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76" r:id="rId2"/>
    <p:sldId id="266" r:id="rId3"/>
    <p:sldId id="277" r:id="rId4"/>
    <p:sldId id="257" r:id="rId5"/>
    <p:sldId id="268" r:id="rId6"/>
    <p:sldId id="269" r:id="rId7"/>
    <p:sldId id="267" r:id="rId8"/>
    <p:sldId id="270" r:id="rId9"/>
    <p:sldId id="271" r:id="rId10"/>
    <p:sldId id="272" r:id="rId11"/>
    <p:sldId id="273" r:id="rId12"/>
    <p:sldId id="274" r:id="rId13"/>
    <p:sldId id="265"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6F7A"/>
    <a:srgbClr val="F794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42" d="100"/>
          <a:sy n="42" d="100"/>
        </p:scale>
        <p:origin x="528"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F1796B-3F06-4469-A504-7FB445BDE4A2}" type="datetimeFigureOut">
              <a:rPr lang="de-DE" smtClean="0"/>
              <a:t>09.10.2018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ABF8EF-1255-4C7E-90A7-3BE388BD5A66}" type="slidenum">
              <a:rPr lang="de-DE" smtClean="0"/>
              <a:t>‹Nr.›</a:t>
            </a:fld>
            <a:endParaRPr lang="de-DE"/>
          </a:p>
        </p:txBody>
      </p:sp>
    </p:spTree>
    <p:extLst>
      <p:ext uri="{BB962C8B-B14F-4D97-AF65-F5344CB8AC3E}">
        <p14:creationId xmlns:p14="http://schemas.microsoft.com/office/powerpoint/2010/main" val="1638559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1ABF8EF-1255-4C7E-90A7-3BE388BD5A66}" type="slidenum">
              <a:rPr lang="de-DE" smtClean="0"/>
              <a:t>4</a:t>
            </a:fld>
            <a:endParaRPr lang="de-DE"/>
          </a:p>
        </p:txBody>
      </p:sp>
    </p:spTree>
    <p:extLst>
      <p:ext uri="{BB962C8B-B14F-4D97-AF65-F5344CB8AC3E}">
        <p14:creationId xmlns:p14="http://schemas.microsoft.com/office/powerpoint/2010/main" val="13047870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2050" name="Picture 2" descr="W:\Bildarchiv\ILS_DO_Brüderweg\Fotoshooting2015\gross\ILS_Dortmund_57.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64293" y="2133336"/>
            <a:ext cx="6479707" cy="4320000"/>
          </a:xfrm>
          <a:prstGeom prst="rect">
            <a:avLst/>
          </a:prstGeom>
          <a:noFill/>
          <a:ln cap="rnd">
            <a:noFill/>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p:nvPr>
        </p:nvSpPr>
        <p:spPr>
          <a:xfrm>
            <a:off x="685800" y="1773536"/>
            <a:ext cx="8458200" cy="650501"/>
          </a:xfrm>
          <a:solidFill>
            <a:srgbClr val="F7941E"/>
          </a:solidFill>
        </p:spPr>
        <p:txBody>
          <a:bodyPr>
            <a:normAutofit/>
          </a:bodyPr>
          <a:lstStyle>
            <a:lvl1pPr>
              <a:defRPr sz="2800">
                <a:solidFill>
                  <a:schemeClr val="bg1"/>
                </a:solidFill>
              </a:defRPr>
            </a:lvl1pPr>
          </a:lstStyle>
          <a:p>
            <a:r>
              <a:rPr lang="de-DE" dirty="0"/>
              <a:t>Titelmasterformat durch Klicken bearbeiten</a:t>
            </a:r>
          </a:p>
        </p:txBody>
      </p:sp>
      <p:sp>
        <p:nvSpPr>
          <p:cNvPr id="3" name="Untertitel 2"/>
          <p:cNvSpPr>
            <a:spLocks noGrp="1"/>
          </p:cNvSpPr>
          <p:nvPr>
            <p:ph type="subTitle" idx="1"/>
          </p:nvPr>
        </p:nvSpPr>
        <p:spPr>
          <a:xfrm>
            <a:off x="1979712" y="2590536"/>
            <a:ext cx="7164288" cy="766936"/>
          </a:xfrm>
          <a:solidFill>
            <a:srgbClr val="5A6F7A"/>
          </a:solidFill>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5" name="Rechteck 4"/>
          <p:cNvSpPr/>
          <p:nvPr userDrawn="1"/>
        </p:nvSpPr>
        <p:spPr>
          <a:xfrm>
            <a:off x="179512" y="1124743"/>
            <a:ext cx="900004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Picture 5" descr="W:\ILS_Logo\Neu_151113\deutsch\ILS_WGL_JRF_Kombi_quer.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1287" t="5304" r="1" b="58224"/>
          <a:stretch/>
        </p:blipFill>
        <p:spPr bwMode="auto">
          <a:xfrm>
            <a:off x="5904146" y="260648"/>
            <a:ext cx="2837183" cy="7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W:\Logos\J\JRF_Logo_Mitglied_RGB.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8264" b="11725"/>
          <a:stretch/>
        </p:blipFill>
        <p:spPr bwMode="auto">
          <a:xfrm>
            <a:off x="7819496" y="980728"/>
            <a:ext cx="921834" cy="69433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ere Folie">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EB4EC829-490A-4B80-A00E-C090ED2A4695}" type="datetime1">
              <a:rPr lang="de-DE" smtClean="0"/>
              <a:t>09.10.2018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242662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sp>
        <p:nvSpPr>
          <p:cNvPr id="6" name="Rechteck 5"/>
          <p:cNvSpPr/>
          <p:nvPr userDrawn="1"/>
        </p:nvSpPr>
        <p:spPr>
          <a:xfrm>
            <a:off x="5724128" y="116632"/>
            <a:ext cx="324036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76" name="Picture 4" descr="W:\ILS_Logo\Neu_151113\deutsch\ILS_WGL_JRF_Kombi.jp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59054"/>
          <a:stretch/>
        </p:blipFill>
        <p:spPr bwMode="auto">
          <a:xfrm>
            <a:off x="2411760" y="1772816"/>
            <a:ext cx="4320000" cy="1246609"/>
          </a:xfrm>
          <a:prstGeom prst="rect">
            <a:avLst/>
          </a:prstGeom>
          <a:noFill/>
          <a:extLst>
            <a:ext uri="{909E8E84-426E-40DD-AFC4-6F175D3DCCD1}">
              <a14:hiddenFill xmlns:a14="http://schemas.microsoft.com/office/drawing/2010/main">
                <a:solidFill>
                  <a:srgbClr val="FFFFFF"/>
                </a:solidFill>
              </a14:hiddenFill>
            </a:ext>
          </a:extLst>
        </p:spPr>
      </p:pic>
      <p:sp>
        <p:nvSpPr>
          <p:cNvPr id="4" name="Rechteck 3"/>
          <p:cNvSpPr/>
          <p:nvPr userDrawn="1"/>
        </p:nvSpPr>
        <p:spPr>
          <a:xfrm>
            <a:off x="539552" y="1124744"/>
            <a:ext cx="8640000" cy="36000"/>
          </a:xfrm>
          <a:prstGeom prst="rect">
            <a:avLst/>
          </a:prstGeom>
          <a:solidFill>
            <a:srgbClr val="F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Picture 2" descr="W:\Logos\J\JRF_Logo_Mitglied_RGB.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274570" y="2997112"/>
            <a:ext cx="1529678"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043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dirty="0"/>
              <a:t>Titelmasterformat durch Klicken bearbeiten</a:t>
            </a:r>
          </a:p>
        </p:txBody>
      </p:sp>
      <p:sp>
        <p:nvSpPr>
          <p:cNvPr id="3" name="Inhaltsplatzhalter 2"/>
          <p:cNvSpPr>
            <a:spLocks noGrp="1"/>
          </p:cNvSpPr>
          <p:nvPr>
            <p:ph idx="1"/>
          </p:nvPr>
        </p:nvSpPr>
        <p:spPr>
          <a:xfrm>
            <a:off x="457200" y="1484785"/>
            <a:ext cx="8229600" cy="4641380"/>
          </a:xfrm>
        </p:spPr>
        <p:txBody>
          <a:bodyPr/>
          <a:lstStyle>
            <a:lvl2pPr>
              <a:defRPr sz="2000"/>
            </a:lvl2pPr>
            <a:lvl3pPr>
              <a:defRPr sz="2000"/>
            </a:lvl3pPr>
            <a:lvl4pPr>
              <a:defRPr sz="2000"/>
            </a:lvl4pPr>
            <a:lvl5pPr>
              <a:defRPr sz="2000"/>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dirty="0"/>
              <a:t>Titelmasterformat durch Klicken bearbeiten</a:t>
            </a:r>
          </a:p>
        </p:txBody>
      </p:sp>
      <p:sp>
        <p:nvSpPr>
          <p:cNvPr id="3" name="Textplatzhalter 2"/>
          <p:cNvSpPr>
            <a:spLocks noGrp="1"/>
          </p:cNvSpPr>
          <p:nvPr>
            <p:ph type="body" idx="1"/>
          </p:nvPr>
        </p:nvSpPr>
        <p:spPr>
          <a:xfrm>
            <a:off x="457200" y="1628800"/>
            <a:ext cx="4040188" cy="64807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Textmasterformate durch Klicken bearbeiten</a:t>
            </a:r>
          </a:p>
        </p:txBody>
      </p:sp>
      <p:sp>
        <p:nvSpPr>
          <p:cNvPr id="4" name="Inhaltsplatzhalter 3"/>
          <p:cNvSpPr>
            <a:spLocks noGrp="1"/>
          </p:cNvSpPr>
          <p:nvPr>
            <p:ph sz="half" idx="2"/>
          </p:nvPr>
        </p:nvSpPr>
        <p:spPr>
          <a:xfrm>
            <a:off x="457200" y="2276871"/>
            <a:ext cx="4040188" cy="3849291"/>
          </a:xfrm>
        </p:spPr>
        <p:txBody>
          <a:bodyPr>
            <a:normAutofit/>
          </a:bodyPr>
          <a:lstStyle>
            <a:lvl1pPr>
              <a:buClr>
                <a:srgbClr val="F7941E"/>
              </a:buClr>
              <a:defRPr sz="2000"/>
            </a:lvl1pPr>
            <a:lvl2pPr marL="742950" indent="-285750">
              <a:buClr>
                <a:srgbClr val="5A6F7A"/>
              </a:buClr>
              <a:buFont typeface="Symbol" panose="05050102010706020507" pitchFamily="18" charset="2"/>
              <a:buChar char="-"/>
              <a:defRPr sz="2000"/>
            </a:lvl2pPr>
            <a:lvl3pPr marL="1143000" indent="-228600">
              <a:buClr>
                <a:srgbClr val="5A6F7A"/>
              </a:buClr>
              <a:buFont typeface="Symbol" panose="05050102010706020507" pitchFamily="18" charset="2"/>
              <a:buChar char="-"/>
              <a:defRPr sz="2000"/>
            </a:lvl3pPr>
            <a:lvl4pPr marL="1600200" indent="-228600">
              <a:buClr>
                <a:srgbClr val="5A6F7A"/>
              </a:buClr>
              <a:buFont typeface="Symbol" panose="05050102010706020507" pitchFamily="18" charset="2"/>
              <a:buChar char="-"/>
              <a:defRPr sz="2000"/>
            </a:lvl4pPr>
            <a:lvl5pPr marL="2057400" indent="-228600">
              <a:buClr>
                <a:srgbClr val="5A6F7A"/>
              </a:buClr>
              <a:buFont typeface="Symbol" panose="05050102010706020507" pitchFamily="18" charset="2"/>
              <a:buChar char="-"/>
              <a:defRPr sz="2000"/>
            </a:lvl5pPr>
            <a:lvl6pPr>
              <a:defRPr sz="1600"/>
            </a:lvl6pPr>
            <a:lvl7pPr>
              <a:defRPr sz="1600"/>
            </a:lvl7pPr>
            <a:lvl8pPr>
              <a:defRPr sz="1600"/>
            </a:lvl8pPr>
            <a:lvl9pPr>
              <a:defRPr sz="16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p:cNvSpPr>
            <a:spLocks noGrp="1"/>
          </p:cNvSpPr>
          <p:nvPr>
            <p:ph type="body" sz="quarter" idx="3"/>
          </p:nvPr>
        </p:nvSpPr>
        <p:spPr>
          <a:xfrm>
            <a:off x="4645027" y="1628800"/>
            <a:ext cx="4041775" cy="64807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Textmasterformate durch Klicken bearbeiten</a:t>
            </a:r>
          </a:p>
        </p:txBody>
      </p:sp>
      <p:sp>
        <p:nvSpPr>
          <p:cNvPr id="6" name="Inhaltsplatzhalter 5"/>
          <p:cNvSpPr>
            <a:spLocks noGrp="1"/>
          </p:cNvSpPr>
          <p:nvPr>
            <p:ph sz="quarter" idx="4"/>
          </p:nvPr>
        </p:nvSpPr>
        <p:spPr>
          <a:xfrm>
            <a:off x="4645027" y="2276871"/>
            <a:ext cx="4041775" cy="3849291"/>
          </a:xfrm>
        </p:spPr>
        <p:txBody>
          <a:bodyPr>
            <a:normAutofit/>
          </a:bodyPr>
          <a:lstStyle>
            <a:lvl1pPr>
              <a:buClr>
                <a:srgbClr val="F7941E"/>
              </a:buClr>
              <a:defRPr sz="2000"/>
            </a:lvl1pPr>
            <a:lvl2pPr marL="742950" indent="-285750">
              <a:buClr>
                <a:srgbClr val="5A6F7A"/>
              </a:buClr>
              <a:buFont typeface="Symbol" panose="05050102010706020507" pitchFamily="18" charset="2"/>
              <a:buChar char="-"/>
              <a:defRPr sz="2000"/>
            </a:lvl2pPr>
            <a:lvl3pPr marL="1143000" indent="-228600">
              <a:buClr>
                <a:srgbClr val="5A6F7A"/>
              </a:buClr>
              <a:buFont typeface="Symbol" panose="05050102010706020507" pitchFamily="18" charset="2"/>
              <a:buChar char="-"/>
              <a:defRPr sz="2000"/>
            </a:lvl3pPr>
            <a:lvl4pPr marL="1600200" indent="-228600">
              <a:buClr>
                <a:srgbClr val="5A6F7A"/>
              </a:buClr>
              <a:buFont typeface="Symbol" panose="05050102010706020507" pitchFamily="18" charset="2"/>
              <a:buChar char="-"/>
              <a:defRPr sz="2000"/>
            </a:lvl4pPr>
            <a:lvl5pPr marL="2057400" indent="-228600">
              <a:buClr>
                <a:srgbClr val="5A6F7A"/>
              </a:buClr>
              <a:buFont typeface="Symbol" panose="05050102010706020507" pitchFamily="18" charset="2"/>
              <a:buChar char="-"/>
              <a:defRPr sz="2000"/>
            </a:lvl5pPr>
            <a:lvl6pPr>
              <a:defRPr sz="1600"/>
            </a:lvl6pPr>
            <a:lvl7pPr>
              <a:defRPr sz="1600"/>
            </a:lvl7pPr>
            <a:lvl8pPr>
              <a:defRPr sz="1600"/>
            </a:lvl8pPr>
            <a:lvl9pPr>
              <a:defRPr sz="16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Datumsplatzhalter 6"/>
          <p:cNvSpPr>
            <a:spLocks noGrp="1"/>
          </p:cNvSpPr>
          <p:nvPr>
            <p:ph type="dt" sz="half" idx="10"/>
          </p:nvPr>
        </p:nvSpPr>
        <p:spPr/>
        <p:txBody>
          <a:bodyPr/>
          <a:lstStyle/>
          <a:p>
            <a:fld id="{800678E7-BC4A-4DC0-A9E5-1EBB857A62EA}" type="datetime1">
              <a:rPr lang="de-DE" smtClean="0"/>
              <a:t>09.10.2018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3" name="Inhaltsplatzhalter 2"/>
          <p:cNvSpPr>
            <a:spLocks noGrp="1"/>
          </p:cNvSpPr>
          <p:nvPr>
            <p:ph idx="1"/>
          </p:nvPr>
        </p:nvSpPr>
        <p:spPr>
          <a:xfrm>
            <a:off x="3575050" y="1700808"/>
            <a:ext cx="5111750" cy="4425357"/>
          </a:xfrm>
        </p:spPr>
        <p:txBody>
          <a:bodyPr/>
          <a:lstStyle>
            <a:lvl1pPr>
              <a:defRPr sz="24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p:cNvSpPr>
            <a:spLocks noGrp="1"/>
          </p:cNvSpPr>
          <p:nvPr>
            <p:ph type="body" sz="half" idx="2"/>
          </p:nvPr>
        </p:nvSpPr>
        <p:spPr>
          <a:xfrm>
            <a:off x="457202" y="1700808"/>
            <a:ext cx="3008313" cy="4425357"/>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Datumsplatzhalter 4"/>
          <p:cNvSpPr>
            <a:spLocks noGrp="1"/>
          </p:cNvSpPr>
          <p:nvPr>
            <p:ph type="dt" sz="half" idx="10"/>
          </p:nvPr>
        </p:nvSpPr>
        <p:spPr/>
        <p:txBody>
          <a:bodyPr/>
          <a:lstStyle/>
          <a:p>
            <a:fld id="{864AA446-0332-46BA-9E70-5BE40FB43D9A}" type="datetime1">
              <a:rPr lang="de-DE" smtClean="0"/>
              <a:t>09.10.2018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
        <p:nvSpPr>
          <p:cNvPr id="9" name="Titel 1"/>
          <p:cNvSpPr>
            <a:spLocks noGrp="1"/>
          </p:cNvSpPr>
          <p:nvPr>
            <p:ph type="title"/>
          </p:nvPr>
        </p:nvSpPr>
        <p:spPr>
          <a:xfrm>
            <a:off x="457200" y="274639"/>
            <a:ext cx="5338936" cy="1143000"/>
          </a:xfrm>
        </p:spPr>
        <p:txBody>
          <a:bodyPr/>
          <a:lstStyle>
            <a:lvl1pPr>
              <a:defRPr/>
            </a:lvl1pPr>
          </a:lstStyle>
          <a:p>
            <a:r>
              <a:rPr lang="de-DE" dirty="0"/>
              <a:t>Titelmasterformat durch Klicken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 mit Überschrift 2">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700808"/>
            <a:ext cx="5111750" cy="4425357"/>
          </a:xfrm>
        </p:spPr>
        <p:txBody>
          <a:bodyPr/>
          <a:lstStyle>
            <a:lvl1pPr>
              <a:defRPr sz="24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p:cNvSpPr>
            <a:spLocks noGrp="1"/>
          </p:cNvSpPr>
          <p:nvPr>
            <p:ph type="body" sz="half" idx="2"/>
          </p:nvPr>
        </p:nvSpPr>
        <p:spPr>
          <a:xfrm>
            <a:off x="5652120" y="1700808"/>
            <a:ext cx="3008313" cy="4425357"/>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Datumsplatzhalter 4"/>
          <p:cNvSpPr>
            <a:spLocks noGrp="1"/>
          </p:cNvSpPr>
          <p:nvPr>
            <p:ph type="dt" sz="half" idx="10"/>
          </p:nvPr>
        </p:nvSpPr>
        <p:spPr/>
        <p:txBody>
          <a:bodyPr/>
          <a:lstStyle/>
          <a:p>
            <a:fld id="{864AA446-0332-46BA-9E70-5BE40FB43D9A}" type="datetime1">
              <a:rPr lang="de-DE" smtClean="0"/>
              <a:t>09.10.2018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
        <p:nvSpPr>
          <p:cNvPr id="9" name="Titel 1"/>
          <p:cNvSpPr>
            <a:spLocks noGrp="1"/>
          </p:cNvSpPr>
          <p:nvPr>
            <p:ph type="title"/>
          </p:nvPr>
        </p:nvSpPr>
        <p:spPr>
          <a:xfrm>
            <a:off x="457200" y="274639"/>
            <a:ext cx="5338936" cy="1143000"/>
          </a:xfrm>
        </p:spPr>
        <p:txBody>
          <a:bodyPr/>
          <a:lstStyle>
            <a:lvl1pPr>
              <a:defRPr/>
            </a:lvl1pPr>
          </a:lstStyle>
          <a:p>
            <a:r>
              <a:rPr lang="de-DE" dirty="0"/>
              <a:t>Titelmasterformat durch Klicken bearbeiten</a:t>
            </a:r>
          </a:p>
        </p:txBody>
      </p:sp>
    </p:spTree>
    <p:extLst>
      <p:ext uri="{BB962C8B-B14F-4D97-AF65-F5344CB8AC3E}">
        <p14:creationId xmlns:p14="http://schemas.microsoft.com/office/powerpoint/2010/main" val="699243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linksseitig) mit Text">
    <p:spTree>
      <p:nvGrpSpPr>
        <p:cNvPr id="1" name=""/>
        <p:cNvGrpSpPr/>
        <p:nvPr/>
      </p:nvGrpSpPr>
      <p:grpSpPr>
        <a:xfrm>
          <a:off x="0" y="0"/>
          <a:ext cx="0" cy="0"/>
          <a:chOff x="0" y="0"/>
          <a:chExt cx="0" cy="0"/>
        </a:xfrm>
      </p:grpSpPr>
      <p:sp>
        <p:nvSpPr>
          <p:cNvPr id="3" name="Bildplatzhalter 2"/>
          <p:cNvSpPr>
            <a:spLocks noGrp="1"/>
          </p:cNvSpPr>
          <p:nvPr>
            <p:ph type="pic" idx="1"/>
          </p:nvPr>
        </p:nvSpPr>
        <p:spPr>
          <a:xfrm>
            <a:off x="457200" y="1700808"/>
            <a:ext cx="4114800" cy="424847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hasCustomPrompt="1"/>
          </p:nvPr>
        </p:nvSpPr>
        <p:spPr>
          <a:xfrm>
            <a:off x="4716016" y="1700808"/>
            <a:ext cx="4032448" cy="4248472"/>
          </a:xfrm>
        </p:spPr>
        <p:txBody>
          <a:bodyPr>
            <a:normAutofit/>
          </a:bodyPr>
          <a:lstStyle>
            <a:lvl1pPr marL="342900" indent="-342900" algn="l">
              <a:buFont typeface="Arial" panose="020B0604020202020204" pitchFamily="34" charset="0"/>
              <a:buChar char="•"/>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Datumsplatzhalter 4"/>
          <p:cNvSpPr>
            <a:spLocks noGrp="1"/>
          </p:cNvSpPr>
          <p:nvPr>
            <p:ph type="dt" sz="half" idx="10"/>
          </p:nvPr>
        </p:nvSpPr>
        <p:spPr/>
        <p:txBody>
          <a:bodyPr/>
          <a:lstStyle/>
          <a:p>
            <a:fld id="{EB4EC829-490A-4B80-A00E-C090ED2A4695}" type="datetime1">
              <a:rPr lang="de-DE" smtClean="0"/>
              <a:t>09.10.2018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
        <p:nvSpPr>
          <p:cNvPr id="9" name="Titel 1"/>
          <p:cNvSpPr>
            <a:spLocks noGrp="1"/>
          </p:cNvSpPr>
          <p:nvPr>
            <p:ph type="title"/>
          </p:nvPr>
        </p:nvSpPr>
        <p:spPr>
          <a:xfrm>
            <a:off x="457200" y="274639"/>
            <a:ext cx="5338936" cy="1143000"/>
          </a:xfrm>
        </p:spPr>
        <p:txBody>
          <a:bodyPr/>
          <a:lstStyle>
            <a:lvl1pPr>
              <a:defRPr/>
            </a:lvl1pPr>
          </a:lstStyle>
          <a:p>
            <a:r>
              <a:rPr lang="de-DE" dirty="0"/>
              <a:t>Titelmasterformat durch Klicken bearbeiten</a:t>
            </a:r>
          </a:p>
        </p:txBody>
      </p:sp>
    </p:spTree>
    <p:extLst>
      <p:ext uri="{BB962C8B-B14F-4D97-AF65-F5344CB8AC3E}">
        <p14:creationId xmlns:p14="http://schemas.microsoft.com/office/powerpoint/2010/main" val="86150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rechtsseitig) mit Text">
    <p:spTree>
      <p:nvGrpSpPr>
        <p:cNvPr id="1" name=""/>
        <p:cNvGrpSpPr/>
        <p:nvPr/>
      </p:nvGrpSpPr>
      <p:grpSpPr>
        <a:xfrm>
          <a:off x="0" y="0"/>
          <a:ext cx="0" cy="0"/>
          <a:chOff x="0" y="0"/>
          <a:chExt cx="0" cy="0"/>
        </a:xfrm>
      </p:grpSpPr>
      <p:sp>
        <p:nvSpPr>
          <p:cNvPr id="3" name="Bildplatzhalter 2"/>
          <p:cNvSpPr>
            <a:spLocks noGrp="1"/>
          </p:cNvSpPr>
          <p:nvPr>
            <p:ph type="pic" idx="1"/>
          </p:nvPr>
        </p:nvSpPr>
        <p:spPr>
          <a:xfrm>
            <a:off x="4644008" y="1772816"/>
            <a:ext cx="4114800" cy="41764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hasCustomPrompt="1"/>
          </p:nvPr>
        </p:nvSpPr>
        <p:spPr>
          <a:xfrm>
            <a:off x="457200" y="1772816"/>
            <a:ext cx="4032448" cy="4176464"/>
          </a:xfrm>
        </p:spPr>
        <p:txBody>
          <a:bodyPr>
            <a:normAutofit/>
          </a:bodyPr>
          <a:lstStyle>
            <a:lvl1pPr marL="342900" indent="-342900" algn="l">
              <a:buFont typeface="Arial" panose="020B0604020202020204" pitchFamily="34" charset="0"/>
              <a:buChar char="•"/>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Datumsplatzhalter 4"/>
          <p:cNvSpPr>
            <a:spLocks noGrp="1"/>
          </p:cNvSpPr>
          <p:nvPr>
            <p:ph type="dt" sz="half" idx="10"/>
          </p:nvPr>
        </p:nvSpPr>
        <p:spPr/>
        <p:txBody>
          <a:bodyPr/>
          <a:lstStyle/>
          <a:p>
            <a:fld id="{EB4EC829-490A-4B80-A00E-C090ED2A4695}" type="datetime1">
              <a:rPr lang="de-DE" smtClean="0"/>
              <a:t>09.10.2018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
        <p:nvSpPr>
          <p:cNvPr id="9" name="Titel 1"/>
          <p:cNvSpPr>
            <a:spLocks noGrp="1"/>
          </p:cNvSpPr>
          <p:nvPr>
            <p:ph type="title"/>
          </p:nvPr>
        </p:nvSpPr>
        <p:spPr>
          <a:xfrm>
            <a:off x="457200" y="274639"/>
            <a:ext cx="5338936" cy="1143000"/>
          </a:xfrm>
        </p:spPr>
        <p:txBody>
          <a:bodyPr/>
          <a:lstStyle>
            <a:lvl1pPr>
              <a:defRPr/>
            </a:lvl1pPr>
          </a:lstStyle>
          <a:p>
            <a:r>
              <a:rPr lang="de-DE" dirty="0"/>
              <a:t>Titelmasterformat durch Klicken bearbeiten</a:t>
            </a:r>
          </a:p>
        </p:txBody>
      </p:sp>
    </p:spTree>
    <p:extLst>
      <p:ext uri="{BB962C8B-B14F-4D97-AF65-F5344CB8AC3E}">
        <p14:creationId xmlns:p14="http://schemas.microsoft.com/office/powerpoint/2010/main" val="394236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oben)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71600" y="4800600"/>
            <a:ext cx="7200800" cy="566739"/>
          </a:xfrm>
        </p:spPr>
        <p:txBody>
          <a:bodyPr anchor="b">
            <a:normAutofit/>
          </a:bodyPr>
          <a:lstStyle>
            <a:lvl1pPr algn="ctr">
              <a:defRPr sz="2400" b="1"/>
            </a:lvl1pPr>
          </a:lstStyle>
          <a:p>
            <a:r>
              <a:rPr lang="de-DE" dirty="0"/>
              <a:t>Titelmasterformat durch Klicken bearbeiten</a:t>
            </a:r>
          </a:p>
        </p:txBody>
      </p:sp>
      <p:sp>
        <p:nvSpPr>
          <p:cNvPr id="3" name="Bildplatzhalter 2"/>
          <p:cNvSpPr>
            <a:spLocks noGrp="1"/>
          </p:cNvSpPr>
          <p:nvPr>
            <p:ph type="pic" idx="1"/>
          </p:nvPr>
        </p:nvSpPr>
        <p:spPr>
          <a:xfrm>
            <a:off x="971600" y="1700808"/>
            <a:ext cx="7200800" cy="30267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971600" y="5367338"/>
            <a:ext cx="7200800" cy="804863"/>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Datumsplatzhalter 4"/>
          <p:cNvSpPr>
            <a:spLocks noGrp="1"/>
          </p:cNvSpPr>
          <p:nvPr>
            <p:ph type="dt" sz="half" idx="10"/>
          </p:nvPr>
        </p:nvSpPr>
        <p:spPr/>
        <p:txBody>
          <a:bodyPr/>
          <a:lstStyle/>
          <a:p>
            <a:fld id="{EB4EC829-490A-4B80-A00E-C090ED2A4695}" type="datetime1">
              <a:rPr lang="de-DE" smtClean="0"/>
              <a:t>09.10.2018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unten)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71600" y="1700808"/>
            <a:ext cx="7200800" cy="566739"/>
          </a:xfrm>
        </p:spPr>
        <p:txBody>
          <a:bodyPr anchor="b">
            <a:normAutofit/>
          </a:bodyPr>
          <a:lstStyle>
            <a:lvl1pPr algn="ctr">
              <a:defRPr sz="2400" b="1"/>
            </a:lvl1pPr>
          </a:lstStyle>
          <a:p>
            <a:r>
              <a:rPr lang="de-DE" dirty="0"/>
              <a:t>Titelmasterformat durch Klicken bearbeiten</a:t>
            </a:r>
          </a:p>
        </p:txBody>
      </p:sp>
      <p:sp>
        <p:nvSpPr>
          <p:cNvPr id="3" name="Bildplatzhalter 2"/>
          <p:cNvSpPr>
            <a:spLocks noGrp="1"/>
          </p:cNvSpPr>
          <p:nvPr>
            <p:ph type="pic" idx="1"/>
          </p:nvPr>
        </p:nvSpPr>
        <p:spPr>
          <a:xfrm>
            <a:off x="971600" y="3068960"/>
            <a:ext cx="7200800" cy="3098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971600" y="2267547"/>
            <a:ext cx="7200800" cy="657398"/>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a:t>Textmasterformate durch Klicken bearbeiten</a:t>
            </a:r>
          </a:p>
        </p:txBody>
      </p:sp>
      <p:sp>
        <p:nvSpPr>
          <p:cNvPr id="5" name="Datumsplatzhalter 4"/>
          <p:cNvSpPr>
            <a:spLocks noGrp="1"/>
          </p:cNvSpPr>
          <p:nvPr>
            <p:ph type="dt" sz="half" idx="10"/>
          </p:nvPr>
        </p:nvSpPr>
        <p:spPr/>
        <p:txBody>
          <a:bodyPr/>
          <a:lstStyle/>
          <a:p>
            <a:fld id="{EB4EC829-490A-4B80-A00E-C090ED2A4695}" type="datetime1">
              <a:rPr lang="de-DE" smtClean="0"/>
              <a:t>09.10.2018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6AE60A-B69C-4790-82F7-3882EDF23186}" type="slidenum">
              <a:rPr lang="de-DE" smtClean="0"/>
              <a:t>‹Nr.›</a:t>
            </a:fld>
            <a:endParaRPr lang="de-DE"/>
          </a:p>
        </p:txBody>
      </p:sp>
    </p:spTree>
    <p:extLst>
      <p:ext uri="{BB962C8B-B14F-4D97-AF65-F5344CB8AC3E}">
        <p14:creationId xmlns:p14="http://schemas.microsoft.com/office/powerpoint/2010/main" val="2198450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9"/>
            <a:ext cx="7139136" cy="706009"/>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rgbClr val="5A6F7A"/>
                </a:solidFill>
              </a:defRPr>
            </a:lvl1pPr>
          </a:lstStyle>
          <a:p>
            <a:fld id="{738B8339-9437-409D-B692-371D3390420D}" type="datetime1">
              <a:rPr lang="de-DE" smtClean="0"/>
              <a:pPr/>
              <a:t>09.10.2018</a:t>
            </a:fld>
            <a:endParaRPr lang="de-DE" dirty="0"/>
          </a:p>
        </p:txBody>
      </p:sp>
      <p:sp>
        <p:nvSpPr>
          <p:cNvPr id="5" name="Fußzeilenplatzhalt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rgbClr val="5A6F7A"/>
                </a:solidFill>
              </a:defRPr>
            </a:lvl1pPr>
          </a:lstStyle>
          <a:p>
            <a:endParaRPr lang="de-DE" dirty="0"/>
          </a:p>
        </p:txBody>
      </p:sp>
      <p:sp>
        <p:nvSpPr>
          <p:cNvPr id="6" name="Foliennummernplatzhalt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rgbClr val="5A6F7A"/>
                </a:solidFill>
              </a:defRPr>
            </a:lvl1pPr>
          </a:lstStyle>
          <a:p>
            <a:fld id="{6C6AE60A-B69C-4790-82F7-3882EDF23186}" type="slidenum">
              <a:rPr lang="de-DE" smtClean="0"/>
              <a:pPr/>
              <a:t>‹Nr.›</a:t>
            </a:fld>
            <a:endParaRPr lang="de-DE" dirty="0"/>
          </a:p>
        </p:txBody>
      </p:sp>
      <p:sp>
        <p:nvSpPr>
          <p:cNvPr id="14" name="Rechteck 13"/>
          <p:cNvSpPr/>
          <p:nvPr userDrawn="1"/>
        </p:nvSpPr>
        <p:spPr>
          <a:xfrm>
            <a:off x="251520" y="1124744"/>
            <a:ext cx="8640000" cy="36000"/>
          </a:xfrm>
          <a:prstGeom prst="rect">
            <a:avLst/>
          </a:prstGeom>
          <a:solidFill>
            <a:srgbClr val="F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9" name="Picture 5" descr="W:\ILS_Logo\Neu_151113\deutsch\ILS_WGL_JRF_Kombi_quer.jpg"/>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l="67450" t="5304" b="58224"/>
          <a:stretch/>
        </p:blipFill>
        <p:spPr bwMode="auto">
          <a:xfrm>
            <a:off x="7829550" y="260648"/>
            <a:ext cx="911779" cy="7200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6" r:id="rId4"/>
    <p:sldLayoutId id="2147483674" r:id="rId5"/>
    <p:sldLayoutId id="2147483675" r:id="rId6"/>
    <p:sldLayoutId id="2147483676" r:id="rId7"/>
    <p:sldLayoutId id="2147483657" r:id="rId8"/>
    <p:sldLayoutId id="2147483677" r:id="rId9"/>
    <p:sldLayoutId id="2147483678" r:id="rId10"/>
    <p:sldLayoutId id="2147483679" r:id="rId11"/>
  </p:sldLayoutIdLst>
  <p:hf hdr="0"/>
  <p:txStyles>
    <p:titleStyle>
      <a:lvl1pPr algn="ctr" defTabSz="914400" rtl="0" eaLnBrk="1" latinLnBrk="0" hangingPunct="1">
        <a:spcBef>
          <a:spcPct val="0"/>
        </a:spcBef>
        <a:buNone/>
        <a:defRPr sz="2800" kern="1200">
          <a:solidFill>
            <a:schemeClr val="tx1"/>
          </a:solidFill>
          <a:latin typeface="+mn-lt"/>
          <a:ea typeface="+mj-ea"/>
          <a:cs typeface="+mj-cs"/>
        </a:defRPr>
      </a:lvl1pPr>
    </p:titleStyle>
    <p:bodyStyle>
      <a:lvl1pPr marL="342900" indent="-342900" algn="l" defTabSz="914400" rtl="0" eaLnBrk="1" latinLnBrk="0" hangingPunct="1">
        <a:spcBef>
          <a:spcPct val="20000"/>
        </a:spcBef>
        <a:buClr>
          <a:srgbClr val="F7941E"/>
        </a:buClr>
        <a:buFont typeface="Arial" pitchFamily="34" charset="0"/>
        <a:buChar char="•"/>
        <a:defRPr sz="2400" kern="1200">
          <a:solidFill>
            <a:schemeClr val="tx1"/>
          </a:solidFill>
          <a:latin typeface="Helvetica" panose="020B0604020202030204" pitchFamily="34" charset="0"/>
          <a:ea typeface="+mn-ea"/>
          <a:cs typeface="+mn-cs"/>
        </a:defRPr>
      </a:lvl1pPr>
      <a:lvl2pPr marL="742950" indent="-285750" algn="l" defTabSz="914400" rtl="0" eaLnBrk="1" latinLnBrk="0" hangingPunct="1">
        <a:spcBef>
          <a:spcPct val="20000"/>
        </a:spcBef>
        <a:buClr>
          <a:srgbClr val="5A6F7A"/>
        </a:buClr>
        <a:buFont typeface="Symbol" panose="05050102010706020507" pitchFamily="18" charset="2"/>
        <a:buChar char="-"/>
        <a:defRPr sz="2000" kern="1200">
          <a:solidFill>
            <a:schemeClr val="tx1"/>
          </a:solidFill>
          <a:latin typeface="Helvetica" panose="020B0604020202030204" pitchFamily="34" charset="0"/>
          <a:ea typeface="+mn-ea"/>
          <a:cs typeface="+mn-cs"/>
        </a:defRPr>
      </a:lvl2pPr>
      <a:lvl3pPr marL="1143000" indent="-228600" algn="l" defTabSz="914400" rtl="0" eaLnBrk="1" latinLnBrk="0" hangingPunct="1">
        <a:spcBef>
          <a:spcPct val="20000"/>
        </a:spcBef>
        <a:buClr>
          <a:srgbClr val="5A6F7A"/>
        </a:buClr>
        <a:buFont typeface="Symbol" panose="05050102010706020507" pitchFamily="18" charset="2"/>
        <a:buChar char="-"/>
        <a:defRPr sz="2000" kern="1200">
          <a:solidFill>
            <a:schemeClr val="tx1"/>
          </a:solidFill>
          <a:latin typeface="Helvetica" panose="020B0604020202030204" pitchFamily="34" charset="0"/>
          <a:ea typeface="+mn-ea"/>
          <a:cs typeface="+mn-cs"/>
        </a:defRPr>
      </a:lvl3pPr>
      <a:lvl4pPr marL="1600200" indent="-228600" algn="l" defTabSz="914400" rtl="0" eaLnBrk="1" latinLnBrk="0" hangingPunct="1">
        <a:spcBef>
          <a:spcPct val="20000"/>
        </a:spcBef>
        <a:buClr>
          <a:srgbClr val="5A6F7A"/>
        </a:buClr>
        <a:buFont typeface="Symbol" panose="05050102010706020507" pitchFamily="18" charset="2"/>
        <a:buChar char="-"/>
        <a:defRPr sz="2000" kern="1200">
          <a:solidFill>
            <a:schemeClr val="tx1"/>
          </a:solidFill>
          <a:latin typeface="Helvetica" panose="020B0604020202030204" pitchFamily="34" charset="0"/>
          <a:ea typeface="+mn-ea"/>
          <a:cs typeface="+mn-cs"/>
        </a:defRPr>
      </a:lvl4pPr>
      <a:lvl5pPr marL="2057400" indent="-228600" algn="l" defTabSz="914400" rtl="0" eaLnBrk="1" latinLnBrk="0" hangingPunct="1">
        <a:spcBef>
          <a:spcPct val="20000"/>
        </a:spcBef>
        <a:buClr>
          <a:srgbClr val="5A6F7A"/>
        </a:buClr>
        <a:buFont typeface="Symbol" panose="05050102010706020507" pitchFamily="18" charset="2"/>
        <a:buChar char="-"/>
        <a:defRPr sz="2000" kern="1200">
          <a:solidFill>
            <a:schemeClr val="tx1"/>
          </a:solidFill>
          <a:latin typeface="Helvetica" panose="020B0604020202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0.xml"/><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94234" y="243162"/>
            <a:ext cx="2408936" cy="11696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016733"/>
            <a:ext cx="5760640" cy="2520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5"/>
          <p:cNvSpPr txBox="1"/>
          <p:nvPr/>
        </p:nvSpPr>
        <p:spPr>
          <a:xfrm>
            <a:off x="1259632" y="1753652"/>
            <a:ext cx="7668343" cy="954107"/>
          </a:xfrm>
          <a:prstGeom prst="rect">
            <a:avLst/>
          </a:prstGeom>
          <a:solidFill>
            <a:srgbClr val="F7941E"/>
          </a:solidFill>
        </p:spPr>
        <p:txBody>
          <a:bodyPr wrap="square" rtlCol="0">
            <a:spAutoFit/>
          </a:bodyPr>
          <a:lstStyle/>
          <a:p>
            <a:r>
              <a:rPr lang="de-DE" sz="2800" b="1" dirty="0"/>
              <a:t>Gelingende Integration im Quartier? Eine sozialräumliche Perspektive</a:t>
            </a:r>
            <a:endParaRPr lang="de-DE" sz="2800" dirty="0"/>
          </a:p>
        </p:txBody>
      </p:sp>
      <p:sp>
        <p:nvSpPr>
          <p:cNvPr id="7" name="Textfeld 6"/>
          <p:cNvSpPr txBox="1"/>
          <p:nvPr/>
        </p:nvSpPr>
        <p:spPr>
          <a:xfrm>
            <a:off x="5381836" y="3556173"/>
            <a:ext cx="3762164" cy="1785104"/>
          </a:xfrm>
          <a:prstGeom prst="rect">
            <a:avLst/>
          </a:prstGeom>
          <a:solidFill>
            <a:srgbClr val="5A6F7A"/>
          </a:solidFill>
        </p:spPr>
        <p:txBody>
          <a:bodyPr wrap="square" rtlCol="0">
            <a:spAutoFit/>
          </a:bodyPr>
          <a:lstStyle/>
          <a:p>
            <a:pPr algn="ctr"/>
            <a:r>
              <a:rPr lang="de-DE" sz="2400" b="1" dirty="0">
                <a:solidFill>
                  <a:schemeClr val="bg1"/>
                </a:solidFill>
              </a:rPr>
              <a:t>Workshop „Wiederentdeckung des Sozialraums“</a:t>
            </a:r>
          </a:p>
          <a:p>
            <a:pPr algn="ctr"/>
            <a:r>
              <a:rPr lang="de-DE" sz="2400" b="1">
                <a:solidFill>
                  <a:schemeClr val="bg1"/>
                </a:solidFill>
              </a:rPr>
              <a:t>Karlsruhe, 8./9.10.2018</a:t>
            </a:r>
            <a:endParaRPr lang="de-DE" sz="2400" b="1" dirty="0">
              <a:solidFill>
                <a:schemeClr val="bg1"/>
              </a:solidFill>
            </a:endParaRPr>
          </a:p>
          <a:p>
            <a:pPr algn="ctr"/>
            <a:endParaRPr lang="de-DE" sz="1400" b="1" dirty="0">
              <a:solidFill>
                <a:schemeClr val="bg1"/>
              </a:solidFill>
            </a:endParaRPr>
          </a:p>
          <a:p>
            <a:pPr algn="ctr"/>
            <a:r>
              <a:rPr lang="de-DE" sz="2400" b="1" dirty="0">
                <a:solidFill>
                  <a:schemeClr val="bg1"/>
                </a:solidFill>
              </a:rPr>
              <a:t>Ralf Zimmer-Hegmann (ILS)</a:t>
            </a:r>
          </a:p>
        </p:txBody>
      </p:sp>
      <p:pic>
        <p:nvPicPr>
          <p:cNvPr id="8" name="Picture 2" descr="P:\FF4_Abgeschlossene Projekte\Gelingende Integration im Quartier\Trends 3_2016\Abbildungen und Fotos\Titelbild\IMG_3836-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707759"/>
            <a:ext cx="5381836" cy="329160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5796136" y="836712"/>
            <a:ext cx="1296144" cy="369332"/>
          </a:xfrm>
          <a:prstGeom prst="rect">
            <a:avLst/>
          </a:prstGeom>
          <a:solidFill>
            <a:schemeClr val="bg1"/>
          </a:solidFill>
        </p:spPr>
        <p:txBody>
          <a:bodyPr wrap="square" rtlCol="0">
            <a:spAutoFit/>
          </a:bodyPr>
          <a:lstStyle/>
          <a:p>
            <a:endParaRPr lang="de-DE" dirty="0"/>
          </a:p>
        </p:txBody>
      </p:sp>
    </p:spTree>
    <p:extLst>
      <p:ext uri="{BB962C8B-B14F-4D97-AF65-F5344CB8AC3E}">
        <p14:creationId xmlns:p14="http://schemas.microsoft.com/office/powerpoint/2010/main" val="4194647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lstStyle/>
          <a:p>
            <a:pPr marL="0" indent="0">
              <a:buNone/>
            </a:pPr>
            <a:r>
              <a:rPr lang="de-DE" b="1" dirty="0"/>
              <a:t>8. Strukturen sind wichtig. Aber Schlüsselpersonen auf allen Ebenen und in allen Institutionen sind für ein integrationsförderndes „Klima“ entscheidend.</a:t>
            </a:r>
          </a:p>
          <a:p>
            <a:pPr marL="0" indent="0">
              <a:buNone/>
            </a:pPr>
            <a:endParaRPr lang="de-DE" b="1" dirty="0"/>
          </a:p>
          <a:p>
            <a:r>
              <a:rPr lang="de-DE" sz="2000" dirty="0"/>
              <a:t>Schlüsselpersonen (Bürgermeister, Pfarrer, Polizei, Schulleiter etc.) haben eine wichtige Vorbild- und Push-Funktion für die Aufnahme- und Integrationsbereitschaft einer Kommune bzw. eines Stadtteils.</a:t>
            </a:r>
          </a:p>
          <a:p>
            <a:r>
              <a:rPr lang="de-DE" sz="2000" dirty="0"/>
              <a:t>Sie müssen identifiziert und frühzeitig einbezogen werden.</a:t>
            </a:r>
          </a:p>
          <a:p>
            <a:r>
              <a:rPr lang="de-DE" sz="2000" dirty="0"/>
              <a:t>Sie bedürfen der Ermutigung und Förderung.</a:t>
            </a:r>
            <a:endParaRPr lang="de-DE" b="1" dirty="0"/>
          </a:p>
          <a:p>
            <a:r>
              <a:rPr lang="de-DE" sz="2000" dirty="0"/>
              <a:t>Dabei spielen gerade die lokalen Medien eine wichtige Schlüsselrolle.</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10</a:t>
            </a:fld>
            <a:endParaRPr lang="de-DE" dirty="0"/>
          </a:p>
        </p:txBody>
      </p:sp>
    </p:spTree>
    <p:extLst>
      <p:ext uri="{BB962C8B-B14F-4D97-AF65-F5344CB8AC3E}">
        <p14:creationId xmlns:p14="http://schemas.microsoft.com/office/powerpoint/2010/main" val="4224300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lstStyle/>
          <a:p>
            <a:pPr marL="0" indent="0">
              <a:buNone/>
            </a:pPr>
            <a:r>
              <a:rPr lang="de-DE" b="1" dirty="0"/>
              <a:t>9. Flüchtlinge aufs Land? Kann der ländliche Raum die Städte bei der Aufnahme und Integration „entlasten“?</a:t>
            </a:r>
          </a:p>
          <a:p>
            <a:pPr marL="0" indent="0">
              <a:buNone/>
            </a:pPr>
            <a:endParaRPr lang="de-DE" b="1" dirty="0"/>
          </a:p>
          <a:p>
            <a:r>
              <a:rPr lang="de-DE" sz="2000" dirty="0"/>
              <a:t>Verteilungspolitiken haben sich regelmäßig als ungeeignet erwiesen. Das gilt auch für die Wohnsitzauflage.</a:t>
            </a:r>
          </a:p>
          <a:p>
            <a:r>
              <a:rPr lang="de-DE" sz="2000" dirty="0"/>
              <a:t>Ländliche Räume können nur durch Anreize attraktiv gemacht werden.</a:t>
            </a:r>
          </a:p>
          <a:p>
            <a:r>
              <a:rPr lang="de-DE" sz="2000" dirty="0"/>
              <a:t>Das Bedürfnis nach Wohnen und Arbeit muss gleichermaßen bedient werden.</a:t>
            </a:r>
          </a:p>
          <a:p>
            <a:r>
              <a:rPr lang="de-DE" sz="2000" dirty="0"/>
              <a:t>Stadt und Land – Hand in Hand. Regionale Kooperation fördern.</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11</a:t>
            </a:fld>
            <a:endParaRPr lang="de-DE" dirty="0"/>
          </a:p>
        </p:txBody>
      </p:sp>
    </p:spTree>
    <p:extLst>
      <p:ext uri="{BB962C8B-B14F-4D97-AF65-F5344CB8AC3E}">
        <p14:creationId xmlns:p14="http://schemas.microsoft.com/office/powerpoint/2010/main" val="171725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normAutofit fontScale="85000" lnSpcReduction="20000"/>
          </a:bodyPr>
          <a:lstStyle/>
          <a:p>
            <a:pPr marL="0" indent="0">
              <a:buNone/>
            </a:pPr>
            <a:r>
              <a:rPr lang="de-DE" sz="2600" b="1" dirty="0"/>
              <a:t>10. Welche Bedeutung hat der Sozialraum/das Quartier für die dauerhafte Integration?</a:t>
            </a:r>
          </a:p>
          <a:p>
            <a:pPr marL="0" indent="0">
              <a:buNone/>
            </a:pPr>
            <a:endParaRPr lang="de-DE" b="1" dirty="0"/>
          </a:p>
          <a:p>
            <a:r>
              <a:rPr lang="de-DE" sz="2000" dirty="0"/>
              <a:t>Abhängig von der Art der Zuwanderung (temporär/dauerhaft), der Aufenthaltsdauer und dem Rechtstatus.</a:t>
            </a:r>
          </a:p>
          <a:p>
            <a:r>
              <a:rPr lang="de-DE" sz="2000" dirty="0"/>
              <a:t>Insbesondere Geflüchtete unterliegen mit Blick auf ihren Aufenthaltsstatus  erhöhten Unsicherheiten bezüglich ihres Lebensmittelpunktes.</a:t>
            </a:r>
          </a:p>
          <a:p>
            <a:r>
              <a:rPr lang="de-DE" sz="2000" dirty="0"/>
              <a:t>Die Ortsbindung kann auch aufgrund eigener Präferenzen eher locker und temporär sein. Unterschiedliche familiäre oder individuelle Aspekte spielen ebenfalls eine Rolle.</a:t>
            </a:r>
          </a:p>
          <a:p>
            <a:r>
              <a:rPr lang="de-DE" sz="2000" dirty="0"/>
              <a:t>Was sind Zwangsorte, </a:t>
            </a:r>
            <a:r>
              <a:rPr lang="de-DE" sz="2000" dirty="0" err="1"/>
              <a:t>Wahlorte</a:t>
            </a:r>
            <a:r>
              <a:rPr lang="de-DE" sz="2000" dirty="0"/>
              <a:t>, Wunschorte?</a:t>
            </a:r>
          </a:p>
          <a:p>
            <a:r>
              <a:rPr lang="de-DE" sz="2000" dirty="0"/>
              <a:t>Einerseits sind viele Migranten als benachteiligte Bevölkerungsgruppe besonders auf die nahräumlichen Netzwerke und Unterstützungsstrukturen angewiesen („Stadtteil als Ressource“).</a:t>
            </a:r>
          </a:p>
          <a:p>
            <a:r>
              <a:rPr lang="de-DE" sz="2000" dirty="0"/>
              <a:t>Andererseits haben andere und zentrale Orte eine hohe (höhere?) Bedeutung. </a:t>
            </a:r>
          </a:p>
          <a:p>
            <a:r>
              <a:rPr lang="de-DE" sz="2000" dirty="0"/>
              <a:t>Transnationale und mobilere Lebensweisen und Einstellungen spielen eine große Rolle. Das relativiert die Bedeutung von Ortsbindungen.</a:t>
            </a:r>
          </a:p>
          <a:p>
            <a:r>
              <a:rPr lang="de-DE" sz="2000" dirty="0"/>
              <a:t>Gleichberechtigte Teilhabe!  </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12</a:t>
            </a:fld>
            <a:endParaRPr lang="de-DE" dirty="0"/>
          </a:p>
        </p:txBody>
      </p:sp>
    </p:spTree>
    <p:extLst>
      <p:ext uri="{BB962C8B-B14F-4D97-AF65-F5344CB8AC3E}">
        <p14:creationId xmlns:p14="http://schemas.microsoft.com/office/powerpoint/2010/main" val="3651189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4488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normAutofit/>
          </a:bodyPr>
          <a:lstStyle/>
          <a:p>
            <a:pPr marL="0" indent="0">
              <a:buNone/>
            </a:pPr>
            <a:r>
              <a:rPr lang="de-DE" b="1" dirty="0"/>
              <a:t>0. Vorbemerkung</a:t>
            </a:r>
          </a:p>
          <a:p>
            <a:pPr marL="0" indent="0">
              <a:buNone/>
            </a:pPr>
            <a:endParaRPr lang="de-DE" dirty="0"/>
          </a:p>
          <a:p>
            <a:r>
              <a:rPr lang="de-DE" sz="2000"/>
              <a:t>Integration </a:t>
            </a:r>
            <a:r>
              <a:rPr lang="de-DE" sz="2000" dirty="0"/>
              <a:t>findet vor </a:t>
            </a:r>
            <a:r>
              <a:rPr lang="de-DE" sz="2000"/>
              <a:t>Ort statt. </a:t>
            </a:r>
            <a:r>
              <a:rPr lang="de-DE" sz="2000" dirty="0"/>
              <a:t>(National Integrationsplan, 2007)</a:t>
            </a:r>
          </a:p>
          <a:p>
            <a:r>
              <a:rPr lang="de-DE" sz="2000" dirty="0"/>
              <a:t>Welches Integrationsverständnis haben wir?</a:t>
            </a:r>
          </a:p>
          <a:p>
            <a:r>
              <a:rPr lang="de-DE" sz="2000" dirty="0"/>
              <a:t>Wir reden über unterschiedliche Formen von Migration mit unterschiedlichen Integrationsbedingungen.</a:t>
            </a:r>
          </a:p>
          <a:p>
            <a:r>
              <a:rPr lang="de-DE" sz="2000" dirty="0"/>
              <a:t>Was ist sozialräumliche Integration?</a:t>
            </a:r>
          </a:p>
          <a:p>
            <a:endParaRPr lang="de-DE" sz="2000" dirty="0"/>
          </a:p>
          <a:p>
            <a:endParaRPr lang="de-DE" sz="2000" dirty="0"/>
          </a:p>
          <a:p>
            <a:endParaRPr lang="de-DE" sz="2000" dirty="0"/>
          </a:p>
          <a:p>
            <a:endParaRPr lang="de-DE" dirty="0"/>
          </a:p>
          <a:p>
            <a:endParaRPr lang="de-DE" dirty="0"/>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2</a:t>
            </a:fld>
            <a:endParaRPr lang="de-DE" dirty="0"/>
          </a:p>
        </p:txBody>
      </p:sp>
    </p:spTree>
    <p:extLst>
      <p:ext uri="{BB962C8B-B14F-4D97-AF65-F5344CB8AC3E}">
        <p14:creationId xmlns:p14="http://schemas.microsoft.com/office/powerpoint/2010/main" val="354083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normAutofit lnSpcReduction="10000"/>
          </a:bodyPr>
          <a:lstStyle/>
          <a:p>
            <a:pPr marL="0" indent="0">
              <a:buNone/>
            </a:pPr>
            <a:r>
              <a:rPr lang="de-DE" b="1" dirty="0"/>
              <a:t>1. Forschungsfeld in stetigem Wandel</a:t>
            </a:r>
          </a:p>
          <a:p>
            <a:pPr marL="0" indent="0">
              <a:buNone/>
            </a:pPr>
            <a:r>
              <a:rPr lang="de-DE" dirty="0"/>
              <a:t>Eigene Empirie:</a:t>
            </a:r>
          </a:p>
          <a:p>
            <a:r>
              <a:rPr lang="de-DE" sz="2000" dirty="0"/>
              <a:t>Gelingende Integration im Quartier (MBWSV, 2016)</a:t>
            </a:r>
          </a:p>
          <a:p>
            <a:r>
              <a:rPr lang="de-DE" sz="2000" dirty="0"/>
              <a:t>Flüchtlinge im Stadtumbau in Altena (Altena, 2016-2018)</a:t>
            </a:r>
          </a:p>
          <a:p>
            <a:r>
              <a:rPr lang="de-DE" sz="2000" dirty="0" err="1"/>
              <a:t>Workshopreihe</a:t>
            </a:r>
            <a:r>
              <a:rPr lang="de-DE" sz="2000" dirty="0"/>
              <a:t> „Räumliche Aspekte von Flucht und Zuwanderung“ (seit 2016)</a:t>
            </a:r>
          </a:p>
          <a:p>
            <a:r>
              <a:rPr lang="de-DE" sz="2000" dirty="0"/>
              <a:t>KoopLab: Integration durch kooperative Freiflächenentwicklung in Ankunftsquartieren (BMBF, 2018-2020)</a:t>
            </a:r>
          </a:p>
          <a:p>
            <a:r>
              <a:rPr lang="de-DE" sz="2000" dirty="0"/>
              <a:t>Funktionen von Ankunftsräumen für sozialräumliche Integration (ILS, 2018-2020)</a:t>
            </a:r>
          </a:p>
          <a:p>
            <a:r>
              <a:rPr lang="de-DE" sz="2000" dirty="0"/>
              <a:t>Soziale Integration im Quartier (FGW, 2016-2018)</a:t>
            </a:r>
          </a:p>
          <a:p>
            <a:r>
              <a:rPr lang="de-DE" sz="2000" dirty="0"/>
              <a:t>Integration und Stadtteilpolitik (</a:t>
            </a:r>
            <a:r>
              <a:rPr lang="de-DE" sz="2000" dirty="0" err="1"/>
              <a:t>ExWoSt</a:t>
            </a:r>
            <a:r>
              <a:rPr lang="de-DE" sz="2000" dirty="0"/>
              <a:t>, 2012)</a:t>
            </a:r>
          </a:p>
          <a:p>
            <a:r>
              <a:rPr lang="de-DE" sz="2000" dirty="0"/>
              <a:t>Integrationspotenziale in kleinen Städten und Landkreisen (Schader, 2012)</a:t>
            </a:r>
          </a:p>
          <a:p>
            <a:endParaRPr lang="de-DE" sz="2000" dirty="0"/>
          </a:p>
          <a:p>
            <a:endParaRPr lang="de-DE" dirty="0"/>
          </a:p>
          <a:p>
            <a:endParaRPr lang="de-DE" dirty="0"/>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3</a:t>
            </a:fld>
            <a:endParaRPr lang="de-DE" dirty="0"/>
          </a:p>
        </p:txBody>
      </p:sp>
    </p:spTree>
    <p:extLst>
      <p:ext uri="{BB962C8B-B14F-4D97-AF65-F5344CB8AC3E}">
        <p14:creationId xmlns:p14="http://schemas.microsoft.com/office/powerpoint/2010/main" val="240396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lstStyle/>
          <a:p>
            <a:pPr marL="0" indent="0">
              <a:buNone/>
            </a:pPr>
            <a:r>
              <a:rPr lang="de-DE" b="1" dirty="0"/>
              <a:t>2. Die gesellschaftspolitischen Rahmenbedingungen für Integration unterliegen ebenfalls einem schnellen und grundlegenden Wandel. Das bestimmt auch die sozialräumlichen Integrationsbedingungen.</a:t>
            </a:r>
          </a:p>
          <a:p>
            <a:pPr marL="0" indent="0">
              <a:buNone/>
            </a:pPr>
            <a:endParaRPr lang="de-DE" sz="1600" b="1" dirty="0"/>
          </a:p>
          <a:p>
            <a:pPr marL="0" indent="0">
              <a:buNone/>
            </a:pPr>
            <a:r>
              <a:rPr lang="de-DE" sz="2000" dirty="0"/>
              <a:t>„Die Zeit des Flüchtlingsschutzes in Europa geht zu Ende. (...) Es gibt keine Regierung in Europa mehr, die das Asylrecht offensiv verteidigt. (...) Die sogenannte Willkommenskultur vom Herbst 2015 soll vergessen gemacht werden. (...) Deutschland übernimmt die Führungsrolle bei der Durchsetzung dieser Zurückweisungspolitik, (...).“</a:t>
            </a:r>
          </a:p>
          <a:p>
            <a:pPr marL="0" indent="0">
              <a:buNone/>
            </a:pPr>
            <a:r>
              <a:rPr lang="de-DE" sz="1600" dirty="0"/>
              <a:t>Heribert </a:t>
            </a:r>
            <a:r>
              <a:rPr lang="de-DE" sz="1600" dirty="0" err="1"/>
              <a:t>Prantel</a:t>
            </a:r>
            <a:r>
              <a:rPr lang="de-DE" sz="1600" dirty="0"/>
              <a:t>, Europa macht für Flüchtlinge dicht, Süddeutsche Zeitung 06.06.2018</a:t>
            </a:r>
          </a:p>
          <a:p>
            <a:endParaRPr lang="de-DE" dirty="0"/>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dirty="0"/>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4</a:t>
            </a:fld>
            <a:endParaRPr lang="de-DE" dirty="0"/>
          </a:p>
        </p:txBody>
      </p:sp>
    </p:spTree>
    <p:extLst>
      <p:ext uri="{BB962C8B-B14F-4D97-AF65-F5344CB8AC3E}">
        <p14:creationId xmlns:p14="http://schemas.microsoft.com/office/powerpoint/2010/main" val="233421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lstStyle/>
          <a:p>
            <a:pPr marL="0" indent="0">
              <a:buNone/>
            </a:pPr>
            <a:r>
              <a:rPr lang="de-DE" b="1" dirty="0"/>
              <a:t>3. Welche Sozialräume sind für die Aufnahme und Integration von Migranten geeignet?</a:t>
            </a:r>
          </a:p>
          <a:p>
            <a:pPr marL="0" indent="0">
              <a:buNone/>
            </a:pPr>
            <a:endParaRPr lang="de-DE" b="1" dirty="0"/>
          </a:p>
          <a:p>
            <a:r>
              <a:rPr lang="de-DE" sz="2000" dirty="0"/>
              <a:t>Jedes Quartier ist anders. Benachteiligte Sozialräume stehen vor einer „doppelten Integrationsherausforderung“.</a:t>
            </a:r>
          </a:p>
          <a:p>
            <a:r>
              <a:rPr lang="de-DE" sz="2000" dirty="0"/>
              <a:t>Andererseits: Ankunftsquartiere verfügen über Integrationserfahrungen und Netzwerke.</a:t>
            </a:r>
          </a:p>
          <a:p>
            <a:r>
              <a:rPr lang="de-DE" sz="2000" dirty="0"/>
              <a:t>Sozialraumanalysen und Monitoring wichtig für adäquate Standortentscheidungen.</a:t>
            </a:r>
          </a:p>
          <a:p>
            <a:r>
              <a:rPr lang="de-DE" sz="2000" dirty="0"/>
              <a:t>Die meisten Quartiere/Sozialräume sind in unterschiedlicher Weise für Aufnahme und Integration geeignet. Sie bedürfen aber der differenzierten Unterstützung.</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5</a:t>
            </a:fld>
            <a:endParaRPr lang="de-DE" dirty="0"/>
          </a:p>
        </p:txBody>
      </p:sp>
    </p:spTree>
    <p:extLst>
      <p:ext uri="{BB962C8B-B14F-4D97-AF65-F5344CB8AC3E}">
        <p14:creationId xmlns:p14="http://schemas.microsoft.com/office/powerpoint/2010/main" val="386993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a:xfrm>
            <a:off x="457200" y="1484785"/>
            <a:ext cx="8363272" cy="4641380"/>
          </a:xfrm>
        </p:spPr>
        <p:txBody>
          <a:bodyPr>
            <a:normAutofit/>
          </a:bodyPr>
          <a:lstStyle/>
          <a:p>
            <a:pPr marL="0" indent="0">
              <a:buNone/>
            </a:pPr>
            <a:r>
              <a:rPr lang="de-DE" b="1" dirty="0"/>
              <a:t>4. Integrierte Arbeits- und Kooperationsstrukturen auf gesamtstädtischer und kleinräumiger Ebene erleichtern die Aufnahme und Integration von Migranten.</a:t>
            </a:r>
          </a:p>
          <a:p>
            <a:pPr marL="0" indent="0">
              <a:buNone/>
            </a:pPr>
            <a:endParaRPr lang="de-DE" b="1" dirty="0"/>
          </a:p>
          <a:p>
            <a:r>
              <a:rPr lang="de-DE" sz="2000" dirty="0"/>
              <a:t>Viele Kommunen und Quartiere haben von den Erfahrungen der integrierten Zusammenarbeit im Programm „Soziale Stadt“ profitiert. Sie waren so auf die Aufgaben strukturell besser vorbereitet.</a:t>
            </a:r>
          </a:p>
          <a:p>
            <a:r>
              <a:rPr lang="de-DE" sz="2000" dirty="0"/>
              <a:t>Die Herausforderungen der Ausnahmesituation 2015 haben viele Kommunen zu unkonventionellen (innovativen?) und fachübergreifenden Lösungen in der Zusammenarbeit innerhalb der Verwaltung und mit externen Akteuren „gezwungen“. </a:t>
            </a:r>
          </a:p>
          <a:p>
            <a:r>
              <a:rPr lang="de-DE" sz="2000" dirty="0"/>
              <a:t>Das hat zu unterschiedlichen Lerneffekten geführt. Mittlerweile ist in vielen Kommunen aber wieder die sektorale Routine eingekehrt.</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6</a:t>
            </a:fld>
            <a:endParaRPr lang="de-DE" dirty="0"/>
          </a:p>
        </p:txBody>
      </p:sp>
    </p:spTree>
    <p:extLst>
      <p:ext uri="{BB962C8B-B14F-4D97-AF65-F5344CB8AC3E}">
        <p14:creationId xmlns:p14="http://schemas.microsoft.com/office/powerpoint/2010/main" val="3427607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a:xfrm>
            <a:off x="457200" y="1484785"/>
            <a:ext cx="8579296" cy="4641380"/>
          </a:xfrm>
        </p:spPr>
        <p:txBody>
          <a:bodyPr>
            <a:normAutofit/>
          </a:bodyPr>
          <a:lstStyle/>
          <a:p>
            <a:pPr marL="0" indent="0">
              <a:buNone/>
            </a:pPr>
            <a:r>
              <a:rPr lang="de-DE" b="1" dirty="0"/>
              <a:t>5. Dezentrale Formen der wohnräumlichen Unterbringung sind grundsätzlich integrationsfördernder als zentrale Unterbringungsformen.</a:t>
            </a:r>
          </a:p>
          <a:p>
            <a:pPr marL="0" indent="0">
              <a:buNone/>
            </a:pPr>
            <a:endParaRPr lang="de-DE" b="1" dirty="0"/>
          </a:p>
          <a:p>
            <a:r>
              <a:rPr lang="de-DE" sz="2000" dirty="0"/>
              <a:t>Die Handlungsspielräume der Kommunen sind stark von der Wohnungsmarktsituation (angespannt/entspannt) abhängig.</a:t>
            </a:r>
          </a:p>
          <a:p>
            <a:r>
              <a:rPr lang="de-DE" sz="2000" dirty="0"/>
              <a:t>Die meisten Kommunen waren um die gleichmäßige räumliche Verteilung bemüht; im Ergebnis aber abhängig von verfügbaren Flächen und Wohnraum.</a:t>
            </a:r>
          </a:p>
          <a:p>
            <a:r>
              <a:rPr lang="de-DE" sz="2000" dirty="0"/>
              <a:t>Kommunen mit eignen Wohnungsbeständen haben bessere Steuerungsmöglichkeiten.</a:t>
            </a:r>
          </a:p>
          <a:p>
            <a:r>
              <a:rPr lang="de-DE" sz="2000" dirty="0"/>
              <a:t>Bei Wohnungsneubau ist auf gemischte Belegung und Transparenz in der Kommunikation zu achten („Neiddiskussion“). </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7</a:t>
            </a:fld>
            <a:endParaRPr lang="de-DE" dirty="0"/>
          </a:p>
        </p:txBody>
      </p:sp>
    </p:spTree>
    <p:extLst>
      <p:ext uri="{BB962C8B-B14F-4D97-AF65-F5344CB8AC3E}">
        <p14:creationId xmlns:p14="http://schemas.microsoft.com/office/powerpoint/2010/main" val="152488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lstStyle/>
          <a:p>
            <a:pPr marL="0" indent="0">
              <a:buNone/>
            </a:pPr>
            <a:r>
              <a:rPr lang="de-DE" b="1" dirty="0"/>
              <a:t>6. Ehrenamt braucht Hauptamt und Strukturen.</a:t>
            </a:r>
          </a:p>
          <a:p>
            <a:pPr marL="0" indent="0">
              <a:buNone/>
            </a:pPr>
            <a:endParaRPr lang="de-DE" b="1" dirty="0"/>
          </a:p>
          <a:p>
            <a:r>
              <a:rPr lang="de-DE" sz="2000" dirty="0"/>
              <a:t>Ehrenamtliche Strukturen sind Grundvoraussetzung für sozialräumliche Integration. Sie brauchen aber die Unterstützung von Hauptamtlichen zur strukturellen Festigung (gesamtstädtisch und in den Sozialräumen).</a:t>
            </a:r>
          </a:p>
          <a:p>
            <a:r>
              <a:rPr lang="de-DE" sz="2000" dirty="0"/>
              <a:t>Nicht immer neue Strukturen und Netzwerke nötig, sondern bestehende identifizieren und nutzen („Standby-Strukturen“).</a:t>
            </a:r>
          </a:p>
          <a:p>
            <a:r>
              <a:rPr lang="de-DE" sz="2000" dirty="0"/>
              <a:t>Quartiersmanagement ist ein/der Motor für sozialräumliche Integration und bedarf der Ausweitung und Regelförderung.</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8</a:t>
            </a:fld>
            <a:endParaRPr lang="de-DE" dirty="0"/>
          </a:p>
        </p:txBody>
      </p:sp>
    </p:spTree>
    <p:extLst>
      <p:ext uri="{BB962C8B-B14F-4D97-AF65-F5344CB8AC3E}">
        <p14:creationId xmlns:p14="http://schemas.microsoft.com/office/powerpoint/2010/main" val="2166462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a:t>Gelingende Integration im Quartier?</a:t>
            </a:r>
          </a:p>
        </p:txBody>
      </p:sp>
      <p:sp>
        <p:nvSpPr>
          <p:cNvPr id="3" name="Inhaltsplatzhalter 2"/>
          <p:cNvSpPr>
            <a:spLocks noGrp="1"/>
          </p:cNvSpPr>
          <p:nvPr>
            <p:ph idx="1"/>
          </p:nvPr>
        </p:nvSpPr>
        <p:spPr/>
        <p:txBody>
          <a:bodyPr/>
          <a:lstStyle/>
          <a:p>
            <a:pPr marL="0" indent="0">
              <a:buNone/>
            </a:pPr>
            <a:r>
              <a:rPr lang="de-DE" b="1" dirty="0"/>
              <a:t>7. Orte und Infrastrukturen der Begegnung schaffen und stärken.</a:t>
            </a:r>
          </a:p>
          <a:p>
            <a:pPr marL="0" indent="0">
              <a:buNone/>
            </a:pPr>
            <a:endParaRPr lang="de-DE" b="1" dirty="0"/>
          </a:p>
          <a:p>
            <a:r>
              <a:rPr lang="de-DE" sz="2000" dirty="0"/>
              <a:t>Orte der Begegnung im Sozialraum spielen eine entscheidende Rolle bei der Interaktion verschiedener sozialer Gruppen.</a:t>
            </a:r>
          </a:p>
          <a:p>
            <a:r>
              <a:rPr lang="de-DE" sz="2000" dirty="0"/>
              <a:t>Ihre Offenheit und Zugänglichkeit für möglichst viele Gruppen muss gefördert und eingefordert werden.</a:t>
            </a:r>
          </a:p>
          <a:p>
            <a:r>
              <a:rPr lang="de-DE" sz="2000" dirty="0"/>
              <a:t>Gerade Bildungseinrichtungen (Schulen, Kitas) haben hier eine zentrale Bedeutung und dürfen nicht sozial selektiv ausgerichtet sein bzw. wirken.</a:t>
            </a:r>
          </a:p>
        </p:txBody>
      </p:sp>
      <p:sp>
        <p:nvSpPr>
          <p:cNvPr id="4" name="Datumsplatzhalter 3"/>
          <p:cNvSpPr>
            <a:spLocks noGrp="1"/>
          </p:cNvSpPr>
          <p:nvPr>
            <p:ph type="dt" sz="half" idx="10"/>
          </p:nvPr>
        </p:nvSpPr>
        <p:spPr/>
        <p:txBody>
          <a:bodyPr/>
          <a:lstStyle/>
          <a:p>
            <a:fld id="{46708448-2C89-4C17-905D-F92895423857}" type="datetime1">
              <a:rPr lang="de-DE" smtClean="0"/>
              <a:t>09.10.2018</a:t>
            </a:fld>
            <a:endParaRPr lang="de-DE"/>
          </a:p>
        </p:txBody>
      </p:sp>
      <p:sp>
        <p:nvSpPr>
          <p:cNvPr id="5" name="Fußzeilenplatzhalter 4"/>
          <p:cNvSpPr>
            <a:spLocks noGrp="1"/>
          </p:cNvSpPr>
          <p:nvPr>
            <p:ph type="ftr" sz="quarter" idx="11"/>
          </p:nvPr>
        </p:nvSpPr>
        <p:spPr/>
        <p:txBody>
          <a:bodyPr/>
          <a:lstStyle/>
          <a:p>
            <a:r>
              <a:rPr lang="de-DE" dirty="0"/>
              <a:t>Ralf Zimmer-Hegmann (ILS)</a:t>
            </a:r>
          </a:p>
        </p:txBody>
      </p:sp>
      <p:sp>
        <p:nvSpPr>
          <p:cNvPr id="6" name="Foliennummernplatzhalter 5"/>
          <p:cNvSpPr>
            <a:spLocks noGrp="1"/>
          </p:cNvSpPr>
          <p:nvPr>
            <p:ph type="sldNum" sz="quarter" idx="12"/>
          </p:nvPr>
        </p:nvSpPr>
        <p:spPr/>
        <p:txBody>
          <a:bodyPr/>
          <a:lstStyle/>
          <a:p>
            <a:fld id="{6C6AE60A-B69C-4790-82F7-3882EDF23186}" type="slidenum">
              <a:rPr lang="de-DE" smtClean="0"/>
              <a:t>9</a:t>
            </a:fld>
            <a:endParaRPr lang="de-DE" dirty="0"/>
          </a:p>
        </p:txBody>
      </p:sp>
    </p:spTree>
    <p:extLst>
      <p:ext uri="{BB962C8B-B14F-4D97-AF65-F5344CB8AC3E}">
        <p14:creationId xmlns:p14="http://schemas.microsoft.com/office/powerpoint/2010/main" val="1529571553"/>
      </p:ext>
    </p:extLst>
  </p:cSld>
  <p:clrMapOvr>
    <a:masterClrMapping/>
  </p:clrMapOvr>
</p:sld>
</file>

<file path=ppt/theme/theme1.xml><?xml version="1.0" encoding="utf-8"?>
<a:theme xmlns:a="http://schemas.openxmlformats.org/drawingml/2006/main" name="ILS-Folienmaster CD">
  <a:themeElements>
    <a:clrScheme name="ILS Folien CD">
      <a:dk1>
        <a:sysClr val="windowText" lastClr="000000"/>
      </a:dk1>
      <a:lt1>
        <a:sysClr val="window" lastClr="FFFFFF"/>
      </a:lt1>
      <a:dk2>
        <a:srgbClr val="F7941E"/>
      </a:dk2>
      <a:lt2>
        <a:srgbClr val="5A6F7A"/>
      </a:lt2>
      <a:accent1>
        <a:srgbClr val="C4C4C4"/>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D Musterpräsi ILS">
      <a:majorFont>
        <a:latin typeface="Eurostile LT Bold"/>
        <a:ea typeface=""/>
        <a:cs typeface=""/>
      </a:majorFont>
      <a:minorFont>
        <a:latin typeface="Eurostile L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1004</Words>
  <Application>Microsoft Office PowerPoint</Application>
  <PresentationFormat>Bildschirmpräsentation (4:3)</PresentationFormat>
  <Paragraphs>123</Paragraphs>
  <Slides>13</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Eurostile LT</vt:lpstr>
      <vt:lpstr>Helvetica</vt:lpstr>
      <vt:lpstr>Symbol</vt:lpstr>
      <vt:lpstr>ILS-Folienmaster CD</vt:lpstr>
      <vt:lpstr>PowerPoint-Präsentation</vt:lpstr>
      <vt:lpstr>Gelingende Integration im Quartier?</vt:lpstr>
      <vt:lpstr>Gelingende Integration im Quartier?</vt:lpstr>
      <vt:lpstr>Gelingende Integration im Quartier?</vt:lpstr>
      <vt:lpstr>Gelingende Integration im Quartier?</vt:lpstr>
      <vt:lpstr>Gelingende Integration im Quartier?</vt:lpstr>
      <vt:lpstr>Gelingende Integration im Quartier?</vt:lpstr>
      <vt:lpstr>Gelingende Integration im Quartier?</vt:lpstr>
      <vt:lpstr>Gelingende Integration im Quartier?</vt:lpstr>
      <vt:lpstr>Gelingende Integration im Quartier?</vt:lpstr>
      <vt:lpstr>Gelingende Integration im Quartier?</vt:lpstr>
      <vt:lpstr>Gelingende Integration im Quartier?</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Lassen, Jan</dc:creator>
  <cp:lastModifiedBy>HP</cp:lastModifiedBy>
  <cp:revision>61</cp:revision>
  <dcterms:created xsi:type="dcterms:W3CDTF">2016-03-21T10:05:35Z</dcterms:created>
  <dcterms:modified xsi:type="dcterms:W3CDTF">2018-10-09T05:14:20Z</dcterms:modified>
</cp:coreProperties>
</file>