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3" r:id="rId2"/>
    <p:sldId id="256" r:id="rId3"/>
    <p:sldId id="257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118" d="100"/>
          <a:sy n="118" d="100"/>
        </p:scale>
        <p:origin x="-378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5B05780-1B74-4D69-A085-C865B0D4F276}" type="datetimeFigureOut">
              <a:rPr lang="de-DE"/>
              <a:pPr>
                <a:defRPr/>
              </a:pPr>
              <a:t>07.10.2018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A312822-4C01-45F4-92D3-FC10BBF1F7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:\PIA\Corporate_Design\Drucksachen\01_CD_Vorlagen\Neues CD\Faecherbalken\Fächerbalken_LA_gruen_DINA4.jpg"/>
          <p:cNvPicPr>
            <a:picLocks noChangeAspect="1" noChangeArrowheads="1"/>
          </p:cNvPicPr>
          <p:nvPr userDrawn="1"/>
        </p:nvPicPr>
        <p:blipFill>
          <a:blip r:embed="rId2"/>
          <a:srcRect l="20331"/>
          <a:stretch>
            <a:fillRect/>
          </a:stretch>
        </p:blipFill>
        <p:spPr bwMode="auto">
          <a:xfrm>
            <a:off x="265113" y="5175250"/>
            <a:ext cx="86709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12"/>
          <p:cNvSpPr/>
          <p:nvPr userDrawn="1"/>
        </p:nvSpPr>
        <p:spPr>
          <a:xfrm>
            <a:off x="0" y="5713413"/>
            <a:ext cx="9144000" cy="1144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6" name="Bild 9" descr="09-10-13Pyramide-Farbe_4c.ai"/>
          <p:cNvPicPr>
            <a:picLocks noChangeAspect="1"/>
          </p:cNvPicPr>
          <p:nvPr/>
        </p:nvPicPr>
        <p:blipFill>
          <a:blip r:embed="rId3"/>
          <a:srcRect l="12701" t="25233" r="35773" b="30556"/>
          <a:stretch>
            <a:fillRect/>
          </a:stretch>
        </p:blipFill>
        <p:spPr bwMode="auto">
          <a:xfrm>
            <a:off x="8039100" y="5818188"/>
            <a:ext cx="636588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664296"/>
          </a:xfrm>
          <a:ln>
            <a:noFill/>
          </a:ln>
        </p:spPr>
        <p:txBody>
          <a:bodyPr anchor="ctr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91881" y="3356992"/>
            <a:ext cx="7772400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88088"/>
            <a:ext cx="1019175" cy="2682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D70C91-5E74-4B25-9C29-B9AD699B55F4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2108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06114-C9DC-47AE-8745-5B4E9ED1C189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DDB88-7E14-4666-B6E9-C8A3D13D385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7466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7466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90B51-2902-4142-8A1C-B678197038CF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667B6-8C82-4E1A-AE2A-7700439B88D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92FFA-02D0-458F-9509-231D9DE5A179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1C07B-8713-46D1-BF05-9CB32498F3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CD1CB-5B79-4AE5-81D4-642CF2C0CE35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F394-883D-4EAE-B95B-6E0EF700E8A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23C29-8046-449E-88E5-2F22B9047A75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B2320-EFE2-4336-B6EE-1E2AAE9879D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76872"/>
            <a:ext cx="4040188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4008" y="163943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76872"/>
            <a:ext cx="4041775" cy="3744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8EA39-15EA-4777-B9FE-7A245A7878C1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9F3B5-89D6-4C19-9321-9F5E9C1D4B3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A669F4-094E-4BE3-B4BB-D80318EC2236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7333B5-6739-421C-96B5-5F8EF9710EE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D4380-7D6F-4E3B-AACE-8DBA35A0E524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E2DB4-B782-454B-BC92-CD9C08C4808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5F671-54FA-4247-881F-4DF172D65159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B5004-CD36-470C-A54D-E5091748B7FC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800600"/>
            <a:ext cx="8208912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67545" y="612774"/>
            <a:ext cx="8208912" cy="418437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7544" y="5367338"/>
            <a:ext cx="8208912" cy="6539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4C88DC-D4FC-4BE9-8743-36D95B80CF67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ECE48-402D-4264-A510-7CC8EB23C767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IA\Corporate_Design\Drucksachen\01_CD_Vorlagen\Neues CD\Faecherbalken\Fächerbalken_LA_gruen_DINA4.jpg"/>
          <p:cNvPicPr>
            <a:picLocks noChangeAspect="1" noChangeArrowheads="1"/>
          </p:cNvPicPr>
          <p:nvPr userDrawn="1"/>
        </p:nvPicPr>
        <p:blipFill>
          <a:blip r:embed="rId13"/>
          <a:srcRect l="2582"/>
          <a:stretch>
            <a:fillRect/>
          </a:stretch>
        </p:blipFill>
        <p:spPr bwMode="auto">
          <a:xfrm>
            <a:off x="255588" y="6092825"/>
            <a:ext cx="79517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Bild 9" descr="09-10-13Pyramide-Farbe_4c.ai"/>
          <p:cNvPicPr>
            <a:picLocks noChangeAspect="1"/>
          </p:cNvPicPr>
          <p:nvPr/>
        </p:nvPicPr>
        <p:blipFill>
          <a:blip r:embed="rId14"/>
          <a:srcRect l="12701" t="25233" r="35773" b="30556"/>
          <a:stretch>
            <a:fillRect/>
          </a:stretch>
        </p:blipFill>
        <p:spPr bwMode="auto">
          <a:xfrm>
            <a:off x="8380413" y="6092825"/>
            <a:ext cx="5191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</a:t>
            </a:r>
            <a:br>
              <a:rPr lang="de-DE" smtClean="0"/>
            </a:br>
            <a:r>
              <a:rPr lang="de-DE" smtClean="0"/>
              <a:t>Klicken bearbeiten</a:t>
            </a:r>
          </a:p>
        </p:txBody>
      </p:sp>
      <p:sp>
        <p:nvSpPr>
          <p:cNvPr id="1029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2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45250"/>
            <a:ext cx="1019175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DBC5A05D-B96A-4C7A-9D2E-537A8946A329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47813" y="6445250"/>
            <a:ext cx="5040312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659563" y="6445250"/>
            <a:ext cx="1270000" cy="268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DBF99EFD-63CB-4363-9DF4-F5AEE62989B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rgbClr val="5959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595959"/>
          </a:solidFill>
          <a:latin typeface="Arial" charset="0"/>
          <a:ea typeface="ＭＳ Ｐゴシック" pitchFamily="34" charset="-128"/>
          <a:cs typeface="Frutiger 67 for Karlsruhe Bd Cn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Grp="1"/>
          </p:cNvSpPr>
          <p:nvPr>
            <p:ph type="ctrTitle" idx="4294967295"/>
          </p:nvPr>
        </p:nvSpPr>
        <p:spPr>
          <a:xfrm>
            <a:off x="539750" y="1628775"/>
            <a:ext cx="7772400" cy="1470025"/>
          </a:xfrm>
        </p:spPr>
        <p:txBody>
          <a:bodyPr/>
          <a:lstStyle/>
          <a:p>
            <a:pPr algn="ctr"/>
            <a:r>
              <a:rPr lang="de-DE" smtClean="0"/>
              <a:t>Soziale Ressourcen im Stadtteil nutzen</a:t>
            </a:r>
          </a:p>
        </p:txBody>
      </p:sp>
      <p:sp>
        <p:nvSpPr>
          <p:cNvPr id="14338" name="Rectangle 7"/>
          <p:cNvSpPr>
            <a:spLocks noGrp="1"/>
          </p:cNvSpPr>
          <p:nvPr>
            <p:ph type="subTitle" idx="4294967295"/>
          </p:nvPr>
        </p:nvSpPr>
        <p:spPr>
          <a:xfrm>
            <a:off x="1331913" y="3213100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de-DE" smtClean="0"/>
              <a:t> </a:t>
            </a:r>
          </a:p>
        </p:txBody>
      </p:sp>
      <p:sp>
        <p:nvSpPr>
          <p:cNvPr id="14339" name="Rectangle 8"/>
          <p:cNvSpPr>
            <a:spLocks/>
          </p:cNvSpPr>
          <p:nvPr/>
        </p:nvSpPr>
        <p:spPr bwMode="auto">
          <a:xfrm>
            <a:off x="755650" y="342900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0"/>
          <a:lstStyle/>
          <a:p>
            <a:pPr algn="ctr" eaLnBrk="0" hangingPunct="0"/>
            <a:r>
              <a:rPr lang="de-DE" sz="3200">
                <a:solidFill>
                  <a:srgbClr val="595959"/>
                </a:solidFill>
                <a:ea typeface="Frutiger 67 for Karlsruhe Bd Cn"/>
                <a:cs typeface="Frutiger 67 for Karlsruhe Bd Cn"/>
              </a:rPr>
              <a:t>Ein Beispiel aus der Arbeit des Sozialen Dienstes der Stadt Karlsruhe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5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b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Struktur Sozialer Dienst</a:t>
            </a:r>
          </a:p>
        </p:txBody>
      </p:sp>
      <p:sp>
        <p:nvSpPr>
          <p:cNvPr id="15362" name="Rectangle 6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7 ASD-Bezirksgruppen:    stadtteilorientiert und regionalisiert </a:t>
            </a:r>
          </a:p>
          <a:p>
            <a:pPr eaLnBrk="1" hangingPunct="1"/>
            <a:r>
              <a:rPr lang="de-DE" smtClean="0"/>
              <a:t>Schulsozialarbeit in 3 Regionalgruppen</a:t>
            </a:r>
          </a:p>
          <a:p>
            <a:pPr eaLnBrk="1" hangingPunct="1"/>
            <a:r>
              <a:rPr lang="de-DE" smtClean="0"/>
              <a:t>andere Jugendamtsabteilungen (WJH, PKD, JGH) ebenfalls regionalisiert</a:t>
            </a:r>
          </a:p>
          <a:p>
            <a:pPr eaLnBrk="1" hangingPunct="1"/>
            <a:endParaRPr lang="de-DE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77AF7C-7060-496A-AD2A-72C6216FA6D9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8" name="Rectangle 8"/>
          <p:cNvSpPr>
            <a:spLocks noGrp="1"/>
          </p:cNvSpPr>
          <p:nvPr>
            <p:ph type="body" sz="half" idx="4294967295"/>
          </p:nvPr>
        </p:nvSpPr>
        <p:spPr>
          <a:xfrm>
            <a:off x="468313" y="476250"/>
            <a:ext cx="4038600" cy="53292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de-DE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Ansprechpartner für</a:t>
            </a:r>
          </a:p>
          <a:p>
            <a:pPr eaLnBrk="1" hangingPunct="1">
              <a:defRPr/>
            </a:pPr>
            <a:r>
              <a:rPr lang="de-DE" sz="2400" smtClean="0"/>
              <a:t>Kinder</a:t>
            </a:r>
          </a:p>
          <a:p>
            <a:pPr eaLnBrk="1" hangingPunct="1">
              <a:defRPr/>
            </a:pPr>
            <a:r>
              <a:rPr lang="de-DE" sz="2400" smtClean="0"/>
              <a:t>Familien</a:t>
            </a:r>
          </a:p>
          <a:p>
            <a:pPr eaLnBrk="1" hangingPunct="1">
              <a:defRPr/>
            </a:pPr>
            <a:r>
              <a:rPr lang="de-DE" sz="2400" smtClean="0"/>
              <a:t>Jugendliche</a:t>
            </a:r>
          </a:p>
          <a:p>
            <a:pPr eaLnBrk="1" hangingPunct="1">
              <a:defRPr/>
            </a:pPr>
            <a:r>
              <a:rPr lang="de-DE" sz="2400" smtClean="0"/>
              <a:t>Erwachsene</a:t>
            </a:r>
          </a:p>
          <a:p>
            <a:pPr eaLnBrk="1" hangingPunct="1">
              <a:defRPr/>
            </a:pPr>
            <a:r>
              <a:rPr lang="de-DE" sz="2400" smtClean="0"/>
              <a:t>Senioren/Seniorinnen</a:t>
            </a:r>
          </a:p>
          <a:p>
            <a:pPr eaLnBrk="1" hangingPunct="1">
              <a:defRPr/>
            </a:pPr>
            <a:r>
              <a:rPr lang="de-DE" sz="2400" smtClean="0"/>
              <a:t>Einrichtungen/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de-DE" sz="2400" smtClean="0"/>
              <a:t>	Institutionen</a:t>
            </a:r>
          </a:p>
          <a:p>
            <a:pPr eaLnBrk="1" hangingPunct="1">
              <a:defRPr/>
            </a:pPr>
            <a:endParaRPr lang="de-DE" sz="2400" smtClean="0"/>
          </a:p>
        </p:txBody>
      </p:sp>
      <p:sp>
        <p:nvSpPr>
          <p:cNvPr id="16386" name="Rectangle 9"/>
          <p:cNvSpPr>
            <a:spLocks noGrp="1"/>
          </p:cNvSpPr>
          <p:nvPr>
            <p:ph type="body" sz="half" idx="4294967295"/>
          </p:nvPr>
        </p:nvSpPr>
        <p:spPr>
          <a:xfrm>
            <a:off x="4356100" y="476250"/>
            <a:ext cx="4038600" cy="51847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de-DE" sz="2800" smtClean="0"/>
          </a:p>
        </p:txBody>
      </p:sp>
      <p:sp>
        <p:nvSpPr>
          <p:cNvPr id="7" name="Datumsplatzhalter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5C04073-34CD-4B71-97A0-4775B6A0CC50}" type="datetime1">
              <a:rPr lang="de-DE"/>
              <a:pPr>
                <a:defRPr/>
              </a:pPr>
              <a:t>07.10.2018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Titel der Präsentation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366E1F-AA3D-4177-9E2D-3BC55A5EA601}" type="slidenum">
              <a:rPr lang="de-DE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16390" name="Rectangle 9"/>
          <p:cNvSpPr>
            <a:spLocks/>
          </p:cNvSpPr>
          <p:nvPr/>
        </p:nvSpPr>
        <p:spPr bwMode="auto">
          <a:xfrm>
            <a:off x="4356100" y="476250"/>
            <a:ext cx="40386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2800"/>
          </a:p>
        </p:txBody>
      </p:sp>
      <p:pic>
        <p:nvPicPr>
          <p:cNvPr id="16391" name="Picture 8" descr="img6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908050"/>
            <a:ext cx="413385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(Rechtliche) Grundlagen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4421188"/>
          </a:xfrm>
        </p:spPr>
        <p:txBody>
          <a:bodyPr/>
          <a:lstStyle/>
          <a:p>
            <a:pPr eaLnBrk="1" hangingPunct="1"/>
            <a:r>
              <a:rPr lang="de-DE" smtClean="0"/>
              <a:t>SGB VIII (§1,3 oder §27,2)</a:t>
            </a:r>
          </a:p>
          <a:p>
            <a:pPr eaLnBrk="1" hangingPunct="1"/>
            <a:r>
              <a:rPr lang="de-DE" smtClean="0"/>
              <a:t>8. Kinder- und Jugendbericht: lebensweltorientierte Hilfen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Sozialraumorientierung</a:t>
            </a:r>
          </a:p>
        </p:txBody>
      </p:sp>
      <p:sp>
        <p:nvSpPr>
          <p:cNvPr id="18434" name="Rectangle 4"/>
          <p:cNvSpPr>
            <a:spLocks noGrp="1"/>
          </p:cNvSpPr>
          <p:nvPr>
            <p:ph type="body" sz="half" idx="1"/>
          </p:nvPr>
        </p:nvSpPr>
        <p:spPr>
          <a:xfrm>
            <a:off x="468313" y="1557338"/>
            <a:ext cx="4319587" cy="4421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sz="2000" smtClean="0"/>
              <a:t>Kennen der sozialstrukturellen Gegebenheiten im Bezirk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Proaktive Information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Unterstützung der Vernetzungsstrukturen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Nutzen der Ressourcen im Einzelfall</a:t>
            </a:r>
          </a:p>
          <a:p>
            <a:pPr eaLnBrk="1" hangingPunct="1">
              <a:lnSpc>
                <a:spcPct val="90000"/>
              </a:lnSpc>
            </a:pPr>
            <a:r>
              <a:rPr lang="de-DE" sz="2000" smtClean="0"/>
              <a:t>Erkennen von Handlungs-bedarfen für die Sozialplanung</a:t>
            </a:r>
          </a:p>
          <a:p>
            <a:pPr eaLnBrk="1" hangingPunct="1">
              <a:lnSpc>
                <a:spcPct val="90000"/>
              </a:lnSpc>
            </a:pPr>
            <a:endParaRPr lang="de-DE" sz="2000" smtClean="0"/>
          </a:p>
          <a:p>
            <a:pPr eaLnBrk="1" hangingPunct="1">
              <a:lnSpc>
                <a:spcPct val="90000"/>
              </a:lnSpc>
            </a:pPr>
            <a:endParaRPr lang="de-DE" sz="2000" smtClean="0"/>
          </a:p>
        </p:txBody>
      </p:sp>
      <p:pic>
        <p:nvPicPr>
          <p:cNvPr id="18435" name="Picture 6" descr="img67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5863" y="1125538"/>
            <a:ext cx="3519487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de-DE" smtClean="0"/>
              <a:t>Projekt Umbau statt Ausbau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421188"/>
          </a:xfrm>
        </p:spPr>
        <p:txBody>
          <a:bodyPr/>
          <a:lstStyle/>
          <a:p>
            <a:pPr marL="187325" indent="-187325" eaLnBrk="1" hangingPunct="1">
              <a:lnSpc>
                <a:spcPct val="80000"/>
              </a:lnSpc>
            </a:pPr>
            <a:r>
              <a:rPr lang="de-DE" sz="2800" smtClean="0"/>
              <a:t>viele TG-Fälle mit steigender Tendenz an der Grundschule</a:t>
            </a:r>
          </a:p>
          <a:p>
            <a:pPr marL="187325" indent="-187325" eaLnBrk="1" hangingPunct="1">
              <a:lnSpc>
                <a:spcPct val="80000"/>
              </a:lnSpc>
            </a:pPr>
            <a:r>
              <a:rPr lang="de-DE" sz="2800" smtClean="0"/>
              <a:t>Weiterentwicklung und Flexibilisierung von Hilfsangeboten </a:t>
            </a:r>
          </a:p>
          <a:p>
            <a:pPr marL="187325" indent="-187325" eaLnBrk="1" hangingPunct="1">
              <a:lnSpc>
                <a:spcPct val="80000"/>
              </a:lnSpc>
            </a:pPr>
            <a:r>
              <a:rPr lang="de-DE" sz="2800" smtClean="0"/>
              <a:t>Konzeptentwicklung gemeinsam mit Betroffenen und Beteiligten im Sozialraum</a:t>
            </a:r>
          </a:p>
          <a:p>
            <a:pPr marL="187325" indent="-187325" eaLnBrk="1" hangingPunct="1">
              <a:lnSpc>
                <a:spcPct val="80000"/>
              </a:lnSpc>
            </a:pPr>
            <a:r>
              <a:rPr lang="de-DE" sz="2800" smtClean="0"/>
              <a:t>gezielter Personaleinsatz und Schulsozialarbeit</a:t>
            </a:r>
          </a:p>
          <a:p>
            <a:pPr marL="187325" indent="-187325" eaLnBrk="1" hangingPunct="1">
              <a:lnSpc>
                <a:spcPct val="80000"/>
              </a:lnSpc>
            </a:pPr>
            <a:r>
              <a:rPr lang="de-DE" sz="2800" smtClean="0"/>
              <a:t>koordinierte Zusammenarbeit im Stadtteil</a:t>
            </a:r>
          </a:p>
          <a:p>
            <a:pPr marL="187325" indent="-187325" eaLnBrk="1" hangingPunct="1">
              <a:lnSpc>
                <a:spcPct val="80000"/>
              </a:lnSpc>
            </a:pPr>
            <a:r>
              <a:rPr lang="de-DE" sz="2800" smtClean="0"/>
              <a:t> zielgerichteter Einsatz von Finanzmitteln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Line 11"/>
          <p:cNvSpPr>
            <a:spLocks noChangeShapeType="1"/>
          </p:cNvSpPr>
          <p:nvPr/>
        </p:nvSpPr>
        <p:spPr bwMode="auto">
          <a:xfrm flipV="1">
            <a:off x="2484438" y="692150"/>
            <a:ext cx="0" cy="5400675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 eaLnBrk="1" hangingPunct="1"/>
            <a:r>
              <a:rPr lang="de-DE" smtClean="0">
                <a:solidFill>
                  <a:schemeClr val="tx2"/>
                </a:solidFill>
              </a:rPr>
              <a:t>Bausteine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476375" y="908050"/>
            <a:ext cx="2232025" cy="1143000"/>
          </a:xfrm>
          <a:prstGeom prst="rect">
            <a:avLst/>
          </a:prstGeom>
          <a:solidFill>
            <a:srgbClr val="FFFFFF"/>
          </a:solidFill>
          <a:ln w="28575">
            <a:solidFill>
              <a:srgbClr val="CC00FF"/>
            </a:solidFill>
            <a:miter lim="800000"/>
            <a:headEnd/>
            <a:tailEnd/>
          </a:ln>
        </p:spPr>
        <p:txBody>
          <a:bodyPr lIns="162000"/>
          <a:lstStyle/>
          <a:p>
            <a:pPr eaLnBrk="0" hangingPunct="0"/>
            <a:r>
              <a:rPr lang="de-DE" sz="1100" b="1">
                <a:solidFill>
                  <a:srgbClr val="FF33CC"/>
                </a:solidFill>
              </a:rPr>
              <a:t>Eine Gesamtsteuerung des Projekts</a:t>
            </a:r>
          </a:p>
          <a:p>
            <a:pPr eaLnBrk="0" hangingPunct="0"/>
            <a:r>
              <a:rPr lang="de-DE" sz="1100"/>
              <a:t>durch kollegiale Leitung des Sozialen Dienstes, bei der die Ziele von allen Beteiligten mitgetragen werden.</a:t>
            </a:r>
          </a:p>
        </p:txBody>
      </p:sp>
      <p:sp>
        <p:nvSpPr>
          <p:cNvPr id="24584" name="Text Box 8"/>
          <p:cNvSpPr>
            <a:spLocks noGrp="1" noChangeArrowheads="1"/>
          </p:cNvSpPr>
          <p:nvPr>
            <p:ph type="body" idx="1"/>
          </p:nvPr>
        </p:nvSpPr>
        <p:spPr>
          <a:xfrm>
            <a:off x="684213" y="2205038"/>
            <a:ext cx="2376487" cy="1152525"/>
          </a:xfrm>
          <a:solidFill>
            <a:srgbClr val="FFFFFF"/>
          </a:solidFill>
          <a:ln w="28575">
            <a:solidFill>
              <a:srgbClr val="FF6600"/>
            </a:solidFill>
          </a:ln>
        </p:spPr>
        <p:txBody>
          <a:bodyPr/>
          <a:lstStyle/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de-DE" sz="1100" b="1" smtClean="0">
                <a:solidFill>
                  <a:srgbClr val="FF0000"/>
                </a:solidFill>
              </a:rPr>
              <a:t>Beratungs- und Vernetzungsarbeit</a:t>
            </a:r>
          </a:p>
          <a:p>
            <a:pPr marL="0" indent="0">
              <a:spcBef>
                <a:spcPct val="0"/>
              </a:spcBef>
              <a:buClrTx/>
              <a:buFontTx/>
              <a:buNone/>
            </a:pPr>
            <a:r>
              <a:rPr lang="de-DE" sz="1100" smtClean="0"/>
              <a:t>der Schulsozialarbeit, die die Förderung und Integration von Kindern unterstützt und deren Aussonderung entgegenwirkt.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47813" y="3500438"/>
            <a:ext cx="2205037" cy="1295400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lIns="162000"/>
          <a:lstStyle/>
          <a:p>
            <a:pPr eaLnBrk="0" hangingPunct="0"/>
            <a:r>
              <a:rPr lang="de-DE" sz="1100" b="1">
                <a:solidFill>
                  <a:srgbClr val="FF0000"/>
                </a:solidFill>
              </a:rPr>
              <a:t>Aufbau maßgeschneiderter Hilfen</a:t>
            </a:r>
          </a:p>
          <a:p>
            <a:pPr eaLnBrk="0" hangingPunct="0"/>
            <a:r>
              <a:rPr lang="de-DE" sz="1100"/>
              <a:t>im Einzelfall (Casemanagement) durch den Sozialen Dienst, die flexible Alternativen zu Tagesgruppen ermöglichen.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755650" y="4941888"/>
            <a:ext cx="2303463" cy="990600"/>
          </a:xfrm>
          <a:prstGeom prst="rect">
            <a:avLst/>
          </a:prstGeom>
          <a:solidFill>
            <a:srgbClr val="FFFFFF"/>
          </a:solidFill>
          <a:ln w="28575">
            <a:solidFill>
              <a:srgbClr val="993366"/>
            </a:solidFill>
            <a:miter lim="800000"/>
            <a:headEnd/>
            <a:tailEnd/>
          </a:ln>
        </p:spPr>
        <p:txBody>
          <a:bodyPr lIns="162000"/>
          <a:lstStyle/>
          <a:p>
            <a:pPr eaLnBrk="0" hangingPunct="0"/>
            <a:r>
              <a:rPr lang="de-DE" sz="1100" b="1">
                <a:solidFill>
                  <a:srgbClr val="FF00FF"/>
                </a:solidFill>
              </a:rPr>
              <a:t>Betreuungs- und</a:t>
            </a:r>
            <a:br>
              <a:rPr lang="de-DE" sz="1100" b="1">
                <a:solidFill>
                  <a:srgbClr val="FF00FF"/>
                </a:solidFill>
              </a:rPr>
            </a:br>
            <a:r>
              <a:rPr lang="de-DE" sz="1100" b="1">
                <a:solidFill>
                  <a:srgbClr val="FF00FF"/>
                </a:solidFill>
              </a:rPr>
              <a:t>Förderangebote</a:t>
            </a:r>
          </a:p>
          <a:p>
            <a:pPr eaLnBrk="0" hangingPunct="0"/>
            <a:r>
              <a:rPr lang="de-DE" sz="1100"/>
              <a:t>für Kinder am Nachmittag, die sich bedarfsgerecht ergänzen und die Zielgruppe erreichen.</a:t>
            </a:r>
            <a:endParaRPr lang="de-DE" sz="1600"/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886200" y="981075"/>
            <a:ext cx="5257800" cy="472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b="1">
                <a:solidFill>
                  <a:srgbClr val="FF00FF"/>
                </a:solidFill>
              </a:rPr>
              <a:t>Beispiele aus der Praxis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</a:pPr>
            <a:endParaRPr lang="de-DE" sz="14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 	</a:t>
            </a:r>
            <a:r>
              <a:rPr lang="de-DE" sz="1200"/>
              <a:t>Qualifizierte, koordinierte Hausaufgabenbetreuung und Förderung, die durch Freizeitangebote ergänzt wird.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0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	</a:t>
            </a:r>
            <a:r>
              <a:rPr lang="de-DE" sz="1200"/>
              <a:t>Gewinnung und Begleitung qualifizierter Tagespflegefamilien durch den Pflegekinderdienst.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0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	</a:t>
            </a:r>
            <a:r>
              <a:rPr lang="de-DE" sz="1200"/>
              <a:t>Plätze im Schülerhort, bei denen die Rahmenbedingungen eine Betreuung und Förderung von Kindern mit größeren Schwierigkeiten ermöglichen. Dazu ausreichend qualifiziertes Personal und die Beratung vor Ort durch die Psychologische Beratungsstelle.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0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	</a:t>
            </a:r>
            <a:r>
              <a:rPr lang="de-DE" sz="1200"/>
              <a:t>Spezielle Angebote im Rahmen der sozialpädagogischen Gruppenarbeit des Sozialen Dienstes.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0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	</a:t>
            </a:r>
            <a:r>
              <a:rPr lang="de-DE" sz="1200"/>
              <a:t>Einsatz von Betreuungshelfern des Vereins für Jugendhilfe, die die institutionelle Betreuung durch Einzelförderung ergänzen.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0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	</a:t>
            </a:r>
            <a:r>
              <a:rPr lang="de-DE" sz="1200"/>
              <a:t>Flexibilisierte Angebote der Tagesgruppen.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000"/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de-DE" sz="1200">
                <a:solidFill>
                  <a:srgbClr val="FF00FF"/>
                </a:solidFill>
                <a:latin typeface="Wingdings" pitchFamily="2" charset="2"/>
                <a:cs typeface="Times New Roman" pitchFamily="18" charset="0"/>
              </a:rPr>
              <a:t>n	</a:t>
            </a:r>
            <a:r>
              <a:rPr lang="de-DE" sz="1200"/>
              <a:t>Unterstützung der Betreuungskonzepte durch die Eltern.</a:t>
            </a:r>
          </a:p>
          <a:p>
            <a:pPr marL="457200" indent="-4572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endParaRPr lang="de-DE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animBg="1" autoUpdateAnimBg="0"/>
      <p:bldP spid="24584" grpId="0" animBg="1" autoUpdateAnimBg="0"/>
      <p:bldP spid="24585" grpId="0" animBg="1" autoUpdateAnimBg="0"/>
      <p:bldP spid="24586" grpId="0" animBg="1" autoUpdateAnimBg="0"/>
      <p:bldP spid="2458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5530850"/>
          </a:xfrm>
        </p:spPr>
        <p:txBody>
          <a:bodyPr/>
          <a:lstStyle/>
          <a:p>
            <a:pPr algn="ctr"/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b="0" smtClean="0"/>
              <a:t>Vielen Dank für Ihre Aufmerksamkeit!</a:t>
            </a:r>
            <a:br>
              <a:rPr lang="de-DE" sz="2000" b="0" smtClean="0"/>
            </a:br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smtClean="0"/>
              <a:t>Stephan Weismann</a:t>
            </a:r>
            <a:r>
              <a:rPr lang="de-DE" sz="2000" b="0" smtClean="0"/>
              <a:t/>
            </a:r>
            <a:br>
              <a:rPr lang="de-DE" sz="2000" b="0" smtClean="0"/>
            </a:br>
            <a:r>
              <a:rPr lang="de-DE" sz="2000" b="0" smtClean="0"/>
              <a:t>stellv. Leitung Sozialer Dienst</a:t>
            </a:r>
            <a:br>
              <a:rPr lang="de-DE" sz="2000" b="0" smtClean="0"/>
            </a:br>
            <a:r>
              <a:rPr lang="de-DE" sz="2000" b="0" smtClean="0"/>
              <a:t>Kochstraße 7</a:t>
            </a:r>
            <a:br>
              <a:rPr lang="de-DE" sz="2000" b="0" smtClean="0"/>
            </a:br>
            <a:r>
              <a:rPr lang="de-DE" sz="2000" b="0" smtClean="0"/>
              <a:t>76133 Karlsruhe</a:t>
            </a:r>
            <a:br>
              <a:rPr lang="de-DE" sz="2000" b="0" smtClean="0"/>
            </a:br>
            <a:r>
              <a:rPr lang="de-DE" sz="2000" b="0" smtClean="0"/>
              <a:t>0721/133-5325</a:t>
            </a:r>
            <a:br>
              <a:rPr lang="de-DE" sz="2000" b="0" smtClean="0"/>
            </a:br>
            <a:r>
              <a:rPr lang="de-DE" sz="2000" b="0" smtClean="0"/>
              <a:t>stephan.weismann@sjb.karlsruhe.de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_Uebergreifend_bunt">
  <a:themeElements>
    <a:clrScheme name="LA_Leben und Arbeiten">
      <a:dk1>
        <a:sysClr val="windowText" lastClr="000000"/>
      </a:dk1>
      <a:lt1>
        <a:sysClr val="window" lastClr="FFFFFF"/>
      </a:lt1>
      <a:dk2>
        <a:srgbClr val="4D6521"/>
      </a:dk2>
      <a:lt2>
        <a:srgbClr val="D7E85B"/>
      </a:lt2>
      <a:accent1>
        <a:srgbClr val="3AAA35"/>
      </a:accent1>
      <a:accent2>
        <a:srgbClr val="C2DDB0"/>
      </a:accent2>
      <a:accent3>
        <a:srgbClr val="539333"/>
      </a:accent3>
      <a:accent4>
        <a:srgbClr val="F1F7ED"/>
      </a:accent4>
      <a:accent5>
        <a:srgbClr val="5F9222"/>
      </a:accent5>
      <a:accent6>
        <a:srgbClr val="E2EED9"/>
      </a:accent6>
      <a:hlink>
        <a:srgbClr val="39B54A"/>
      </a:hlink>
      <a:folHlink>
        <a:srgbClr val="D8ECD4"/>
      </a:folHlink>
    </a:clrScheme>
    <a:fontScheme name="Frutiger for Karlsruhe">
      <a:majorFont>
        <a:latin typeface="Arial"/>
        <a:ea typeface="ＭＳ Ｐゴシック"/>
        <a:cs typeface="Frutiger 67 for Karlsruhe Bd Cn"/>
      </a:majorFont>
      <a:minorFont>
        <a:latin typeface="Arial"/>
        <a:ea typeface="ＭＳ Ｐゴシック"/>
        <a:cs typeface="Frutiger 45 for Karlsruhe Light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301</Words>
  <Application>Microsoft Office PowerPoint</Application>
  <PresentationFormat>Bildschirmpräsentation (4:3)</PresentationFormat>
  <Paragraphs>60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Entwurfsvorlage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7" baseType="lpstr">
      <vt:lpstr>Arial</vt:lpstr>
      <vt:lpstr>ＭＳ Ｐゴシック</vt:lpstr>
      <vt:lpstr>Frutiger 67 for Karlsruhe Bd Cn</vt:lpstr>
      <vt:lpstr>Frutiger 45 for Karlsruhe Light</vt:lpstr>
      <vt:lpstr>Wingdings</vt:lpstr>
      <vt:lpstr>Calibri</vt:lpstr>
      <vt:lpstr>Times New Roman</vt:lpstr>
      <vt:lpstr>KA_Uebergreifend_bunt</vt:lpstr>
      <vt:lpstr>KA_Uebergreifend_bunt</vt:lpstr>
      <vt:lpstr>Soziale Ressourcen im Stadtteil nutzen</vt:lpstr>
      <vt:lpstr>Struktur Sozialer Dienst</vt:lpstr>
      <vt:lpstr>Folie 3</vt:lpstr>
      <vt:lpstr>(Rechtliche) Grundlagen</vt:lpstr>
      <vt:lpstr>Sozialraumorientierung</vt:lpstr>
      <vt:lpstr>Projekt Umbau statt Ausbau</vt:lpstr>
      <vt:lpstr>Bausteine</vt:lpstr>
      <vt:lpstr>    Vielen Dank für Ihre Aufmerksamkeit!   Stephan Weismann stellv. Leitung Sozialer Dienst Kochstraße 7 76133 Karlsruhe 0721/133-5325 stephan.weismann@sjb.karlsruhe.de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Streeck Cindy</dc:creator>
  <cp:lastModifiedBy>USER-MW1</cp:lastModifiedBy>
  <cp:revision>41</cp:revision>
  <dcterms:created xsi:type="dcterms:W3CDTF">2017-05-08T15:42:18Z</dcterms:created>
  <dcterms:modified xsi:type="dcterms:W3CDTF">2018-10-07T21:06:45Z</dcterms:modified>
</cp:coreProperties>
</file>