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78" r:id="rId3"/>
    <p:sldId id="279" r:id="rId4"/>
    <p:sldId id="286" r:id="rId5"/>
    <p:sldId id="280" r:id="rId6"/>
    <p:sldId id="287" r:id="rId7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94" autoAdjust="0"/>
    <p:restoredTop sz="87855" autoAdjust="0"/>
  </p:normalViewPr>
  <p:slideViewPr>
    <p:cSldViewPr>
      <p:cViewPr>
        <p:scale>
          <a:sx n="100" d="100"/>
          <a:sy n="100" d="100"/>
        </p:scale>
        <p:origin x="9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2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18527-0ECE-470B-A51B-FBE39EEB7D8E}" type="datetimeFigureOut">
              <a:rPr lang="de-DE" smtClean="0"/>
              <a:t>02.10.2018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67EC6-87AD-49A9-AEB3-A56CF88B1B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0877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4C6A9-BEBC-47F1-866F-2D7114233517}" type="datetimeFigureOut">
              <a:rPr lang="de-DE" smtClean="0"/>
              <a:t>02.10.2018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41797A-FB0C-414E-967A-CBA871F989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616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de-DE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Ziel hier in Karlsruhe ist – auch wenn ein erster Schwerpunkt auf dem Thema Älter werden im Quartier liegt -  die Entwicklung inklusiver und generationengerechter Quartiere...also eine generationen-und zielgruppenübergreifende Sichtweise.</a:t>
            </a:r>
          </a:p>
          <a:p>
            <a:pPr marL="228600" indent="-228600">
              <a:buAutoNum type="arabicPeriod"/>
            </a:pPr>
            <a:r>
              <a:rPr lang="de-DE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Dazu wird bis Anfang 2020 ein Gesamtförderkonzept</a:t>
            </a:r>
            <a:r>
              <a:rPr lang="de-DE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entwickelt und dem Gemeinderat vorgelegt. Eine Auftragserteilung wurde bereits durch den Gemeinderat erteilt. Schwerpunktthemen und damit priorisiert sind derzeit die Themen...</a:t>
            </a:r>
          </a:p>
          <a:p>
            <a:pPr marL="228600" indent="-228600">
              <a:buAutoNum type="arabicPeriod"/>
            </a:pPr>
            <a:r>
              <a:rPr lang="de-DE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 Quartier hat das Potential zum Ermöglichungsraum zu werden</a:t>
            </a:r>
            <a:r>
              <a:rPr lang="de-DE" dirty="0" smtClean="0">
                <a:effectLst/>
              </a:rPr>
              <a:t>  für Teilhabe</a:t>
            </a:r>
            <a:r>
              <a:rPr lang="de-DE" baseline="0" dirty="0" smtClean="0">
                <a:effectLst/>
              </a:rPr>
              <a:t> und Partizipation =&gt; auf der Ebene der </a:t>
            </a:r>
            <a:r>
              <a:rPr lang="de-DE" baseline="0" dirty="0" err="1" smtClean="0">
                <a:effectLst/>
              </a:rPr>
              <a:t>BürgerInnen</a:t>
            </a:r>
            <a:r>
              <a:rPr lang="de-DE" baseline="0" dirty="0" smtClean="0">
                <a:effectLst/>
              </a:rPr>
              <a:t>. </a:t>
            </a:r>
          </a:p>
          <a:p>
            <a:pPr marL="228600" indent="-228600">
              <a:buAutoNum type="arabicPeriod"/>
            </a:pPr>
            <a:r>
              <a:rPr lang="de-DE" baseline="0" dirty="0" smtClean="0">
                <a:effectLst/>
              </a:rPr>
              <a:t>Aber auch Mitgestaltungsraum verschiedener Akteure: </a:t>
            </a:r>
            <a:r>
              <a:rPr lang="de-DE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Einbeziehung bestehender Angebote und Initiativen z. B. Quartiersprojekte der Träger, (soziale) Dienstleistungen, Seniorenbegegnungsstätten, Bürgerzentren und perspektivisch auch Familienzentren/Startpunkt </a:t>
            </a:r>
            <a:r>
              <a:rPr lang="de-DE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Elterncafes</a:t>
            </a:r>
            <a:r>
              <a:rPr lang="de-DE" dirty="0" smtClean="0">
                <a:effectLst/>
              </a:rPr>
              <a:t> </a:t>
            </a:r>
          </a:p>
          <a:p>
            <a:pPr marL="228600" indent="-228600">
              <a:buAutoNum type="arabicPeriod"/>
            </a:pPr>
            <a:r>
              <a:rPr lang="de-DE" sz="1200" i="1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Subsidaritätsverständnis</a:t>
            </a:r>
            <a:r>
              <a:rPr lang="de-DE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und kommunales Steuerungsverständnis =&gt; Einbeziehung in Planung und Entwicklung</a:t>
            </a:r>
          </a:p>
          <a:p>
            <a:pPr marL="228600" indent="-228600">
              <a:buAutoNum type="arabicPeriod"/>
            </a:pPr>
            <a:endParaRPr lang="de-D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1797A-FB0C-414E-967A-CBA871F9897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1273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Der Prozess ist als Strukturentwicklungsprozess angelegt…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1797A-FB0C-414E-967A-CBA871F9897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0739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380244" y="4468901"/>
            <a:ext cx="5963562" cy="5357845"/>
          </a:xfrm>
        </p:spPr>
        <p:txBody>
          <a:bodyPr/>
          <a:lstStyle/>
          <a:p>
            <a:endParaRPr lang="de-DE" sz="1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D73FF-5630-9E46-A702-5FEA3B5F2AE8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320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1797A-FB0C-414E-967A-CBA871F9897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6110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PIA\Corporate_Design\Drucksachen\01_CD_Vorlagen\Neues CD\Faecherbalken\Fächerbalken_LA_gruen_DINA4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31"/>
          <a:stretch/>
        </p:blipFill>
        <p:spPr bwMode="auto">
          <a:xfrm>
            <a:off x="264798" y="5175428"/>
            <a:ext cx="8671077" cy="46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2664296"/>
          </a:xfrm>
          <a:ln>
            <a:noFill/>
          </a:ln>
        </p:spPr>
        <p:txBody>
          <a:bodyPr anchor="ctr" anchorCtr="0"/>
          <a:lstStyle>
            <a:lvl1pPr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91881" y="3356992"/>
            <a:ext cx="7772400" cy="1728192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13" name="Rechteck 12"/>
          <p:cNvSpPr/>
          <p:nvPr userDrawn="1"/>
        </p:nvSpPr>
        <p:spPr>
          <a:xfrm>
            <a:off x="0" y="5733256"/>
            <a:ext cx="9144000" cy="1124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Bild 9" descr="09-10-13Pyramide-Farbe_4c.ai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1" t="25233" r="35773" b="30556"/>
          <a:stretch>
            <a:fillRect/>
          </a:stretch>
        </p:blipFill>
        <p:spPr bwMode="auto">
          <a:xfrm>
            <a:off x="8039869" y="5818907"/>
            <a:ext cx="636587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>
          <a:xfrm>
            <a:off x="457200" y="6288054"/>
            <a:ext cx="1018456" cy="268139"/>
          </a:xfrm>
        </p:spPr>
        <p:txBody>
          <a:bodyPr/>
          <a:lstStyle/>
          <a:p>
            <a:fld id="{C7473439-DAC6-435D-8DDF-FD10DDED8B45}" type="datetime1">
              <a:rPr lang="de-DE" smtClean="0"/>
              <a:t>02.10.2018</a:t>
            </a:fld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20272" y="6057136"/>
            <a:ext cx="779725" cy="42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6753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42108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7BA0-DF96-490C-9ADD-AFD3643A3502}" type="datetime1">
              <a:rPr lang="de-DE" smtClean="0"/>
              <a:t>02.10.2018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Titel der Präsentation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2DDD-6F15-44B4-A657-5A625C5DF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1131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7466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7466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631D-EBC3-4669-BC7F-D4E7F9F463AF}" type="datetime1">
              <a:rPr lang="de-DE" smtClean="0"/>
              <a:t>02.10.2018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Titel der Präsentation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2DDD-6F15-44B4-A657-5A625C5DF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5221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10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5B0DC-B123-4B7D-8952-D413054EE3F0}" type="datetime1">
              <a:rPr lang="de-DE" smtClean="0"/>
              <a:t>02.10.2018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Titel der Präsentation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2DDD-6F15-44B4-A657-5A625C5DF012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9583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A4C9-BF79-4BED-A7D2-A407BF5992AD}" type="datetime1">
              <a:rPr lang="de-DE" smtClean="0"/>
              <a:t>02.10.2018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Titel der Präsentation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2DDD-6F15-44B4-A657-5A625C5DF012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2031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421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421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4E9B5-BFB5-4145-8E5E-6E5C4FAF1383}" type="datetime1">
              <a:rPr lang="de-DE" smtClean="0"/>
              <a:t>02.10.2018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Titel der Präsentation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2DDD-6F15-44B4-A657-5A625C5DF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9743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3711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276872"/>
            <a:ext cx="4040188" cy="3744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4008" y="163943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276872"/>
            <a:ext cx="4041775" cy="3744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D067-679E-44B9-BABC-6EB05DD39514}" type="datetime1">
              <a:rPr lang="de-DE" smtClean="0"/>
              <a:t>02.10.2018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Titel der Präsentation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2DDD-6F15-44B4-A657-5A625C5DF01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1172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316A-EDB3-4D89-BC40-3A61A23D21EF}" type="datetime1">
              <a:rPr lang="de-DE" smtClean="0"/>
              <a:t>02.10.2018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Titel der Präsentation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2DDD-6F15-44B4-A657-5A625C5DF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8649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F162-DFE9-4BBB-B676-AF716245E233}" type="datetime1">
              <a:rPr lang="de-DE" smtClean="0"/>
              <a:t>02.10.2018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Titel der Präsentation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2DDD-6F15-44B4-A657-5A625C5DF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174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0A2C-0438-4C3C-8A30-86B93BF416DB}" type="datetime1">
              <a:rPr lang="de-DE" smtClean="0"/>
              <a:t>02.10.2018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Titel der Präsentation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2DDD-6F15-44B4-A657-5A625C5DF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5704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4800600"/>
            <a:ext cx="8208912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67545" y="612774"/>
            <a:ext cx="8208912" cy="41843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67544" y="5367338"/>
            <a:ext cx="8208912" cy="653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6379-3F3A-480C-A3E0-1942B366679E}" type="datetime1">
              <a:rPr lang="de-DE" smtClean="0"/>
              <a:t>02.10.2018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Titel der Präsentation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2DDD-6F15-44B4-A657-5A625C5DF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4584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PIA\Corporate_Design\Drucksachen\01_CD_Vorlagen\Neues CD\Faecherbalken\Fächerbalken_LA_gruen_DINA4.jpg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2"/>
          <a:stretch/>
        </p:blipFill>
        <p:spPr bwMode="auto">
          <a:xfrm>
            <a:off x="255683" y="6093296"/>
            <a:ext cx="7952151" cy="34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Bild 9" descr="09-10-13Pyramide-Farbe_4c.ai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1" t="25233" r="35773" b="30556"/>
          <a:stretch>
            <a:fillRect/>
          </a:stretch>
        </p:blipFill>
        <p:spPr bwMode="auto">
          <a:xfrm>
            <a:off x="8380964" y="6093296"/>
            <a:ext cx="519105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/>
          <a:p>
            <a:r>
              <a:rPr lang="de-DE" dirty="0" smtClean="0"/>
              <a:t>Titelmasterformat durch </a:t>
            </a:r>
            <a:br>
              <a:rPr lang="de-DE" dirty="0" smtClean="0"/>
            </a:br>
            <a:r>
              <a:rPr lang="de-DE" dirty="0" smtClean="0"/>
              <a:t>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421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445023"/>
            <a:ext cx="1018456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C7473439-DAC6-435D-8DDF-FD10DDED8B45}" type="datetime1">
              <a:rPr lang="de-DE" smtClean="0"/>
              <a:pPr/>
              <a:t>02.10.2018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547664" y="6445023"/>
            <a:ext cx="504056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e-DE" dirty="0" smtClean="0"/>
              <a:t>Titel der Präsentation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660232" y="6445023"/>
            <a:ext cx="1269504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F20D2DDD-6F15-44B4-A657-5A625C5DF012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97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57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1944216"/>
          </a:xfrm>
        </p:spPr>
        <p:txBody>
          <a:bodyPr/>
          <a:lstStyle/>
          <a:p>
            <a:r>
              <a:rPr lang="de-DE" dirty="0" smtClean="0"/>
              <a:t>Quartiersmanagement – </a:t>
            </a:r>
            <a:br>
              <a:rPr lang="de-DE" dirty="0" smtClean="0"/>
            </a:br>
            <a:r>
              <a:rPr lang="de-DE" dirty="0" smtClean="0"/>
              <a:t>im Fokus der Generationen</a:t>
            </a:r>
            <a:endParaRPr lang="de-DE" dirty="0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>
          <a:xfrm>
            <a:off x="611560" y="2852936"/>
            <a:ext cx="7772400" cy="1728192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Weinheimer Initiative </a:t>
            </a:r>
          </a:p>
          <a:p>
            <a:r>
              <a:rPr lang="de-DE" dirty="0" smtClean="0"/>
              <a:t>„Wiederentdeckung des Sozialraums“</a:t>
            </a:r>
          </a:p>
          <a:p>
            <a:r>
              <a:rPr lang="de-DE" dirty="0" smtClean="0"/>
              <a:t>Karlsruhe 8./9. Oktober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08.10.2018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31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467544" y="4005064"/>
            <a:ext cx="7992888" cy="11521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itel 21"/>
          <p:cNvSpPr>
            <a:spLocks noGrp="1"/>
          </p:cNvSpPr>
          <p:nvPr>
            <p:ph type="title"/>
          </p:nvPr>
        </p:nvSpPr>
        <p:spPr>
          <a:xfrm>
            <a:off x="251520" y="202630"/>
            <a:ext cx="8640960" cy="706090"/>
          </a:xfrm>
        </p:spPr>
        <p:txBody>
          <a:bodyPr/>
          <a:lstStyle/>
          <a:p>
            <a:r>
              <a:rPr lang="de-DE" sz="2800" dirty="0" smtClean="0"/>
              <a:t>Modellprojekt: Kommunal gesteuerte Quartiersentwicklung in Karlsruhe </a:t>
            </a:r>
            <a:r>
              <a:rPr lang="de-DE" sz="2800" dirty="0" err="1" smtClean="0"/>
              <a:t>Mühlburg</a:t>
            </a:r>
            <a:endParaRPr lang="de-DE" sz="280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08.10.2018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2DDD-6F15-44B4-A657-5A625C5DF012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7525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de-DE" sz="1900" dirty="0"/>
          </a:p>
          <a:p>
            <a:pPr marL="0" indent="0">
              <a:buNone/>
            </a:pPr>
            <a:r>
              <a:rPr lang="de-DE" sz="1900" dirty="0" smtClean="0"/>
              <a:t>Ziel: Entwicklung </a:t>
            </a:r>
            <a:r>
              <a:rPr lang="de-DE" sz="1900" dirty="0">
                <a:solidFill>
                  <a:schemeClr val="accent1">
                    <a:lumMod val="75000"/>
                  </a:schemeClr>
                </a:solidFill>
              </a:rPr>
              <a:t>inklusiver und generationengerechter </a:t>
            </a:r>
            <a:r>
              <a:rPr lang="de-DE" sz="1900" dirty="0" smtClean="0">
                <a:solidFill>
                  <a:schemeClr val="accent1">
                    <a:lumMod val="75000"/>
                  </a:schemeClr>
                </a:solidFill>
              </a:rPr>
              <a:t>Quartiere.</a:t>
            </a:r>
          </a:p>
          <a:p>
            <a:pPr marL="0" indent="0">
              <a:buNone/>
            </a:pPr>
            <a:r>
              <a:rPr lang="de-DE" sz="1900" dirty="0" smtClean="0"/>
              <a:t>Entwicklung </a:t>
            </a:r>
            <a:r>
              <a:rPr lang="de-DE" sz="1900" dirty="0"/>
              <a:t>eines </a:t>
            </a:r>
            <a:r>
              <a:rPr lang="de-DE" sz="1900" dirty="0">
                <a:solidFill>
                  <a:schemeClr val="accent1">
                    <a:lumMod val="75000"/>
                  </a:schemeClr>
                </a:solidFill>
              </a:rPr>
              <a:t>Gesamt(-</a:t>
            </a:r>
            <a:r>
              <a:rPr lang="de-DE" sz="1900" dirty="0" err="1">
                <a:solidFill>
                  <a:schemeClr val="accent1">
                    <a:lumMod val="75000"/>
                  </a:schemeClr>
                </a:solidFill>
              </a:rPr>
              <a:t>förder</a:t>
            </a:r>
            <a:r>
              <a:rPr lang="de-DE" sz="19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de-DE" sz="1900" dirty="0" err="1">
                <a:solidFill>
                  <a:schemeClr val="accent1">
                    <a:lumMod val="75000"/>
                  </a:schemeClr>
                </a:solidFill>
              </a:rPr>
              <a:t>konzepts</a:t>
            </a:r>
            <a:r>
              <a:rPr lang="de-DE" sz="1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sz="1900" dirty="0"/>
              <a:t>bis Anfang 2020, Verstetigung und Ausweitung (Gesamtstädtischer Blick</a:t>
            </a:r>
            <a:r>
              <a:rPr lang="de-DE" sz="1900" dirty="0" smtClean="0"/>
              <a:t>)</a:t>
            </a:r>
            <a:endParaRPr lang="de-DE" sz="19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900" dirty="0" smtClean="0"/>
              <a:t>Grundlage: Gemeinderatsbeschlüsse 2017 + Quartiersentwicklung </a:t>
            </a:r>
            <a:r>
              <a:rPr lang="de-DE" sz="1900" dirty="0"/>
              <a:t>in Karlsruhe </a:t>
            </a:r>
            <a:r>
              <a:rPr lang="de-DE" sz="1900" dirty="0" smtClean="0"/>
              <a:t>2018 </a:t>
            </a:r>
          </a:p>
          <a:p>
            <a:pPr marL="0" indent="0">
              <a:buNone/>
            </a:pPr>
            <a:r>
              <a:rPr lang="de-DE" sz="1900" dirty="0"/>
              <a:t>	</a:t>
            </a:r>
            <a:r>
              <a:rPr lang="de-DE" sz="1900" dirty="0" smtClean="0"/>
              <a:t>  </a:t>
            </a:r>
            <a:r>
              <a:rPr lang="de-DE" sz="1900" dirty="0" smtClean="0">
                <a:solidFill>
                  <a:schemeClr val="accent1">
                    <a:lumMod val="75000"/>
                  </a:schemeClr>
                </a:solidFill>
              </a:rPr>
              <a:t>Schwerpunktthemen </a:t>
            </a:r>
          </a:p>
          <a:p>
            <a:pPr marL="0" indent="0">
              <a:buNone/>
            </a:pPr>
            <a:r>
              <a:rPr lang="de-DE" sz="1900" dirty="0" smtClean="0"/>
              <a:t>	  Versorgung</a:t>
            </a:r>
            <a:r>
              <a:rPr lang="de-DE" sz="1900" dirty="0"/>
              <a:t>, Pflege und Unterstützung im Alter</a:t>
            </a:r>
          </a:p>
          <a:p>
            <a:pPr marL="0" indent="0">
              <a:buNone/>
            </a:pPr>
            <a:r>
              <a:rPr lang="de-DE" sz="1900" dirty="0"/>
              <a:t>	</a:t>
            </a:r>
            <a:r>
              <a:rPr lang="de-DE" sz="1900" dirty="0" smtClean="0"/>
              <a:t>  Bürgerschaftliches </a:t>
            </a:r>
            <a:r>
              <a:rPr lang="de-DE" sz="1900" dirty="0"/>
              <a:t>Engagement, Ehrenamt und </a:t>
            </a:r>
            <a:r>
              <a:rPr lang="de-DE" sz="1900" dirty="0" smtClean="0"/>
              <a:t>Bürgerbeteiligung</a:t>
            </a:r>
            <a:endParaRPr lang="de-DE" sz="1900" dirty="0"/>
          </a:p>
          <a:p>
            <a:pPr marL="0" indent="0">
              <a:buNone/>
            </a:pPr>
            <a:r>
              <a:rPr lang="de-DE" sz="1900" dirty="0"/>
              <a:t>	</a:t>
            </a:r>
            <a:r>
              <a:rPr lang="de-DE" sz="1900" dirty="0" smtClean="0"/>
              <a:t>  zurückgezogen </a:t>
            </a:r>
            <a:r>
              <a:rPr lang="de-DE" sz="1900" dirty="0"/>
              <a:t>lebende Menschen und stille </a:t>
            </a:r>
            <a:r>
              <a:rPr lang="de-DE" sz="1900" dirty="0" smtClean="0"/>
              <a:t>Gruppen</a:t>
            </a:r>
          </a:p>
          <a:p>
            <a:pPr marL="0" indent="0">
              <a:buNone/>
            </a:pPr>
            <a:r>
              <a:rPr lang="de-DE" sz="1900" dirty="0"/>
              <a:t>	 </a:t>
            </a:r>
            <a:r>
              <a:rPr lang="de-DE" sz="1900" dirty="0" smtClean="0"/>
              <a:t> Teilhabe </a:t>
            </a:r>
            <a:r>
              <a:rPr lang="de-DE" sz="1900" dirty="0"/>
              <a:t>und </a:t>
            </a:r>
            <a:r>
              <a:rPr lang="de-DE" sz="1900" dirty="0" smtClean="0"/>
              <a:t>Partizipation    </a:t>
            </a:r>
          </a:p>
          <a:p>
            <a:pPr marL="0" indent="0">
              <a:buNone/>
            </a:pPr>
            <a:r>
              <a:rPr lang="de-DE" sz="1900" dirty="0" smtClean="0"/>
              <a:t>    </a:t>
            </a:r>
          </a:p>
          <a:p>
            <a:pPr marL="0" indent="0">
              <a:buNone/>
            </a:pPr>
            <a:r>
              <a:rPr lang="de-DE" sz="1900" dirty="0" smtClean="0"/>
              <a:t>    Stelle der Sozialraumkoordination = </a:t>
            </a:r>
            <a:r>
              <a:rPr lang="de-DE" sz="1900" b="1" dirty="0" smtClean="0"/>
              <a:t>kommunale Stelle</a:t>
            </a:r>
            <a:r>
              <a:rPr lang="de-DE" sz="1900" b="1" dirty="0"/>
              <a:t/>
            </a:r>
            <a:br>
              <a:rPr lang="de-DE" sz="1900" b="1" dirty="0"/>
            </a:br>
            <a:r>
              <a:rPr lang="de-DE" sz="1900" dirty="0" smtClean="0"/>
              <a:t>    Schaffung </a:t>
            </a:r>
            <a:r>
              <a:rPr lang="de-DE" sz="1900" dirty="0"/>
              <a:t>(bzw. Stärkung) von Netzwerken, </a:t>
            </a:r>
            <a:r>
              <a:rPr lang="de-DE" sz="1900" dirty="0" smtClean="0"/>
              <a:t>Schnittstellen = </a:t>
            </a:r>
            <a:r>
              <a:rPr lang="de-DE" sz="1900" b="1" dirty="0" smtClean="0"/>
              <a:t>Scharnierfunktion</a:t>
            </a:r>
          </a:p>
          <a:p>
            <a:pPr marL="0" indent="0">
              <a:buNone/>
            </a:pPr>
            <a:r>
              <a:rPr lang="de-DE" sz="1900" dirty="0"/>
              <a:t> </a:t>
            </a:r>
            <a:r>
              <a:rPr lang="de-DE" sz="1900" dirty="0" smtClean="0"/>
              <a:t>   Beteiligungsprozesse</a:t>
            </a:r>
            <a:r>
              <a:rPr lang="de-DE" sz="1900" dirty="0"/>
              <a:t>, </a:t>
            </a:r>
            <a:r>
              <a:rPr lang="de-DE" sz="1900" dirty="0" smtClean="0"/>
              <a:t>Ideenentwicklung </a:t>
            </a:r>
            <a:r>
              <a:rPr lang="de-DE" sz="1900" dirty="0"/>
              <a:t>und Umsetzung im Quartier</a:t>
            </a:r>
            <a:r>
              <a:rPr lang="de-DE" sz="1900" dirty="0" smtClean="0"/>
              <a:t>…</a:t>
            </a:r>
          </a:p>
          <a:p>
            <a:pPr marL="0" indent="0">
              <a:buNone/>
            </a:pPr>
            <a:r>
              <a:rPr lang="de-DE" sz="1900" dirty="0" smtClean="0"/>
              <a:t>     = </a:t>
            </a:r>
            <a:r>
              <a:rPr lang="de-DE" sz="1900" b="1" dirty="0" err="1" smtClean="0"/>
              <a:t>Akteursnetzwerk</a:t>
            </a:r>
            <a:r>
              <a:rPr lang="de-DE" sz="1900" b="1" dirty="0" smtClean="0"/>
              <a:t>(e) + mehrdimensionale Bürgerbeteiligung </a:t>
            </a:r>
            <a:endParaRPr lang="de-DE" sz="1900" b="1" dirty="0"/>
          </a:p>
          <a:p>
            <a:endParaRPr lang="de-DE" sz="1900" dirty="0"/>
          </a:p>
          <a:p>
            <a:r>
              <a:rPr lang="de-DE" sz="1900" dirty="0" err="1" smtClean="0"/>
              <a:t>Akteursvielfalt</a:t>
            </a:r>
            <a:r>
              <a:rPr lang="de-DE" sz="1900" dirty="0" smtClean="0"/>
              <a:t> und Interdisziplinarität, Subsidiarität, Koproduktion</a:t>
            </a:r>
          </a:p>
          <a:p>
            <a:endParaRPr lang="de-DE" sz="1900" dirty="0"/>
          </a:p>
          <a:p>
            <a:endParaRPr lang="de-DE" sz="1900" dirty="0" smtClean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10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547664" y="6445023"/>
            <a:ext cx="5040560" cy="268139"/>
          </a:xfrm>
        </p:spPr>
        <p:txBody>
          <a:bodyPr/>
          <a:lstStyle/>
          <a:p>
            <a:r>
              <a:rPr lang="de-DE" dirty="0" smtClean="0"/>
              <a:t>Quartiersentwicklung im Fokus der Generationen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873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leichschenkliges Dreieck 44"/>
          <p:cNvSpPr/>
          <p:nvPr/>
        </p:nvSpPr>
        <p:spPr>
          <a:xfrm rot="5400000">
            <a:off x="1295719" y="3971643"/>
            <a:ext cx="863930" cy="1512168"/>
          </a:xfrm>
          <a:prstGeom prst="triangl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44" name="Gleichschenkliges Dreieck 43"/>
          <p:cNvSpPr/>
          <p:nvPr/>
        </p:nvSpPr>
        <p:spPr>
          <a:xfrm rot="5400000">
            <a:off x="1421243" y="2419668"/>
            <a:ext cx="815023" cy="1742440"/>
          </a:xfrm>
          <a:prstGeom prst="triangl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5" name="Nach rechts gekrümmter Pfeil 24"/>
          <p:cNvSpPr/>
          <p:nvPr/>
        </p:nvSpPr>
        <p:spPr>
          <a:xfrm>
            <a:off x="1093375" y="2745167"/>
            <a:ext cx="797713" cy="1610734"/>
          </a:xfrm>
          <a:prstGeom prst="curved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6" name="Textfeld 80"/>
          <p:cNvSpPr txBox="1">
            <a:spLocks noChangeArrowheads="1"/>
          </p:cNvSpPr>
          <p:nvPr/>
        </p:nvSpPr>
        <p:spPr bwMode="auto">
          <a:xfrm>
            <a:off x="2715766" y="5105747"/>
            <a:ext cx="2000250" cy="7715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Bürgerschaft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88224" y="6442149"/>
            <a:ext cx="1269504" cy="268139"/>
          </a:xfrm>
        </p:spPr>
        <p:txBody>
          <a:bodyPr/>
          <a:lstStyle/>
          <a:p>
            <a:fld id="{F20D2DDD-6F15-44B4-A657-5A625C5DF012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23" name="Inhaltsplatzhalter 2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421188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endParaRPr lang="de-DE" sz="1800" dirty="0"/>
          </a:p>
          <a:p>
            <a:pPr marL="0" indent="0">
              <a:spcAft>
                <a:spcPts val="600"/>
              </a:spcAft>
              <a:buNone/>
            </a:pPr>
            <a:endParaRPr lang="de-DE" sz="1800" dirty="0" smtClean="0"/>
          </a:p>
          <a:p>
            <a:pPr marL="0" indent="0">
              <a:spcAft>
                <a:spcPts val="600"/>
              </a:spcAft>
              <a:buNone/>
            </a:pPr>
            <a:endParaRPr lang="de-DE" sz="1800" dirty="0"/>
          </a:p>
        </p:txBody>
      </p:sp>
      <p:sp>
        <p:nvSpPr>
          <p:cNvPr id="10" name="Ellipse 9"/>
          <p:cNvSpPr/>
          <p:nvPr/>
        </p:nvSpPr>
        <p:spPr>
          <a:xfrm>
            <a:off x="1972816" y="620688"/>
            <a:ext cx="2743200" cy="11201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1913687" y="1959293"/>
            <a:ext cx="2743200" cy="12344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1926223" y="3380105"/>
            <a:ext cx="2743200" cy="12344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1979712" y="4673917"/>
            <a:ext cx="2743200" cy="12344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" name="Textfeld 78"/>
          <p:cNvSpPr txBox="1">
            <a:spLocks noChangeArrowheads="1"/>
          </p:cNvSpPr>
          <p:nvPr/>
        </p:nvSpPr>
        <p:spPr bwMode="auto">
          <a:xfrm>
            <a:off x="2483768" y="929283"/>
            <a:ext cx="18859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Ämterübergreifende </a:t>
            </a:r>
            <a:r>
              <a:rPr kumimoji="0" lang="de-DE" alt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Arbeitsgruppe/integriertes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1200" dirty="0" smtClean="0">
                <a:latin typeface="Frutiger 45 for Karlsruhe" pitchFamily="34" charset="0"/>
                <a:cs typeface="Times New Roman" pitchFamily="18" charset="0"/>
              </a:rPr>
              <a:t>(</a:t>
            </a:r>
            <a:r>
              <a:rPr lang="de-DE" altLang="de-DE" sz="1200" dirty="0" err="1" smtClean="0">
                <a:latin typeface="Frutiger 45 for Karlsruhe" pitchFamily="34" charset="0"/>
                <a:cs typeface="Times New Roman" pitchFamily="18" charset="0"/>
              </a:rPr>
              <a:t>Planungs</a:t>
            </a:r>
            <a:r>
              <a:rPr lang="de-DE" altLang="de-DE" sz="1200" dirty="0" smtClean="0">
                <a:latin typeface="Frutiger 45 for Karlsruhe" pitchFamily="34" charset="0"/>
                <a:cs typeface="Times New Roman" pitchFamily="18" charset="0"/>
              </a:rPr>
              <a:t>)</a:t>
            </a:r>
            <a:r>
              <a:rPr lang="de-DE" altLang="de-DE" sz="1200" dirty="0" err="1" smtClean="0">
                <a:latin typeface="Frutiger 45 for Karlsruhe" pitchFamily="34" charset="0"/>
                <a:cs typeface="Times New Roman" pitchFamily="18" charset="0"/>
              </a:rPr>
              <a:t>verständnis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107"/>
          <p:cNvSpPr txBox="1">
            <a:spLocks noChangeArrowheads="1"/>
          </p:cNvSpPr>
          <p:nvPr/>
        </p:nvSpPr>
        <p:spPr bwMode="auto">
          <a:xfrm>
            <a:off x="2555776" y="2273300"/>
            <a:ext cx="18859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Lenkungsgruppe 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106"/>
          <p:cNvSpPr txBox="1">
            <a:spLocks noChangeArrowheads="1"/>
          </p:cNvSpPr>
          <p:nvPr/>
        </p:nvSpPr>
        <p:spPr bwMode="auto">
          <a:xfrm>
            <a:off x="2473448" y="3597698"/>
            <a:ext cx="195453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1200" dirty="0" smtClean="0"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Quartiersnetzwerk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Frutiger 45 for Karlsruhe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1200" dirty="0" smtClean="0">
                <a:latin typeface="Frutiger 45 for Karlsruhe" pitchFamily="34" charset="0"/>
                <a:cs typeface="Times New Roman" pitchFamily="18" charset="0"/>
              </a:rPr>
              <a:t>Bürgerbeteiligungsprozesse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feld 85"/>
          <p:cNvSpPr txBox="1">
            <a:spLocks noChangeArrowheads="1"/>
          </p:cNvSpPr>
          <p:nvPr/>
        </p:nvSpPr>
        <p:spPr bwMode="auto">
          <a:xfrm>
            <a:off x="377190" y="281211"/>
            <a:ext cx="18859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Prozesssteuerung</a:t>
            </a:r>
            <a:r>
              <a:rPr kumimoji="0" lang="de-DE" altLang="de-DE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 Quartiersentwicklung</a:t>
            </a:r>
            <a:endParaRPr kumimoji="0" lang="de-DE" altLang="de-DE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Koop. Sozial- und Jugendbehörde &amp; Amt für Stadtentwicklung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Gleichschenkliges Dreieck 20"/>
          <p:cNvSpPr/>
          <p:nvPr/>
        </p:nvSpPr>
        <p:spPr>
          <a:xfrm rot="5400000">
            <a:off x="1544420" y="949341"/>
            <a:ext cx="749687" cy="1923461"/>
          </a:xfrm>
          <a:prstGeom prst="triangl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0" name="Nach rechts gekrümmter Pfeil 19"/>
          <p:cNvSpPr/>
          <p:nvPr/>
        </p:nvSpPr>
        <p:spPr>
          <a:xfrm>
            <a:off x="1212453" y="1029908"/>
            <a:ext cx="832371" cy="1715259"/>
          </a:xfrm>
          <a:prstGeom prst="curved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6" name="Nach rechts gekrümmter Pfeil 25"/>
          <p:cNvSpPr/>
          <p:nvPr/>
        </p:nvSpPr>
        <p:spPr>
          <a:xfrm>
            <a:off x="1092682" y="4369223"/>
            <a:ext cx="826581" cy="1307677"/>
          </a:xfrm>
          <a:prstGeom prst="curved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7" name="Nach rechts gekrümmter Pfeil 26"/>
          <p:cNvSpPr/>
          <p:nvPr/>
        </p:nvSpPr>
        <p:spPr>
          <a:xfrm rot="10612719">
            <a:off x="4750925" y="898605"/>
            <a:ext cx="784952" cy="1646149"/>
          </a:xfrm>
          <a:prstGeom prst="curved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8" name="Nach rechts gekrümmter Pfeil 27"/>
          <p:cNvSpPr/>
          <p:nvPr/>
        </p:nvSpPr>
        <p:spPr>
          <a:xfrm rot="10553242">
            <a:off x="4699306" y="2536584"/>
            <a:ext cx="753500" cy="1569155"/>
          </a:xfrm>
          <a:prstGeom prst="curved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9" name="Nach rechts gekrümmter Pfeil 28"/>
          <p:cNvSpPr/>
          <p:nvPr/>
        </p:nvSpPr>
        <p:spPr>
          <a:xfrm rot="10800000">
            <a:off x="4716015" y="4130738"/>
            <a:ext cx="1008111" cy="1576639"/>
          </a:xfrm>
          <a:prstGeom prst="curved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cxnSp>
        <p:nvCxnSpPr>
          <p:cNvPr id="30" name="Gerade Verbindung mit Pfeil 29"/>
          <p:cNvCxnSpPr/>
          <p:nvPr/>
        </p:nvCxnSpPr>
        <p:spPr>
          <a:xfrm>
            <a:off x="5166717" y="1052736"/>
            <a:ext cx="113347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>
            <a:off x="5094709" y="2492896"/>
            <a:ext cx="113347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/>
          <p:nvPr/>
        </p:nvCxnSpPr>
        <p:spPr>
          <a:xfrm>
            <a:off x="5148064" y="3947240"/>
            <a:ext cx="113347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" name="Textfeld 87"/>
          <p:cNvSpPr txBox="1">
            <a:spLocks noChangeArrowheads="1"/>
          </p:cNvSpPr>
          <p:nvPr/>
        </p:nvSpPr>
        <p:spPr bwMode="auto">
          <a:xfrm>
            <a:off x="6264349" y="620688"/>
            <a:ext cx="21240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Verknüpfungsfunktion und Integration der verschieden Handlungsfelder der Stadtentwicklung</a:t>
            </a:r>
            <a:endParaRPr kumimoji="0" lang="de-DE" altLang="de-DE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Textfeld 92"/>
          <p:cNvSpPr txBox="1">
            <a:spLocks noChangeArrowheads="1"/>
          </p:cNvSpPr>
          <p:nvPr/>
        </p:nvSpPr>
        <p:spPr bwMode="auto">
          <a:xfrm>
            <a:off x="6408365" y="1916832"/>
            <a:ext cx="212407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Leitbild und Leitziele der Quartiersarbeit entwickeln </a:t>
            </a:r>
            <a:endParaRPr kumimoji="0" lang="de-DE" altLang="de-DE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Strukturen </a:t>
            </a:r>
            <a:r>
              <a:rPr kumimoji="0" lang="de-DE" alt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der Zusammenarbeit zu entwickeln</a:t>
            </a:r>
            <a:endParaRPr kumimoji="0" lang="de-DE" altLang="de-DE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Kooperative Zusammenarbeit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Textfeld 88"/>
          <p:cNvSpPr txBox="1">
            <a:spLocks noChangeArrowheads="1"/>
          </p:cNvSpPr>
          <p:nvPr/>
        </p:nvSpPr>
        <p:spPr bwMode="auto">
          <a:xfrm>
            <a:off x="6480373" y="3573016"/>
            <a:ext cx="21240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Entwicklung von Angeboten in unterschiedlichen Handlungsfeldern der Quartierarbeit</a:t>
            </a:r>
            <a:endParaRPr kumimoji="0" lang="de-DE" altLang="de-DE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Textfeld 86"/>
          <p:cNvSpPr txBox="1">
            <a:spLocks noChangeArrowheads="1"/>
          </p:cNvSpPr>
          <p:nvPr/>
        </p:nvSpPr>
        <p:spPr bwMode="auto">
          <a:xfrm>
            <a:off x="6471989" y="4581128"/>
            <a:ext cx="227647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Mitsprache und Mitgestaltung (Experten ihres Quartiers und ihrer Lebenslage)</a:t>
            </a:r>
            <a:endParaRPr kumimoji="0" lang="de-DE" altLang="de-DE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Selbstorganisation/Selbsthilfe</a:t>
            </a:r>
            <a:endParaRPr kumimoji="0" lang="de-DE" altLang="de-DE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Koproduktion</a:t>
            </a:r>
            <a:endParaRPr kumimoji="0" lang="de-DE" altLang="de-DE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Textfeld 82"/>
          <p:cNvSpPr txBox="1">
            <a:spLocks noChangeArrowheads="1"/>
          </p:cNvSpPr>
          <p:nvPr/>
        </p:nvSpPr>
        <p:spPr bwMode="auto">
          <a:xfrm>
            <a:off x="295910" y="1721371"/>
            <a:ext cx="18859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Integrierte Sozialplanung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Textfeld 77"/>
          <p:cNvSpPr txBox="1">
            <a:spLocks noChangeArrowheads="1"/>
          </p:cNvSpPr>
          <p:nvPr/>
        </p:nvSpPr>
        <p:spPr bwMode="auto">
          <a:xfrm>
            <a:off x="7785100" y="6716713"/>
            <a:ext cx="1866900" cy="2603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Anlage 3 Organisgramm Seite 6/8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feld 102"/>
          <p:cNvSpPr txBox="1">
            <a:spLocks noChangeArrowheads="1"/>
          </p:cNvSpPr>
          <p:nvPr/>
        </p:nvSpPr>
        <p:spPr bwMode="auto">
          <a:xfrm>
            <a:off x="309786" y="3089523"/>
            <a:ext cx="18859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Sozialraumkoordination </a:t>
            </a:r>
            <a:endParaRPr kumimoji="0" lang="de-DE" altLang="de-DE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(Kommunal, Scharnierfunktion zwischen Quartier und Verwaltung)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feld 103"/>
          <p:cNvSpPr txBox="1">
            <a:spLocks noChangeArrowheads="1"/>
          </p:cNvSpPr>
          <p:nvPr/>
        </p:nvSpPr>
        <p:spPr bwMode="auto">
          <a:xfrm>
            <a:off x="453802" y="4295762"/>
            <a:ext cx="18859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Quartiesnetzwerk</a:t>
            </a:r>
            <a:r>
              <a:rPr kumimoji="0" lang="de-DE" altLang="de-DE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de-DE" altLang="de-DE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de-DE" altLang="de-DE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Mitarbeitende im Quartier </a:t>
            </a:r>
            <a:r>
              <a:rPr kumimoji="0" lang="de-DE" altLang="de-DE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hauptamtl</a:t>
            </a:r>
            <a:r>
              <a:rPr kumimoji="0" lang="de-DE" altLang="de-DE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.&amp; </a:t>
            </a:r>
            <a:r>
              <a:rPr kumimoji="0" lang="de-DE" altLang="de-DE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ehrenamtl</a:t>
            </a:r>
            <a:r>
              <a:rPr kumimoji="0" lang="de-DE" altLang="de-DE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utiger 45 for Karlsruhe" pitchFamily="34" charset="0"/>
                <a:ea typeface="Calibri" pitchFamily="34" charset="0"/>
                <a:cs typeface="Times New Roman" pitchFamily="18" charset="0"/>
              </a:rPr>
              <a:t>. Einrichtungen/Dienste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" name="Gerade Verbindung mit Pfeil 48"/>
          <p:cNvCxnSpPr/>
          <p:nvPr/>
        </p:nvCxnSpPr>
        <p:spPr>
          <a:xfrm>
            <a:off x="5274890" y="5171757"/>
            <a:ext cx="113347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9" name="Rechteck 2058"/>
          <p:cNvSpPr/>
          <p:nvPr/>
        </p:nvSpPr>
        <p:spPr>
          <a:xfrm>
            <a:off x="5143401" y="116632"/>
            <a:ext cx="3749079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Strukturen und Schnittstellen</a:t>
            </a:r>
            <a:endParaRPr lang="de-DE" dirty="0"/>
          </a:p>
        </p:txBody>
      </p:sp>
      <p:sp>
        <p:nvSpPr>
          <p:cNvPr id="37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547664" y="6473229"/>
            <a:ext cx="5040560" cy="268139"/>
          </a:xfrm>
        </p:spPr>
        <p:txBody>
          <a:bodyPr/>
          <a:lstStyle/>
          <a:p>
            <a:r>
              <a:rPr lang="de-DE" dirty="0" smtClean="0"/>
              <a:t>Quartiersentwicklung im Fokus der Generationen </a:t>
            </a:r>
            <a:endParaRPr lang="de-DE" dirty="0"/>
          </a:p>
        </p:txBody>
      </p:sp>
      <p:sp>
        <p:nvSpPr>
          <p:cNvPr id="38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08.10.2018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23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bgerundetes Rechteck 12"/>
          <p:cNvSpPr/>
          <p:nvPr/>
        </p:nvSpPr>
        <p:spPr>
          <a:xfrm>
            <a:off x="499913" y="2996952"/>
            <a:ext cx="2242592" cy="8255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Träger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Initiativen, Vereine als Akteure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501093" y="3993445"/>
            <a:ext cx="2026568" cy="67723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Bürgerschaft als Akteur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9" name="Gruppieren 8"/>
          <p:cNvGrpSpPr/>
          <p:nvPr/>
        </p:nvGrpSpPr>
        <p:grpSpPr>
          <a:xfrm>
            <a:off x="6201181" y="2924944"/>
            <a:ext cx="2406749" cy="2828155"/>
            <a:chOff x="6201181" y="2924944"/>
            <a:chExt cx="2406749" cy="2828155"/>
          </a:xfrm>
        </p:grpSpPr>
        <p:sp>
          <p:nvSpPr>
            <p:cNvPr id="16" name="Abgerundetes Rechteck 15"/>
            <p:cNvSpPr/>
            <p:nvPr/>
          </p:nvSpPr>
          <p:spPr>
            <a:xfrm>
              <a:off x="6201181" y="3861048"/>
              <a:ext cx="2406749" cy="1145808"/>
            </a:xfrm>
            <a:prstGeom prst="roundRect">
              <a:avLst/>
            </a:prstGeom>
            <a:solidFill>
              <a:srgbClr val="2CD275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</a:rPr>
                <a:t>Gestaltungs-/ Ermöglichungs-/  Ermächtigungsraum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18" name="Abgerundetes Rechteck 17"/>
            <p:cNvSpPr/>
            <p:nvPr/>
          </p:nvSpPr>
          <p:spPr>
            <a:xfrm>
              <a:off x="7121816" y="2924944"/>
              <a:ext cx="1457683" cy="825500"/>
            </a:xfrm>
            <a:prstGeom prst="roundRect">
              <a:avLst/>
            </a:prstGeom>
            <a:solidFill>
              <a:srgbClr val="2CD275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</a:rPr>
                <a:t>Umwelt und Lebenswelt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20" name="Abgerundetes Rechteck 19"/>
            <p:cNvSpPr/>
            <p:nvPr/>
          </p:nvSpPr>
          <p:spPr>
            <a:xfrm>
              <a:off x="6468086" y="5085184"/>
              <a:ext cx="2118716" cy="667915"/>
            </a:xfrm>
            <a:prstGeom prst="roundRect">
              <a:avLst/>
            </a:prstGeom>
            <a:solidFill>
              <a:srgbClr val="2CD275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</a:rPr>
                <a:t>Beziehungsraum</a:t>
              </a:r>
            </a:p>
          </p:txBody>
        </p:sp>
      </p:grpSp>
      <p:grpSp>
        <p:nvGrpSpPr>
          <p:cNvPr id="8" name="Gruppieren 7"/>
          <p:cNvGrpSpPr/>
          <p:nvPr/>
        </p:nvGrpSpPr>
        <p:grpSpPr>
          <a:xfrm>
            <a:off x="6917626" y="908720"/>
            <a:ext cx="1686822" cy="1702296"/>
            <a:chOff x="6917626" y="908720"/>
            <a:chExt cx="1686822" cy="1702296"/>
          </a:xfrm>
        </p:grpSpPr>
        <p:sp>
          <p:nvSpPr>
            <p:cNvPr id="19" name="Abgerundetes Rechteck 18"/>
            <p:cNvSpPr/>
            <p:nvPr/>
          </p:nvSpPr>
          <p:spPr>
            <a:xfrm>
              <a:off x="7389172" y="1772816"/>
              <a:ext cx="1190327" cy="838200"/>
            </a:xfrm>
            <a:prstGeom prst="roundRect">
              <a:avLst/>
            </a:prstGeom>
            <a:solidFill>
              <a:srgbClr val="2CD275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de-DE" dirty="0" smtClean="0">
                  <a:solidFill>
                    <a:schemeClr val="tx1"/>
                  </a:solidFill>
                </a:rPr>
                <a:t>Quartier</a:t>
              </a:r>
              <a:endParaRPr lang="de-DE" dirty="0">
                <a:solidFill>
                  <a:schemeClr val="tx1"/>
                </a:solidFill>
              </a:endParaRPr>
            </a:p>
            <a:p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21" name="Abgerundetes Rechteck 20"/>
            <p:cNvSpPr/>
            <p:nvPr/>
          </p:nvSpPr>
          <p:spPr>
            <a:xfrm>
              <a:off x="6917626" y="908720"/>
              <a:ext cx="1686822" cy="794519"/>
            </a:xfrm>
            <a:prstGeom prst="roundRect">
              <a:avLst/>
            </a:prstGeom>
            <a:solidFill>
              <a:srgbClr val="2CD275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Sozialräume</a:t>
              </a:r>
            </a:p>
          </p:txBody>
        </p:sp>
      </p:grpSp>
      <p:sp>
        <p:nvSpPr>
          <p:cNvPr id="23" name="Abgerundetes Rechteck 22"/>
          <p:cNvSpPr/>
          <p:nvPr/>
        </p:nvSpPr>
        <p:spPr>
          <a:xfrm>
            <a:off x="501093" y="4797152"/>
            <a:ext cx="3494843" cy="1152128"/>
          </a:xfrm>
          <a:prstGeom prst="roundRect">
            <a:avLst/>
          </a:prstGeom>
          <a:solidFill>
            <a:srgbClr val="196AC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Nachbarschaft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k</a:t>
            </a:r>
            <a:r>
              <a:rPr lang="de-DE" dirty="0" smtClean="0">
                <a:solidFill>
                  <a:schemeClr val="tx1"/>
                </a:solidFill>
              </a:rPr>
              <a:t>leine Lebenskreise, Communities,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p</a:t>
            </a:r>
            <a:r>
              <a:rPr lang="de-DE" dirty="0" smtClean="0">
                <a:solidFill>
                  <a:schemeClr val="tx1"/>
                </a:solidFill>
              </a:rPr>
              <a:t>rivate </a:t>
            </a:r>
            <a:r>
              <a:rPr lang="de-DE" dirty="0">
                <a:solidFill>
                  <a:schemeClr val="tx1"/>
                </a:solidFill>
              </a:rPr>
              <a:t>Räume und Netzwerke</a:t>
            </a:r>
          </a:p>
        </p:txBody>
      </p:sp>
      <p:sp>
        <p:nvSpPr>
          <p:cNvPr id="31" name="Abgerundetes Rechteck 30"/>
          <p:cNvSpPr/>
          <p:nvPr/>
        </p:nvSpPr>
        <p:spPr>
          <a:xfrm>
            <a:off x="2699792" y="1556792"/>
            <a:ext cx="1898154" cy="1138164"/>
          </a:xfrm>
          <a:prstGeom prst="roundRect">
            <a:avLst/>
          </a:prstGeom>
          <a:solidFill>
            <a:srgbClr val="53B70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Leitbild und </a:t>
            </a:r>
            <a:r>
              <a:rPr lang="de-DE" dirty="0" err="1" smtClean="0">
                <a:solidFill>
                  <a:schemeClr val="tx1"/>
                </a:solidFill>
              </a:rPr>
              <a:t>Steuerungsver</a:t>
            </a:r>
            <a:endParaRPr lang="de-DE" dirty="0" smtClean="0">
              <a:solidFill>
                <a:schemeClr val="tx1"/>
              </a:solidFill>
            </a:endParaRPr>
          </a:p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ständnis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4128511" y="5056019"/>
            <a:ext cx="2072670" cy="67723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(Soziale) Dienstleistungen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2867273" y="2996952"/>
            <a:ext cx="3303906" cy="1440160"/>
            <a:chOff x="2867273" y="2996952"/>
            <a:chExt cx="3303906" cy="1440160"/>
          </a:xfrm>
        </p:grpSpPr>
        <p:sp>
          <p:nvSpPr>
            <p:cNvPr id="15" name="Abgerundetes Rechteck 14"/>
            <p:cNvSpPr/>
            <p:nvPr/>
          </p:nvSpPr>
          <p:spPr>
            <a:xfrm>
              <a:off x="2867273" y="3573016"/>
              <a:ext cx="3288903" cy="864096"/>
            </a:xfrm>
            <a:prstGeom prst="roundRect">
              <a:avLst/>
            </a:prstGeom>
            <a:solidFill>
              <a:srgbClr val="53B70B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</a:rPr>
                <a:t>Engagement und Mitsprache</a:t>
              </a:r>
            </a:p>
            <a:p>
              <a:pPr algn="ctr"/>
              <a:r>
                <a:rPr lang="de-DE" dirty="0" smtClean="0">
                  <a:solidFill>
                    <a:schemeClr val="tx1"/>
                  </a:solidFill>
                </a:rPr>
                <a:t>Sorge und (Mit)Verantwortung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3" name="Textfeld 2"/>
            <p:cNvSpPr txBox="1"/>
            <p:nvPr/>
          </p:nvSpPr>
          <p:spPr>
            <a:xfrm>
              <a:off x="3323605" y="2996952"/>
              <a:ext cx="284757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b="1" kern="0" spc="530" dirty="0" smtClean="0"/>
                <a:t>Kommune</a:t>
              </a:r>
              <a:r>
                <a:rPr lang="de-DE" sz="3200" b="1" kern="0" spc="53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endParaRPr lang="de-DE" sz="3200" b="1" kern="0" spc="53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27" name="Titel 1"/>
          <p:cNvSpPr>
            <a:spLocks noGrp="1"/>
          </p:cNvSpPr>
          <p:nvPr>
            <p:ph type="title"/>
          </p:nvPr>
        </p:nvSpPr>
        <p:spPr>
          <a:xfrm>
            <a:off x="456027" y="11663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de-DE" sz="3600" dirty="0" smtClean="0"/>
              <a:t>Kommune als Handlungsraum</a:t>
            </a:r>
            <a:endParaRPr lang="de-DE" sz="36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A807-9E81-9C44-A473-DB26A03130A3}" type="slidenum">
              <a:rPr lang="de-DE" smtClean="0"/>
              <a:t>4</a:t>
            </a:fld>
            <a:endParaRPr lang="de-DE"/>
          </a:p>
        </p:txBody>
      </p:sp>
      <p:sp>
        <p:nvSpPr>
          <p:cNvPr id="24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547664" y="6445023"/>
            <a:ext cx="5040560" cy="268139"/>
          </a:xfrm>
        </p:spPr>
        <p:txBody>
          <a:bodyPr/>
          <a:lstStyle/>
          <a:p>
            <a:r>
              <a:rPr lang="de-DE" dirty="0" smtClean="0"/>
              <a:t>Quartiersentwicklung im Fokus der Generationen </a:t>
            </a:r>
            <a:endParaRPr lang="de-DE" dirty="0"/>
          </a:p>
        </p:txBody>
      </p:sp>
      <p:sp>
        <p:nvSpPr>
          <p:cNvPr id="26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445023"/>
            <a:ext cx="1018456" cy="268139"/>
          </a:xfrm>
        </p:spPr>
        <p:txBody>
          <a:bodyPr/>
          <a:lstStyle/>
          <a:p>
            <a:r>
              <a:rPr lang="de-DE" dirty="0" smtClean="0"/>
              <a:t>08.10.2018</a:t>
            </a:r>
            <a:endParaRPr lang="de-D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61" y="811371"/>
            <a:ext cx="2133600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uppieren 6"/>
          <p:cNvGrpSpPr/>
          <p:nvPr/>
        </p:nvGrpSpPr>
        <p:grpSpPr>
          <a:xfrm>
            <a:off x="4745109" y="898828"/>
            <a:ext cx="2116138" cy="1850881"/>
            <a:chOff x="4745109" y="898828"/>
            <a:chExt cx="2116138" cy="1850881"/>
          </a:xfrm>
        </p:grpSpPr>
        <p:sp>
          <p:nvSpPr>
            <p:cNvPr id="12" name="Abgerundetes Rechteck 11"/>
            <p:cNvSpPr/>
            <p:nvPr/>
          </p:nvSpPr>
          <p:spPr>
            <a:xfrm>
              <a:off x="4761848" y="898828"/>
              <a:ext cx="2016224" cy="838200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</a:rPr>
                <a:t>Daseinsfürsorge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5109" y="1816259"/>
              <a:ext cx="2116138" cy="933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9782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23" grpId="0" animBg="1"/>
      <p:bldP spid="31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9"/>
          <p:cNvSpPr txBox="1"/>
          <p:nvPr/>
        </p:nvSpPr>
        <p:spPr>
          <a:xfrm>
            <a:off x="6948264" y="3323530"/>
            <a:ext cx="1333729" cy="280670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324000" tIns="45720" rIns="10800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226695" indent="-226695" algn="ctr">
              <a:spcAft>
                <a:spcPts val="0"/>
              </a:spcAft>
              <a:tabLst>
                <a:tab pos="180340" algn="l"/>
              </a:tabLst>
            </a:pPr>
            <a:r>
              <a:rPr lang="de-DE" sz="1200" dirty="0">
                <a:effectLst/>
                <a:latin typeface="Frutiger 47 for Karlsruhe"/>
                <a:ea typeface="Frutiger 47 for Karlsruhe"/>
                <a:cs typeface="Times New Roman"/>
              </a:rPr>
              <a:t>Grünwinkel</a:t>
            </a:r>
          </a:p>
        </p:txBody>
      </p:sp>
      <p:sp>
        <p:nvSpPr>
          <p:cNvPr id="16" name="Textfeld 20"/>
          <p:cNvSpPr txBox="1"/>
          <p:nvPr/>
        </p:nvSpPr>
        <p:spPr>
          <a:xfrm>
            <a:off x="7668344" y="4152761"/>
            <a:ext cx="1040994" cy="280670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324000" tIns="45720" rIns="10800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226695" indent="-226695" algn="ctr">
              <a:spcAft>
                <a:spcPts val="0"/>
              </a:spcAft>
              <a:tabLst>
                <a:tab pos="180340" algn="l"/>
              </a:tabLst>
            </a:pPr>
            <a:r>
              <a:rPr lang="de-DE" sz="1200" dirty="0" err="1">
                <a:effectLst/>
                <a:latin typeface="Frutiger 47 for Karlsruhe"/>
                <a:ea typeface="Frutiger 47 for Karlsruhe"/>
                <a:cs typeface="Times New Roman"/>
              </a:rPr>
              <a:t>Oberreut</a:t>
            </a:r>
            <a:endParaRPr lang="de-DE" sz="1200" dirty="0">
              <a:effectLst/>
              <a:latin typeface="Frutiger 47 for Karlsruhe"/>
              <a:ea typeface="Frutiger 47 for Karlsruhe"/>
              <a:cs typeface="Times New Roman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 smtClean="0"/>
              <a:t>Quartiere, Sozialräume</a:t>
            </a:r>
            <a:br>
              <a:rPr lang="de-DE" sz="3200" dirty="0" smtClean="0"/>
            </a:br>
            <a:r>
              <a:rPr lang="de-DE" sz="3200" dirty="0" smtClean="0"/>
              <a:t>Planungsbezirke</a:t>
            </a:r>
            <a:endParaRPr lang="de-DE" sz="32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2DDD-6F15-44B4-A657-5A625C5DF012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7" name="Ellipse 6"/>
          <p:cNvSpPr/>
          <p:nvPr/>
        </p:nvSpPr>
        <p:spPr>
          <a:xfrm>
            <a:off x="5367973" y="3054082"/>
            <a:ext cx="1647825" cy="138303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DADBDC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7779855" y="3953511"/>
            <a:ext cx="1009015" cy="786765"/>
          </a:xfrm>
          <a:prstGeom prst="ellipse">
            <a:avLst/>
          </a:prstGeom>
          <a:noFill/>
          <a:ln w="25400" cap="flat" cmpd="sng" algn="ctr">
            <a:solidFill>
              <a:srgbClr val="58595B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4763460" y="4469457"/>
            <a:ext cx="1804670" cy="138303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DADBDC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0" name="Ellipse 9"/>
          <p:cNvSpPr/>
          <p:nvPr/>
        </p:nvSpPr>
        <p:spPr>
          <a:xfrm>
            <a:off x="7236296" y="3140968"/>
            <a:ext cx="1009015" cy="786765"/>
          </a:xfrm>
          <a:prstGeom prst="ellipse">
            <a:avLst/>
          </a:prstGeom>
          <a:noFill/>
          <a:ln w="25400" cap="flat" cmpd="sng" algn="ctr">
            <a:solidFill>
              <a:srgbClr val="58595B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6275402" y="1092200"/>
            <a:ext cx="1009015" cy="786765"/>
          </a:xfrm>
          <a:prstGeom prst="ellipse">
            <a:avLst/>
          </a:prstGeom>
          <a:noFill/>
          <a:ln w="25400" cap="flat" cmpd="sng" algn="ctr">
            <a:solidFill>
              <a:srgbClr val="58595B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6536491" y="2526427"/>
            <a:ext cx="667385" cy="603885"/>
          </a:xfrm>
          <a:prstGeom prst="line">
            <a:avLst/>
          </a:prstGeom>
          <a:noFill/>
          <a:ln w="9525" cap="flat" cmpd="sng" algn="ctr">
            <a:solidFill>
              <a:srgbClr val="58595B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3" name="Textfeld 17"/>
          <p:cNvSpPr txBox="1"/>
          <p:nvPr/>
        </p:nvSpPr>
        <p:spPr>
          <a:xfrm>
            <a:off x="5364088" y="3280906"/>
            <a:ext cx="1470025" cy="101219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26695" indent="-226695" algn="ctr">
              <a:spcAft>
                <a:spcPts val="0"/>
              </a:spcAft>
              <a:tabLst>
                <a:tab pos="180340" algn="l"/>
              </a:tabLst>
            </a:pPr>
            <a:r>
              <a:rPr lang="de-DE" sz="1200" dirty="0">
                <a:effectLst/>
                <a:latin typeface="Frutiger 47 for Karlsruhe"/>
                <a:ea typeface="Frutiger 47 for Karlsruhe"/>
                <a:cs typeface="Times New Roman"/>
              </a:rPr>
              <a:t>Planungsbezirk I (Quartier 2020)</a:t>
            </a:r>
          </a:p>
          <a:p>
            <a:pPr marL="226695" indent="-226695" algn="ctr">
              <a:spcAft>
                <a:spcPts val="0"/>
              </a:spcAft>
              <a:tabLst>
                <a:tab pos="180340" algn="l"/>
              </a:tabLst>
            </a:pPr>
            <a:r>
              <a:rPr lang="de-DE" sz="1200" dirty="0">
                <a:effectLst/>
                <a:latin typeface="Frutiger 47 for Karlsruhe"/>
                <a:ea typeface="Frutiger 47 for Karlsruhe"/>
                <a:cs typeface="Times New Roman"/>
              </a:rPr>
              <a:t>mit Stadtteil-koordination </a:t>
            </a:r>
          </a:p>
          <a:p>
            <a:pPr marL="226695" indent="-226695" algn="ctr">
              <a:spcAft>
                <a:spcPts val="0"/>
              </a:spcAft>
              <a:tabLst>
                <a:tab pos="180340" algn="l"/>
              </a:tabLst>
            </a:pPr>
            <a:r>
              <a:rPr lang="de-DE" sz="1200" dirty="0">
                <a:effectLst/>
                <a:latin typeface="Frutiger 47 for Karlsruhe"/>
                <a:ea typeface="Frutiger 47 for Karlsruhe"/>
                <a:cs typeface="Times New Roman"/>
              </a:rPr>
              <a:t> </a:t>
            </a:r>
          </a:p>
        </p:txBody>
      </p:sp>
      <p:sp>
        <p:nvSpPr>
          <p:cNvPr id="17" name="Textfeld 24"/>
          <p:cNvSpPr txBox="1"/>
          <p:nvPr/>
        </p:nvSpPr>
        <p:spPr>
          <a:xfrm>
            <a:off x="6084168" y="1343303"/>
            <a:ext cx="1240804" cy="35750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324000" tIns="45720" rIns="10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6695" indent="-226695" algn="ctr">
              <a:spcAft>
                <a:spcPts val="0"/>
              </a:spcAft>
              <a:tabLst>
                <a:tab pos="180340" algn="l"/>
              </a:tabLst>
            </a:pPr>
            <a:r>
              <a:rPr lang="de-DE" sz="900" dirty="0" err="1" smtClean="0">
                <a:effectLst/>
                <a:latin typeface="Frutiger 47 for Karlsruhe"/>
                <a:ea typeface="Frutiger 47 for Karlsruhe"/>
                <a:cs typeface="Times New Roman"/>
              </a:rPr>
              <a:t>Mühlburger</a:t>
            </a:r>
            <a:endParaRPr lang="de-DE" sz="900" dirty="0" smtClean="0">
              <a:effectLst/>
              <a:latin typeface="Frutiger 47 for Karlsruhe"/>
              <a:ea typeface="Frutiger 47 for Karlsruhe"/>
              <a:cs typeface="Times New Roman"/>
            </a:endParaRPr>
          </a:p>
          <a:p>
            <a:pPr marL="226695" indent="-226695" algn="ctr">
              <a:spcAft>
                <a:spcPts val="0"/>
              </a:spcAft>
              <a:tabLst>
                <a:tab pos="180340" algn="l"/>
              </a:tabLst>
            </a:pPr>
            <a:r>
              <a:rPr lang="de-DE" sz="900" dirty="0" smtClean="0">
                <a:effectLst/>
                <a:latin typeface="Frutiger 47 for Karlsruhe"/>
                <a:ea typeface="Frutiger 47 for Karlsruhe"/>
                <a:cs typeface="Times New Roman"/>
              </a:rPr>
              <a:t> </a:t>
            </a:r>
            <a:r>
              <a:rPr lang="de-DE" sz="900" dirty="0">
                <a:effectLst/>
                <a:latin typeface="Frutiger 47 for Karlsruhe"/>
                <a:ea typeface="Frutiger 47 for Karlsruhe"/>
                <a:cs typeface="Times New Roman"/>
              </a:rPr>
              <a:t>Feld</a:t>
            </a:r>
            <a:endParaRPr lang="de-DE" sz="1200" dirty="0">
              <a:effectLst/>
              <a:latin typeface="Frutiger 47 for Karlsruhe"/>
              <a:ea typeface="Frutiger 47 for Karlsruhe"/>
              <a:cs typeface="Times New Roman"/>
            </a:endParaRPr>
          </a:p>
          <a:p>
            <a:pPr marL="226695" indent="-226695" algn="ctr">
              <a:spcAft>
                <a:spcPts val="0"/>
              </a:spcAft>
              <a:tabLst>
                <a:tab pos="180340" algn="l"/>
              </a:tabLst>
            </a:pPr>
            <a:r>
              <a:rPr lang="de-DE" sz="1200" dirty="0">
                <a:effectLst/>
                <a:latin typeface="Frutiger 47 for Karlsruhe"/>
                <a:ea typeface="Frutiger 47 for Karlsruhe"/>
                <a:cs typeface="Times New Roman"/>
              </a:rPr>
              <a:t> </a:t>
            </a:r>
          </a:p>
        </p:txBody>
      </p:sp>
      <p:sp>
        <p:nvSpPr>
          <p:cNvPr id="18" name="Ellipse 17"/>
          <p:cNvSpPr/>
          <p:nvPr/>
        </p:nvSpPr>
        <p:spPr>
          <a:xfrm>
            <a:off x="7558290" y="1199514"/>
            <a:ext cx="833755" cy="508635"/>
          </a:xfrm>
          <a:prstGeom prst="ellipse">
            <a:avLst/>
          </a:prstGeom>
          <a:noFill/>
          <a:ln w="25400" cap="flat" cmpd="sng" algn="ctr">
            <a:solidFill>
              <a:srgbClr val="58595B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9" name="Textfeld 26"/>
          <p:cNvSpPr txBox="1"/>
          <p:nvPr/>
        </p:nvSpPr>
        <p:spPr>
          <a:xfrm>
            <a:off x="7236296" y="1083775"/>
            <a:ext cx="1259623" cy="740112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324000" tIns="45720" rIns="10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6695" indent="-226695" algn="ctr">
              <a:spcAft>
                <a:spcPts val="0"/>
              </a:spcAft>
              <a:tabLst>
                <a:tab pos="180340" algn="l"/>
              </a:tabLst>
            </a:pPr>
            <a:r>
              <a:rPr lang="de-DE" sz="900" dirty="0">
                <a:effectLst/>
                <a:latin typeface="Frutiger 47 for Karlsruhe"/>
                <a:ea typeface="Frutiger 47 for Karlsruhe"/>
                <a:cs typeface="Times New Roman"/>
              </a:rPr>
              <a:t>Alt-</a:t>
            </a:r>
            <a:r>
              <a:rPr lang="de-DE" sz="900" dirty="0" err="1">
                <a:effectLst/>
                <a:latin typeface="Frutiger 47 for Karlsruhe"/>
                <a:ea typeface="Frutiger 47 for Karlsruhe"/>
                <a:cs typeface="Times New Roman"/>
              </a:rPr>
              <a:t>Mühlburg</a:t>
            </a:r>
            <a:endParaRPr lang="de-DE" sz="1200" dirty="0">
              <a:effectLst/>
              <a:latin typeface="Frutiger 47 for Karlsruhe"/>
              <a:ea typeface="Frutiger 47 for Karlsruhe"/>
              <a:cs typeface="Times New Roman"/>
            </a:endParaRPr>
          </a:p>
          <a:p>
            <a:pPr marL="226695" indent="-226695" algn="ctr">
              <a:spcAft>
                <a:spcPts val="0"/>
              </a:spcAft>
              <a:tabLst>
                <a:tab pos="180340" algn="l"/>
              </a:tabLst>
            </a:pPr>
            <a:r>
              <a:rPr lang="de-DE" sz="1200" dirty="0">
                <a:effectLst/>
                <a:latin typeface="Frutiger 47 for Karlsruhe"/>
                <a:ea typeface="Frutiger 47 for Karlsruhe"/>
                <a:cs typeface="Times New Roman"/>
              </a:rPr>
              <a:t> </a:t>
            </a:r>
          </a:p>
        </p:txBody>
      </p:sp>
      <p:sp>
        <p:nvSpPr>
          <p:cNvPr id="20" name="Ellipse 19"/>
          <p:cNvSpPr/>
          <p:nvPr/>
        </p:nvSpPr>
        <p:spPr>
          <a:xfrm>
            <a:off x="7027545" y="1841183"/>
            <a:ext cx="833755" cy="508635"/>
          </a:xfrm>
          <a:prstGeom prst="ellipse">
            <a:avLst/>
          </a:prstGeom>
          <a:noFill/>
          <a:ln w="25400" cap="flat" cmpd="sng" algn="ctr">
            <a:solidFill>
              <a:srgbClr val="58595B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1" name="Textfeld 28"/>
          <p:cNvSpPr txBox="1"/>
          <p:nvPr/>
        </p:nvSpPr>
        <p:spPr>
          <a:xfrm>
            <a:off x="6568415" y="2030492"/>
            <a:ext cx="1459969" cy="24638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324000" tIns="45720" rIns="10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6695" indent="-226695" algn="ctr">
              <a:spcAft>
                <a:spcPts val="0"/>
              </a:spcAft>
              <a:tabLst>
                <a:tab pos="180340" algn="l"/>
              </a:tabLst>
            </a:pPr>
            <a:r>
              <a:rPr lang="de-DE" sz="900" dirty="0">
                <a:effectLst/>
                <a:latin typeface="Frutiger 47 for Karlsruhe"/>
                <a:ea typeface="Frutiger 47 for Karlsruhe"/>
                <a:cs typeface="Times New Roman"/>
              </a:rPr>
              <a:t>Rheinhafen</a:t>
            </a:r>
            <a:endParaRPr lang="de-DE" sz="1200" dirty="0">
              <a:effectLst/>
              <a:latin typeface="Frutiger 47 for Karlsruhe"/>
              <a:ea typeface="Frutiger 47 for Karlsruhe"/>
              <a:cs typeface="Times New Roman"/>
            </a:endParaRPr>
          </a:p>
          <a:p>
            <a:pPr marL="226695" indent="-226695" algn="ctr">
              <a:spcAft>
                <a:spcPts val="0"/>
              </a:spcAft>
              <a:tabLst>
                <a:tab pos="180340" algn="l"/>
              </a:tabLst>
            </a:pPr>
            <a:r>
              <a:rPr lang="de-DE" sz="1200" dirty="0">
                <a:effectLst/>
                <a:latin typeface="Frutiger 47 for Karlsruhe"/>
                <a:ea typeface="Frutiger 47 for Karlsruhe"/>
                <a:cs typeface="Times New Roman"/>
              </a:rPr>
              <a:t> </a:t>
            </a:r>
          </a:p>
        </p:txBody>
      </p:sp>
      <p:sp>
        <p:nvSpPr>
          <p:cNvPr id="22" name="Ellipse 21"/>
          <p:cNvSpPr/>
          <p:nvPr/>
        </p:nvSpPr>
        <p:spPr>
          <a:xfrm>
            <a:off x="7766987" y="2138417"/>
            <a:ext cx="833755" cy="508635"/>
          </a:xfrm>
          <a:prstGeom prst="ellipse">
            <a:avLst/>
          </a:prstGeom>
          <a:noFill/>
          <a:ln w="25400" cap="flat" cmpd="sng" algn="ctr">
            <a:solidFill>
              <a:srgbClr val="58595B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3" name="Textfeld 30"/>
          <p:cNvSpPr txBox="1"/>
          <p:nvPr/>
        </p:nvSpPr>
        <p:spPr>
          <a:xfrm>
            <a:off x="7609561" y="2150904"/>
            <a:ext cx="1813848" cy="680403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324000" tIns="45720" rIns="10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6695" indent="-226695">
              <a:spcAft>
                <a:spcPts val="0"/>
              </a:spcAft>
              <a:tabLst>
                <a:tab pos="180340" algn="l"/>
              </a:tabLst>
            </a:pPr>
            <a:r>
              <a:rPr lang="de-DE" sz="900" dirty="0" smtClean="0">
                <a:effectLst/>
                <a:latin typeface="Frutiger 47 for Karlsruhe"/>
                <a:ea typeface="Frutiger 47 for Karlsruhe"/>
                <a:cs typeface="Times New Roman"/>
              </a:rPr>
              <a:t>Weingärten-</a:t>
            </a:r>
          </a:p>
          <a:p>
            <a:pPr marL="226695" indent="-226695">
              <a:spcAft>
                <a:spcPts val="0"/>
              </a:spcAft>
              <a:tabLst>
                <a:tab pos="180340" algn="l"/>
              </a:tabLst>
            </a:pPr>
            <a:r>
              <a:rPr lang="de-DE" sz="900" dirty="0" err="1" smtClean="0">
                <a:effectLst/>
                <a:latin typeface="Frutiger 47 for Karlsruhe"/>
                <a:ea typeface="Frutiger 47 for Karlsruhe"/>
                <a:cs typeface="Times New Roman"/>
              </a:rPr>
              <a:t>siedlung</a:t>
            </a:r>
            <a:endParaRPr lang="de-DE" sz="1200" dirty="0">
              <a:effectLst/>
              <a:latin typeface="Frutiger 47 for Karlsruhe"/>
              <a:ea typeface="Frutiger 47 for Karlsruhe"/>
              <a:cs typeface="Times New Roman"/>
            </a:endParaRPr>
          </a:p>
          <a:p>
            <a:pPr marL="226695" indent="-226695" algn="ctr">
              <a:spcAft>
                <a:spcPts val="0"/>
              </a:spcAft>
              <a:tabLst>
                <a:tab pos="180340" algn="l"/>
              </a:tabLst>
            </a:pPr>
            <a:r>
              <a:rPr lang="de-DE" sz="1200" dirty="0">
                <a:effectLst/>
                <a:latin typeface="Frutiger 47 for Karlsruhe"/>
                <a:ea typeface="Frutiger 47 for Karlsruhe"/>
                <a:cs typeface="Times New Roman"/>
              </a:rPr>
              <a:t> </a:t>
            </a:r>
          </a:p>
        </p:txBody>
      </p:sp>
      <p:sp>
        <p:nvSpPr>
          <p:cNvPr id="28" name="Ellipse 27"/>
          <p:cNvSpPr/>
          <p:nvPr/>
        </p:nvSpPr>
        <p:spPr>
          <a:xfrm>
            <a:off x="2651443" y="2846388"/>
            <a:ext cx="2393950" cy="2313305"/>
          </a:xfrm>
          <a:prstGeom prst="ellipse">
            <a:avLst/>
          </a:prstGeom>
          <a:noFill/>
          <a:ln w="25400" cap="flat" cmpd="sng" algn="ctr">
            <a:solidFill>
              <a:srgbClr val="58595B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9" name="Textfeld 48"/>
          <p:cNvSpPr txBox="1"/>
          <p:nvPr/>
        </p:nvSpPr>
        <p:spPr>
          <a:xfrm>
            <a:off x="3303588" y="3645024"/>
            <a:ext cx="1287780" cy="44577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26695" indent="-226695" algn="ctr">
              <a:spcAft>
                <a:spcPts val="0"/>
              </a:spcAft>
              <a:tabLst>
                <a:tab pos="180340" algn="l"/>
              </a:tabLst>
            </a:pPr>
            <a:r>
              <a:rPr lang="de-DE" sz="1200" b="1" dirty="0">
                <a:effectLst/>
                <a:latin typeface="Frutiger 47 for Karlsruhe"/>
                <a:ea typeface="Frutiger 47 for Karlsruhe"/>
                <a:cs typeface="Times New Roman"/>
              </a:rPr>
              <a:t>Planungsrunde SJB</a:t>
            </a:r>
            <a:endParaRPr lang="de-DE" sz="1200" dirty="0">
              <a:effectLst/>
              <a:latin typeface="Frutiger 47 for Karlsruhe"/>
              <a:ea typeface="Frutiger 47 for Karlsruhe"/>
              <a:cs typeface="Times New Roman"/>
            </a:endParaRPr>
          </a:p>
        </p:txBody>
      </p:sp>
      <p:sp>
        <p:nvSpPr>
          <p:cNvPr id="30" name="Freihandform 29"/>
          <p:cNvSpPr/>
          <p:nvPr/>
        </p:nvSpPr>
        <p:spPr>
          <a:xfrm>
            <a:off x="6172671" y="464186"/>
            <a:ext cx="2679700" cy="2565400"/>
          </a:xfrm>
          <a:custGeom>
            <a:avLst/>
            <a:gdLst>
              <a:gd name="connsiteX0" fmla="*/ 55891 w 2680097"/>
              <a:gd name="connsiteY0" fmla="*/ 489315 h 2509094"/>
              <a:gd name="connsiteX1" fmla="*/ 139711 w 2680097"/>
              <a:gd name="connsiteY1" fmla="*/ 2257155 h 2509094"/>
              <a:gd name="connsiteX2" fmla="*/ 1275091 w 2680097"/>
              <a:gd name="connsiteY2" fmla="*/ 1937115 h 2509094"/>
              <a:gd name="connsiteX3" fmla="*/ 2303791 w 2680097"/>
              <a:gd name="connsiteY3" fmla="*/ 2493375 h 2509094"/>
              <a:gd name="connsiteX4" fmla="*/ 2600971 w 2680097"/>
              <a:gd name="connsiteY4" fmla="*/ 1197975 h 2509094"/>
              <a:gd name="connsiteX5" fmla="*/ 2471431 w 2680097"/>
              <a:gd name="connsiteY5" fmla="*/ 93075 h 2509094"/>
              <a:gd name="connsiteX6" fmla="*/ 482611 w 2680097"/>
              <a:gd name="connsiteY6" fmla="*/ 108315 h 2509094"/>
              <a:gd name="connsiteX7" fmla="*/ 55891 w 2680097"/>
              <a:gd name="connsiteY7" fmla="*/ 489315 h 2509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80097" h="2509094">
                <a:moveTo>
                  <a:pt x="55891" y="489315"/>
                </a:moveTo>
                <a:cubicBezTo>
                  <a:pt x="-1259" y="847455"/>
                  <a:pt x="-63489" y="2015855"/>
                  <a:pt x="139711" y="2257155"/>
                </a:cubicBezTo>
                <a:cubicBezTo>
                  <a:pt x="342911" y="2498455"/>
                  <a:pt x="914411" y="1897745"/>
                  <a:pt x="1275091" y="1937115"/>
                </a:cubicBezTo>
                <a:cubicBezTo>
                  <a:pt x="1635771" y="1976485"/>
                  <a:pt x="2082811" y="2616565"/>
                  <a:pt x="2303791" y="2493375"/>
                </a:cubicBezTo>
                <a:cubicBezTo>
                  <a:pt x="2524771" y="2370185"/>
                  <a:pt x="2573031" y="1598025"/>
                  <a:pt x="2600971" y="1197975"/>
                </a:cubicBezTo>
                <a:cubicBezTo>
                  <a:pt x="2628911" y="797925"/>
                  <a:pt x="2824491" y="274685"/>
                  <a:pt x="2471431" y="93075"/>
                </a:cubicBezTo>
                <a:cubicBezTo>
                  <a:pt x="2118371" y="-88535"/>
                  <a:pt x="885201" y="39735"/>
                  <a:pt x="482611" y="108315"/>
                </a:cubicBezTo>
                <a:cubicBezTo>
                  <a:pt x="80021" y="176895"/>
                  <a:pt x="113041" y="131175"/>
                  <a:pt x="55891" y="489315"/>
                </a:cubicBezTo>
                <a:close/>
              </a:path>
            </a:pathLst>
          </a:custGeom>
          <a:noFill/>
          <a:ln w="25400" cap="flat" cmpd="sng" algn="ctr">
            <a:solidFill>
              <a:srgbClr val="58595B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1" name="Textfeld 78"/>
          <p:cNvSpPr txBox="1"/>
          <p:nvPr/>
        </p:nvSpPr>
        <p:spPr>
          <a:xfrm>
            <a:off x="6641465" y="775971"/>
            <a:ext cx="1637665" cy="25908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26695" indent="-226695" algn="ctr">
              <a:spcAft>
                <a:spcPts val="0"/>
              </a:spcAft>
              <a:tabLst>
                <a:tab pos="180340" algn="l"/>
              </a:tabLst>
            </a:pPr>
            <a:r>
              <a:rPr lang="de-DE" sz="1200">
                <a:effectLst/>
                <a:latin typeface="Frutiger 47 for Karlsruhe"/>
                <a:ea typeface="Frutiger 47 for Karlsruhe"/>
                <a:cs typeface="Times New Roman"/>
              </a:rPr>
              <a:t>Pilot Quartier 2020</a:t>
            </a:r>
          </a:p>
        </p:txBody>
      </p:sp>
      <p:sp>
        <p:nvSpPr>
          <p:cNvPr id="32" name="Ellipse 31"/>
          <p:cNvSpPr/>
          <p:nvPr/>
        </p:nvSpPr>
        <p:spPr>
          <a:xfrm>
            <a:off x="1619672" y="1391603"/>
            <a:ext cx="2476500" cy="1962150"/>
          </a:xfrm>
          <a:prstGeom prst="ellipse">
            <a:avLst/>
          </a:prstGeom>
          <a:noFill/>
          <a:ln w="25400" cap="flat" cmpd="sng" algn="ctr">
            <a:solidFill>
              <a:srgbClr val="58595B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3" name="Textfeld 80"/>
          <p:cNvSpPr txBox="1"/>
          <p:nvPr/>
        </p:nvSpPr>
        <p:spPr>
          <a:xfrm>
            <a:off x="1751722" y="1742836"/>
            <a:ext cx="2028190" cy="136207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26695" indent="-226695" algn="ctr">
              <a:spcAft>
                <a:spcPts val="0"/>
              </a:spcAft>
              <a:tabLst>
                <a:tab pos="180340" algn="l"/>
              </a:tabLst>
            </a:pPr>
            <a:r>
              <a:rPr lang="de-DE" sz="1400" dirty="0">
                <a:effectLst/>
                <a:latin typeface="Frutiger 47 for Karlsruhe"/>
                <a:ea typeface="Frutiger 47 for Karlsruhe"/>
                <a:cs typeface="Times New Roman"/>
              </a:rPr>
              <a:t>Lenkungskreis </a:t>
            </a:r>
            <a:endParaRPr lang="de-DE" sz="1200" dirty="0">
              <a:effectLst/>
              <a:latin typeface="Frutiger 47 for Karlsruhe"/>
              <a:ea typeface="Frutiger 47 for Karlsruhe"/>
              <a:cs typeface="Times New Roman"/>
            </a:endParaRPr>
          </a:p>
          <a:p>
            <a:pPr marL="226695" indent="-226695" algn="ctr">
              <a:spcAft>
                <a:spcPts val="0"/>
              </a:spcAft>
              <a:tabLst>
                <a:tab pos="180340" algn="l"/>
              </a:tabLst>
            </a:pPr>
            <a:r>
              <a:rPr lang="de-DE" sz="1400" dirty="0">
                <a:effectLst/>
                <a:latin typeface="Frutiger 47 for Karlsruhe"/>
                <a:ea typeface="Frutiger 47 for Karlsruhe"/>
                <a:cs typeface="Times New Roman"/>
              </a:rPr>
              <a:t>Entwicklung </a:t>
            </a:r>
            <a:endParaRPr lang="de-DE" sz="1200" dirty="0">
              <a:effectLst/>
              <a:latin typeface="Frutiger 47 for Karlsruhe"/>
              <a:ea typeface="Frutiger 47 for Karlsruhe"/>
              <a:cs typeface="Times New Roman"/>
            </a:endParaRPr>
          </a:p>
          <a:p>
            <a:pPr marL="226695" indent="-226695">
              <a:spcAft>
                <a:spcPts val="0"/>
              </a:spcAft>
              <a:tabLst>
                <a:tab pos="180340" algn="l"/>
              </a:tabLst>
            </a:pPr>
            <a:r>
              <a:rPr lang="de-DE" sz="1400" dirty="0">
                <a:effectLst/>
                <a:latin typeface="Frutiger 47 for Karlsruhe"/>
                <a:ea typeface="Frutiger 47 for Karlsruhe"/>
                <a:cs typeface="Times New Roman"/>
              </a:rPr>
              <a:t>Gesamtkonzept </a:t>
            </a:r>
            <a:r>
              <a:rPr lang="de-DE" sz="1200" dirty="0">
                <a:effectLst/>
                <a:latin typeface="Frutiger 47 for Karlsruhe"/>
                <a:ea typeface="Frutiger 47 for Karlsruhe"/>
                <a:cs typeface="Times New Roman"/>
              </a:rPr>
              <a:t>(Träger Quartier, Gesundheit Wohnungswirtschaft,...)</a:t>
            </a:r>
          </a:p>
          <a:p>
            <a:pPr marL="226695" indent="-226695" algn="ctr">
              <a:spcAft>
                <a:spcPts val="0"/>
              </a:spcAft>
              <a:tabLst>
                <a:tab pos="180340" algn="l"/>
              </a:tabLst>
            </a:pPr>
            <a:r>
              <a:rPr lang="de-DE" sz="1200" dirty="0">
                <a:effectLst/>
                <a:latin typeface="Frutiger 47 for Karlsruhe"/>
                <a:ea typeface="Frutiger 47 for Karlsruhe"/>
                <a:cs typeface="Times New Roman"/>
              </a:rPr>
              <a:t> </a:t>
            </a:r>
          </a:p>
        </p:txBody>
      </p:sp>
      <p:sp>
        <p:nvSpPr>
          <p:cNvPr id="34" name="Ellipse 33"/>
          <p:cNvSpPr/>
          <p:nvPr/>
        </p:nvSpPr>
        <p:spPr>
          <a:xfrm>
            <a:off x="264448" y="2715261"/>
            <a:ext cx="1859280" cy="123825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5" name="Textfeld 86"/>
          <p:cNvSpPr txBox="1"/>
          <p:nvPr/>
        </p:nvSpPr>
        <p:spPr>
          <a:xfrm>
            <a:off x="175042" y="2912740"/>
            <a:ext cx="1804670" cy="87630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26695" indent="-226695" algn="ctr">
              <a:spcAft>
                <a:spcPts val="0"/>
              </a:spcAft>
              <a:tabLst>
                <a:tab pos="180340" algn="l"/>
              </a:tabLst>
            </a:pPr>
            <a:r>
              <a:rPr lang="de-DE" sz="1200" dirty="0">
                <a:effectLst/>
                <a:latin typeface="Frutiger 47 for Karlsruhe"/>
                <a:ea typeface="Frutiger 47 for Karlsruhe"/>
                <a:cs typeface="Times New Roman"/>
              </a:rPr>
              <a:t>Büro für Mitwirkung und Engagement beim Amt für Stadtentwicklung</a:t>
            </a:r>
          </a:p>
          <a:p>
            <a:pPr marL="226695" indent="-226695" algn="ctr">
              <a:spcAft>
                <a:spcPts val="0"/>
              </a:spcAft>
              <a:tabLst>
                <a:tab pos="180340" algn="l"/>
              </a:tabLst>
            </a:pPr>
            <a:r>
              <a:rPr lang="de-DE" sz="1200" dirty="0">
                <a:effectLst/>
                <a:latin typeface="Frutiger 47 for Karlsruhe"/>
                <a:ea typeface="Frutiger 47 for Karlsruhe"/>
                <a:cs typeface="Times New Roman"/>
              </a:rPr>
              <a:t> </a:t>
            </a:r>
          </a:p>
        </p:txBody>
      </p:sp>
      <p:sp>
        <p:nvSpPr>
          <p:cNvPr id="36" name="Ellipse 35"/>
          <p:cNvSpPr/>
          <p:nvPr/>
        </p:nvSpPr>
        <p:spPr>
          <a:xfrm>
            <a:off x="898208" y="3687763"/>
            <a:ext cx="2404745" cy="2030730"/>
          </a:xfrm>
          <a:prstGeom prst="ellipse">
            <a:avLst/>
          </a:prstGeom>
          <a:noFill/>
          <a:ln w="25400" cap="flat" cmpd="sng" algn="ctr">
            <a:solidFill>
              <a:srgbClr val="58595B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7" name="Textfeld 36"/>
          <p:cNvSpPr txBox="1"/>
          <p:nvPr/>
        </p:nvSpPr>
        <p:spPr>
          <a:xfrm>
            <a:off x="951548" y="4240213"/>
            <a:ext cx="1969770" cy="118935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288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26695" indent="-226695" algn="ctr">
              <a:spcAft>
                <a:spcPts val="0"/>
              </a:spcAft>
              <a:tabLst>
                <a:tab pos="180340" algn="l"/>
              </a:tabLst>
            </a:pPr>
            <a:r>
              <a:rPr lang="de-DE" sz="1400">
                <a:effectLst/>
                <a:latin typeface="Frutiger 47 for Karlsruhe"/>
                <a:ea typeface="Frutiger 47 for Karlsruhe"/>
                <a:cs typeface="Times New Roman"/>
              </a:rPr>
              <a:t>Ämterübergreifende Arbeitsgruppe </a:t>
            </a:r>
            <a:r>
              <a:rPr lang="de-DE" sz="1200">
                <a:effectLst/>
                <a:latin typeface="Frutiger 47 for Karlsruhe"/>
                <a:ea typeface="Frutiger 47 for Karlsruhe"/>
                <a:cs typeface="Times New Roman"/>
              </a:rPr>
              <a:t>(Soziale Stadt, Bunte Stadt, IQ-Prozess, ISEK, Grüne Stadt….)</a:t>
            </a:r>
          </a:p>
          <a:p>
            <a:pPr marL="226695" indent="-226695" algn="ctr">
              <a:spcAft>
                <a:spcPts val="0"/>
              </a:spcAft>
              <a:tabLst>
                <a:tab pos="180340" algn="l"/>
              </a:tabLst>
            </a:pPr>
            <a:r>
              <a:rPr lang="de-DE" sz="1400">
                <a:effectLst/>
                <a:latin typeface="Frutiger 47 for Karlsruhe"/>
                <a:ea typeface="Frutiger 47 for Karlsruhe"/>
                <a:cs typeface="Times New Roman"/>
              </a:rPr>
              <a:t> </a:t>
            </a:r>
            <a:endParaRPr lang="de-DE" sz="1200">
              <a:effectLst/>
              <a:latin typeface="Frutiger 47 for Karlsruhe"/>
              <a:ea typeface="Frutiger 47 for Karlsruhe"/>
              <a:cs typeface="Times New Roman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7788" y="4755365"/>
            <a:ext cx="1036637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Textfeld 24"/>
          <p:cNvSpPr txBox="1"/>
          <p:nvPr/>
        </p:nvSpPr>
        <p:spPr>
          <a:xfrm>
            <a:off x="7232476" y="5070435"/>
            <a:ext cx="1240804" cy="35750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324000" tIns="45720" rIns="10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6695" indent="-226695" algn="ctr">
              <a:spcAft>
                <a:spcPts val="0"/>
              </a:spcAft>
              <a:tabLst>
                <a:tab pos="180340" algn="l"/>
              </a:tabLst>
            </a:pPr>
            <a:r>
              <a:rPr lang="de-DE" sz="1200" dirty="0" err="1" smtClean="0">
                <a:effectLst/>
                <a:latin typeface="Frutiger 47 for Karlsruhe"/>
                <a:ea typeface="Frutiger 47 for Karlsruhe"/>
                <a:cs typeface="Times New Roman"/>
              </a:rPr>
              <a:t>Daxlanden</a:t>
            </a:r>
            <a:endParaRPr lang="de-DE" sz="1200" dirty="0">
              <a:effectLst/>
              <a:latin typeface="Frutiger 47 for Karlsruhe"/>
              <a:ea typeface="Frutiger 47 for Karlsruhe"/>
              <a:cs typeface="Times New Roman"/>
            </a:endParaRPr>
          </a:p>
          <a:p>
            <a:pPr marL="226695" indent="-226695" algn="ctr">
              <a:spcAft>
                <a:spcPts val="0"/>
              </a:spcAft>
              <a:tabLst>
                <a:tab pos="180340" algn="l"/>
              </a:tabLst>
            </a:pPr>
            <a:r>
              <a:rPr lang="de-DE" sz="1200" dirty="0">
                <a:effectLst/>
                <a:latin typeface="Frutiger 47 for Karlsruhe"/>
                <a:ea typeface="Frutiger 47 for Karlsruhe"/>
                <a:cs typeface="Times New Roman"/>
              </a:rPr>
              <a:t> </a:t>
            </a:r>
          </a:p>
        </p:txBody>
      </p:sp>
      <p:sp>
        <p:nvSpPr>
          <p:cNvPr id="3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547664" y="6445023"/>
            <a:ext cx="5040560" cy="268139"/>
          </a:xfrm>
        </p:spPr>
        <p:txBody>
          <a:bodyPr/>
          <a:lstStyle/>
          <a:p>
            <a:r>
              <a:rPr lang="de-DE" dirty="0" smtClean="0"/>
              <a:t>Quartiersentwicklung im Fokus der Generationen </a:t>
            </a:r>
            <a:endParaRPr lang="de-DE" dirty="0"/>
          </a:p>
        </p:txBody>
      </p:sp>
      <p:sp>
        <p:nvSpPr>
          <p:cNvPr id="39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445023"/>
            <a:ext cx="1018456" cy="268139"/>
          </a:xfrm>
        </p:spPr>
        <p:txBody>
          <a:bodyPr/>
          <a:lstStyle/>
          <a:p>
            <a:r>
              <a:rPr lang="de-DE" dirty="0" smtClean="0"/>
              <a:t>08.10.2018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989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	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Vielen Dank für Ihre Aufmerksamkeit!</a:t>
            </a:r>
          </a:p>
          <a:p>
            <a:pPr marL="0" indent="0" algn="ctr">
              <a:buNone/>
            </a:pPr>
            <a:r>
              <a:rPr lang="de-DE" sz="9600" dirty="0" smtClean="0">
                <a:sym typeface="Wingdings"/>
              </a:rPr>
              <a:t></a:t>
            </a:r>
            <a:endParaRPr lang="de-DE" sz="96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2DDD-6F15-44B4-A657-5A625C5DF012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445023"/>
            <a:ext cx="1018456" cy="268139"/>
          </a:xfrm>
        </p:spPr>
        <p:txBody>
          <a:bodyPr/>
          <a:lstStyle/>
          <a:p>
            <a:r>
              <a:rPr lang="de-DE" dirty="0" smtClean="0"/>
              <a:t>08.10.2018</a:t>
            </a:r>
            <a:endParaRPr lang="de-DE" dirty="0"/>
          </a:p>
        </p:txBody>
      </p:sp>
      <p:sp>
        <p:nvSpPr>
          <p:cNvPr id="8" name="Fußzeilenplatzhalter 7"/>
          <p:cNvSpPr txBox="1">
            <a:spLocks/>
          </p:cNvSpPr>
          <p:nvPr/>
        </p:nvSpPr>
        <p:spPr>
          <a:xfrm>
            <a:off x="1700064" y="6453336"/>
            <a:ext cx="504056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Quartiersentwicklung im Fokus der Generationen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866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_Uebergreifend_bunt">
  <a:themeElements>
    <a:clrScheme name="LA_Leben und Arbeiten">
      <a:dk1>
        <a:sysClr val="windowText" lastClr="000000"/>
      </a:dk1>
      <a:lt1>
        <a:sysClr val="window" lastClr="FFFFFF"/>
      </a:lt1>
      <a:dk2>
        <a:srgbClr val="4D6521"/>
      </a:dk2>
      <a:lt2>
        <a:srgbClr val="D7E85B"/>
      </a:lt2>
      <a:accent1>
        <a:srgbClr val="3AAA35"/>
      </a:accent1>
      <a:accent2>
        <a:srgbClr val="C2DDB0"/>
      </a:accent2>
      <a:accent3>
        <a:srgbClr val="539333"/>
      </a:accent3>
      <a:accent4>
        <a:srgbClr val="F1F7ED"/>
      </a:accent4>
      <a:accent5>
        <a:srgbClr val="5F9222"/>
      </a:accent5>
      <a:accent6>
        <a:srgbClr val="E2EED9"/>
      </a:accent6>
      <a:hlink>
        <a:srgbClr val="39B54A"/>
      </a:hlink>
      <a:folHlink>
        <a:srgbClr val="D8ECD4"/>
      </a:folHlink>
    </a:clrScheme>
    <a:fontScheme name="Frutiger for Karlsruhe">
      <a:majorFont>
        <a:latin typeface="Arial"/>
        <a:ea typeface="ＭＳ Ｐゴシック"/>
        <a:cs typeface="Frutiger 67 for Karlsruhe Bd Cn"/>
      </a:majorFont>
      <a:minorFont>
        <a:latin typeface="Arial"/>
        <a:ea typeface="ＭＳ Ｐゴシック"/>
        <a:cs typeface="Frutiger 45 for Karlsruhe Light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431</Words>
  <Application>Microsoft Office PowerPoint</Application>
  <PresentationFormat>Bildschirmpräsentation (4:3)</PresentationFormat>
  <Paragraphs>124</Paragraphs>
  <Slides>6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KA_Uebergreifend_bunt</vt:lpstr>
      <vt:lpstr>Quartiersmanagement –  im Fokus der Generationen</vt:lpstr>
      <vt:lpstr>Modellprojekt: Kommunal gesteuerte Quartiersentwicklung in Karlsruhe Mühlburg</vt:lpstr>
      <vt:lpstr>PowerPoint-Präsentation</vt:lpstr>
      <vt:lpstr>Kommune als Handlungsraum</vt:lpstr>
      <vt:lpstr>Quartiere, Sozialräume Planungsbezirke</vt:lpstr>
      <vt:lpstr>PowerPoint-Präsentation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Streeck Cindy</dc:creator>
  <cp:lastModifiedBy>Best Antje</cp:lastModifiedBy>
  <cp:revision>96</cp:revision>
  <cp:lastPrinted>2018-10-02T07:59:16Z</cp:lastPrinted>
  <dcterms:created xsi:type="dcterms:W3CDTF">2017-05-08T15:42:18Z</dcterms:created>
  <dcterms:modified xsi:type="dcterms:W3CDTF">2018-10-02T14:24:14Z</dcterms:modified>
</cp:coreProperties>
</file>