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1"/>
  </p:notesMasterIdLst>
  <p:sldIdLst>
    <p:sldId id="259" r:id="rId3"/>
    <p:sldId id="257" r:id="rId4"/>
    <p:sldId id="268" r:id="rId5"/>
    <p:sldId id="266" r:id="rId6"/>
    <p:sldId id="262" r:id="rId7"/>
    <p:sldId id="263" r:id="rId8"/>
    <p:sldId id="264" r:id="rId9"/>
    <p:sldId id="265" r:id="rId10"/>
  </p:sldIdLst>
  <p:sldSz cx="9144000" cy="6858000" type="screen4x3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035"/>
    <a:srgbClr val="9DCBC9"/>
    <a:srgbClr val="97BCE6"/>
    <a:srgbClr val="0085CA"/>
    <a:srgbClr val="EEC110"/>
    <a:srgbClr val="7F207E"/>
    <a:srgbClr val="DC9018"/>
    <a:srgbClr val="31297F"/>
    <a:srgbClr val="009BB9"/>
    <a:srgbClr val="AC2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14" autoAdjust="0"/>
    <p:restoredTop sz="94660"/>
  </p:normalViewPr>
  <p:slideViewPr>
    <p:cSldViewPr snapToGrid="0">
      <p:cViewPr>
        <p:scale>
          <a:sx n="133" d="100"/>
          <a:sy n="133" d="100"/>
        </p:scale>
        <p:origin x="-84" y="450"/>
      </p:cViewPr>
      <p:guideLst>
        <p:guide orient="horz" pos="3634"/>
        <p:guide orient="horz" pos="1071"/>
        <p:guide orient="horz" pos="4144"/>
        <p:guide orient="horz" pos="3502"/>
        <p:guide orient="horz" pos="2444"/>
        <p:guide orient="horz" pos="3995"/>
        <p:guide orient="horz" pos="3196"/>
        <p:guide pos="340"/>
        <p:guide pos="5193"/>
        <p:guide pos="561"/>
        <p:guide pos="2770"/>
        <p:guide pos="2991"/>
        <p:guide pos="1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B2A7036B-4477-44B3-9498-A7713809DF17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4829" tIns="47414" rIns="94829" bIns="4741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4E12BBDB-5272-4E7C-BD2F-B00BA733D5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89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2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reihandform 10"/>
          <p:cNvSpPr/>
          <p:nvPr userDrawn="1"/>
        </p:nvSpPr>
        <p:spPr>
          <a:xfrm>
            <a:off x="1" y="0"/>
            <a:ext cx="4772416" cy="6858000"/>
          </a:xfrm>
          <a:custGeom>
            <a:avLst/>
            <a:gdLst>
              <a:gd name="connsiteX0" fmla="*/ 0 w 2968625"/>
              <a:gd name="connsiteY0" fmla="*/ 0 h 6858000"/>
              <a:gd name="connsiteX1" fmla="*/ 2968625 w 2968625"/>
              <a:gd name="connsiteY1" fmla="*/ 0 h 6858000"/>
              <a:gd name="connsiteX2" fmla="*/ 2968625 w 2968625"/>
              <a:gd name="connsiteY2" fmla="*/ 6858000 h 6858000"/>
              <a:gd name="connsiteX3" fmla="*/ 0 w 2968625"/>
              <a:gd name="connsiteY3" fmla="*/ 6858000 h 6858000"/>
              <a:gd name="connsiteX4" fmla="*/ 0 w 2968625"/>
              <a:gd name="connsiteY4" fmla="*/ 0 h 6858000"/>
              <a:gd name="connsiteX0" fmla="*/ 0 w 4772416"/>
              <a:gd name="connsiteY0" fmla="*/ 0 h 6858000"/>
              <a:gd name="connsiteX1" fmla="*/ 4772416 w 4772416"/>
              <a:gd name="connsiteY1" fmla="*/ 0 h 6858000"/>
              <a:gd name="connsiteX2" fmla="*/ 2968625 w 4772416"/>
              <a:gd name="connsiteY2" fmla="*/ 6858000 h 6858000"/>
              <a:gd name="connsiteX3" fmla="*/ 0 w 4772416"/>
              <a:gd name="connsiteY3" fmla="*/ 6858000 h 6858000"/>
              <a:gd name="connsiteX4" fmla="*/ 0 w 477241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416" h="6858000">
                <a:moveTo>
                  <a:pt x="0" y="0"/>
                </a:moveTo>
                <a:lnTo>
                  <a:pt x="4772416" y="0"/>
                </a:lnTo>
                <a:lnTo>
                  <a:pt x="29686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C9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stja_logo_weis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1532" y="1149005"/>
            <a:ext cx="4940366" cy="3510677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0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2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7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6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 userDrawn="1"/>
        </p:nvSpPr>
        <p:spPr>
          <a:xfrm rot="5400000" flipH="1">
            <a:off x="3076661" y="790661"/>
            <a:ext cx="2978150" cy="9156527"/>
          </a:xfrm>
          <a:custGeom>
            <a:avLst/>
            <a:gdLst>
              <a:gd name="connsiteX0" fmla="*/ 0 w 2968625"/>
              <a:gd name="connsiteY0" fmla="*/ 0 h 6858000"/>
              <a:gd name="connsiteX1" fmla="*/ 2968625 w 2968625"/>
              <a:gd name="connsiteY1" fmla="*/ 0 h 6858000"/>
              <a:gd name="connsiteX2" fmla="*/ 2968625 w 2968625"/>
              <a:gd name="connsiteY2" fmla="*/ 6858000 h 6858000"/>
              <a:gd name="connsiteX3" fmla="*/ 0 w 2968625"/>
              <a:gd name="connsiteY3" fmla="*/ 6858000 h 6858000"/>
              <a:gd name="connsiteX4" fmla="*/ 0 w 2968625"/>
              <a:gd name="connsiteY4" fmla="*/ 0 h 6858000"/>
              <a:gd name="connsiteX0" fmla="*/ 0 w 4772416"/>
              <a:gd name="connsiteY0" fmla="*/ 0 h 6858000"/>
              <a:gd name="connsiteX1" fmla="*/ 4772416 w 4772416"/>
              <a:gd name="connsiteY1" fmla="*/ 0 h 6858000"/>
              <a:gd name="connsiteX2" fmla="*/ 2968625 w 4772416"/>
              <a:gd name="connsiteY2" fmla="*/ 6858000 h 6858000"/>
              <a:gd name="connsiteX3" fmla="*/ 0 w 4772416"/>
              <a:gd name="connsiteY3" fmla="*/ 6858000 h 6858000"/>
              <a:gd name="connsiteX4" fmla="*/ 0 w 4772416"/>
              <a:gd name="connsiteY4" fmla="*/ 0 h 6858000"/>
              <a:gd name="connsiteX0" fmla="*/ 0 w 4772416"/>
              <a:gd name="connsiteY0" fmla="*/ 0 h 6858000"/>
              <a:gd name="connsiteX1" fmla="*/ 4772416 w 4772416"/>
              <a:gd name="connsiteY1" fmla="*/ 0 h 6858000"/>
              <a:gd name="connsiteX2" fmla="*/ 1121940 w 4772416"/>
              <a:gd name="connsiteY2" fmla="*/ 6858000 h 6858000"/>
              <a:gd name="connsiteX3" fmla="*/ 0 w 4772416"/>
              <a:gd name="connsiteY3" fmla="*/ 6858000 h 6858000"/>
              <a:gd name="connsiteX4" fmla="*/ 0 w 4772416"/>
              <a:gd name="connsiteY4" fmla="*/ 0 h 6858000"/>
              <a:gd name="connsiteX0" fmla="*/ 0 w 4772416"/>
              <a:gd name="connsiteY0" fmla="*/ 0 h 6858000"/>
              <a:gd name="connsiteX1" fmla="*/ 4772416 w 4772416"/>
              <a:gd name="connsiteY1" fmla="*/ 0 h 6858000"/>
              <a:gd name="connsiteX2" fmla="*/ 1121940 w 4772416"/>
              <a:gd name="connsiteY2" fmla="*/ 6858000 h 6858000"/>
              <a:gd name="connsiteX3" fmla="*/ 853088 w 4772416"/>
              <a:gd name="connsiteY3" fmla="*/ 6858000 h 6858000"/>
              <a:gd name="connsiteX4" fmla="*/ 0 w 4772416"/>
              <a:gd name="connsiteY4" fmla="*/ 6858000 h 6858000"/>
              <a:gd name="connsiteX5" fmla="*/ 0 w 4772416"/>
              <a:gd name="connsiteY5" fmla="*/ 0 h 6858000"/>
              <a:gd name="connsiteX0" fmla="*/ 0 w 4772416"/>
              <a:gd name="connsiteY0" fmla="*/ 0 h 6867395"/>
              <a:gd name="connsiteX1" fmla="*/ 4772416 w 4772416"/>
              <a:gd name="connsiteY1" fmla="*/ 0 h 6867395"/>
              <a:gd name="connsiteX2" fmla="*/ 860995 w 4772416"/>
              <a:gd name="connsiteY2" fmla="*/ 6867395 h 6867395"/>
              <a:gd name="connsiteX3" fmla="*/ 853088 w 4772416"/>
              <a:gd name="connsiteY3" fmla="*/ 6858000 h 6867395"/>
              <a:gd name="connsiteX4" fmla="*/ 0 w 4772416"/>
              <a:gd name="connsiteY4" fmla="*/ 6858000 h 6867395"/>
              <a:gd name="connsiteX5" fmla="*/ 0 w 4772416"/>
              <a:gd name="connsiteY5" fmla="*/ 0 h 686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2416" h="6867395">
                <a:moveTo>
                  <a:pt x="0" y="0"/>
                </a:moveTo>
                <a:lnTo>
                  <a:pt x="4772416" y="0"/>
                </a:lnTo>
                <a:lnTo>
                  <a:pt x="860995" y="6867395"/>
                </a:lnTo>
                <a:lnTo>
                  <a:pt x="85308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7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 descr="stja_logo_weis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1532" y="1149005"/>
            <a:ext cx="4940366" cy="3510677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er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stja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7677" y="461210"/>
            <a:ext cx="7346211" cy="1362075"/>
          </a:xfrm>
        </p:spPr>
        <p:txBody>
          <a:bodyPr anchor="t">
            <a:noAutofit/>
          </a:bodyPr>
          <a:lstStyle>
            <a:lvl1pPr algn="l">
              <a:lnSpc>
                <a:spcPts val="6000"/>
              </a:lnSpc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 descr="stja_logo_weis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3162" y="5979319"/>
            <a:ext cx="1030527" cy="7323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,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/>
          <p:cNvSpPr/>
          <p:nvPr userDrawn="1"/>
        </p:nvSpPr>
        <p:spPr>
          <a:xfrm flipH="1">
            <a:off x="5364163" y="5768975"/>
            <a:ext cx="3779837" cy="1089025"/>
          </a:xfrm>
          <a:prstGeom prst="rtTriangle">
            <a:avLst/>
          </a:prstGeom>
          <a:solidFill>
            <a:srgbClr val="EEC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wrap="square"/>
          <a:lstStyle>
            <a:lvl3pPr>
              <a:buFontTx/>
              <a:buBlip>
                <a:blip r:embed="rId2"/>
              </a:buBlip>
              <a:defRPr/>
            </a:lvl3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 descr="stja_logo_weis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3162" y="5979319"/>
            <a:ext cx="1030527" cy="7323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/>
          <p:cNvSpPr/>
          <p:nvPr userDrawn="1"/>
        </p:nvSpPr>
        <p:spPr>
          <a:xfrm flipH="1">
            <a:off x="5364163" y="5768975"/>
            <a:ext cx="3779837" cy="1089025"/>
          </a:xfrm>
          <a:prstGeom prst="rtTriangle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8213" y="446068"/>
            <a:ext cx="3479750" cy="868363"/>
          </a:xfrm>
        </p:spPr>
        <p:txBody>
          <a:bodyPr/>
          <a:lstStyle/>
          <a:p>
            <a:r>
              <a:rPr lang="de-DE" dirty="0" smtClean="0"/>
              <a:t>Titelmasterformat 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53618" y="1650304"/>
            <a:ext cx="3490270" cy="390912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buFontTx/>
              <a:buBlip>
                <a:blip r:embed="rId2"/>
              </a:buBlip>
              <a:defRPr sz="2000"/>
            </a:lvl3pPr>
            <a:lvl4pPr>
              <a:defRPr sz="2000"/>
            </a:lvl4pPr>
            <a:lvl5pPr>
              <a:buFontTx/>
              <a:buBlip>
                <a:blip r:embed="rId2"/>
              </a:buBlip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97375" cy="555942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9" name="Grafik 8" descr="stja_logo_weis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3162" y="5979319"/>
            <a:ext cx="1030527" cy="7323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winkliges Dreieck 6"/>
          <p:cNvSpPr/>
          <p:nvPr userDrawn="1"/>
        </p:nvSpPr>
        <p:spPr>
          <a:xfrm flipH="1">
            <a:off x="5364163" y="5768975"/>
            <a:ext cx="3779837" cy="1089025"/>
          </a:xfrm>
          <a:prstGeom prst="rtTriangle">
            <a:avLst/>
          </a:prstGeom>
          <a:solidFill>
            <a:srgbClr val="97B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3"/>
          </p:nvPr>
        </p:nvSpPr>
        <p:spPr>
          <a:xfrm>
            <a:off x="1099596" y="1653425"/>
            <a:ext cx="7144292" cy="39060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pic>
        <p:nvPicPr>
          <p:cNvPr id="10" name="Grafik 9" descr="stja_logo_weis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3162" y="5979319"/>
            <a:ext cx="1030527" cy="73230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79388" y="2193713"/>
            <a:ext cx="180000" cy="2880000"/>
          </a:xfrm>
        </p:spPr>
        <p:txBody>
          <a:bodyPr vert="vert270"/>
          <a:lstStyle>
            <a:lvl1pPr>
              <a:defRPr sz="1200" baseline="0">
                <a:latin typeface="stjaLight" pitchFamily="2" charset="0"/>
              </a:defRPr>
            </a:lvl1pPr>
            <a:lvl2pPr>
              <a:defRPr sz="1200">
                <a:latin typeface="stjaLight" pitchFamily="2" charset="0"/>
              </a:defRPr>
            </a:lvl2pPr>
            <a:lvl3pPr>
              <a:defRPr sz="1200">
                <a:latin typeface="stjaLight" pitchFamily="2" charset="0"/>
              </a:defRPr>
            </a:lvl3pPr>
            <a:lvl4pPr>
              <a:defRPr sz="1200">
                <a:latin typeface="stjaLight" pitchFamily="2" charset="0"/>
              </a:defRPr>
            </a:lvl4pPr>
            <a:lvl5pPr>
              <a:defRPr sz="1200">
                <a:latin typeface="stjaLight" pitchFamily="2" charset="0"/>
              </a:defRPr>
            </a:lvl5pPr>
          </a:lstStyle>
          <a:p>
            <a:pPr lvl="0"/>
            <a:r>
              <a:rPr lang="de-DE" dirty="0" smtClean="0"/>
              <a:t>Text durch Klick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1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3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4187" y="446068"/>
            <a:ext cx="7343776" cy="8683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4187" y="1652588"/>
            <a:ext cx="7343776" cy="3906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4187" y="6350040"/>
            <a:ext cx="36513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stjaLight" pitchFamily="2" charset="0"/>
              </a:defRPr>
            </a:lvl1pPr>
          </a:lstStyle>
          <a:p>
            <a:r>
              <a:rPr lang="de-DE" smtClean="0"/>
              <a:t>Thema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4740" y="6350040"/>
            <a:ext cx="46349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tx1"/>
                </a:solidFill>
                <a:latin typeface="stjaLight" pitchFamily="2" charset="0"/>
              </a:defRPr>
            </a:lvl1pPr>
          </a:lstStyle>
          <a:p>
            <a:fld id="{E3D4BF89-6F67-443C-858D-A6054CF786D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1" r:id="rId3"/>
    <p:sldLayoutId id="2147483650" r:id="rId4"/>
    <p:sldLayoutId id="2147483652" r:id="rId5"/>
    <p:sldLayoutId id="2147483656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stja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2000" kern="1200">
          <a:solidFill>
            <a:schemeClr val="tx1"/>
          </a:solidFill>
          <a:latin typeface="stjaLight" pitchFamily="2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Tx/>
        <a:buNone/>
        <a:defRPr sz="2000" b="0" kern="1200">
          <a:solidFill>
            <a:schemeClr val="tx1"/>
          </a:solidFill>
          <a:latin typeface="stjaBold" pitchFamily="2" charset="0"/>
          <a:ea typeface="+mn-ea"/>
          <a:cs typeface="+mn-cs"/>
        </a:defRPr>
      </a:lvl2pPr>
      <a:lvl3pPr marL="360000" indent="-360000" algn="l" defTabSz="914400" rtl="0" eaLnBrk="1" latinLnBrk="0" hangingPunct="1">
        <a:spcBef>
          <a:spcPts val="0"/>
        </a:spcBef>
        <a:buFontTx/>
        <a:buBlip>
          <a:blip r:embed="rId8"/>
        </a:buBlip>
        <a:defRPr sz="2000" kern="1200">
          <a:solidFill>
            <a:schemeClr val="tx1"/>
          </a:solidFill>
          <a:latin typeface="stjaLight" pitchFamily="2" charset="0"/>
          <a:ea typeface="+mn-ea"/>
          <a:cs typeface="+mn-cs"/>
        </a:defRPr>
      </a:lvl3pPr>
      <a:lvl4pPr marL="360000" indent="0" algn="l" defTabSz="914400" rtl="0" eaLnBrk="1" latinLnBrk="0" hangingPunct="1">
        <a:spcBef>
          <a:spcPts val="0"/>
        </a:spcBef>
        <a:buFontTx/>
        <a:buNone/>
        <a:defRPr sz="2000" kern="1200">
          <a:solidFill>
            <a:schemeClr val="tx1"/>
          </a:solidFill>
          <a:latin typeface="stjaBold" pitchFamily="2" charset="0"/>
          <a:ea typeface="+mn-ea"/>
          <a:cs typeface="+mn-cs"/>
        </a:defRPr>
      </a:lvl4pPr>
      <a:lvl5pPr marL="720000" indent="-360000" algn="l" defTabSz="914400" rtl="0" eaLnBrk="1" latinLnBrk="0" hangingPunct="1">
        <a:spcBef>
          <a:spcPts val="0"/>
        </a:spcBef>
        <a:buFontTx/>
        <a:buBlip>
          <a:blip r:embed="rId8"/>
        </a:buBlip>
        <a:defRPr sz="2000" kern="1200">
          <a:solidFill>
            <a:schemeClr val="tx1"/>
          </a:solidFill>
          <a:latin typeface="stja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4FC0F-20FA-4D92-AF44-2622783DC7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8013-1D7E-4E7B-9FA8-4644AA44CB8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4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Bedeutung hat der Sozialraum für die Kinder- und Jugendarbeit?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stjaBold" pitchFamily="2" charset="0"/>
              </a:rPr>
              <a:t>Kinder- und Jugendarbeit in KA</a:t>
            </a:r>
            <a:endParaRPr lang="de-DE" dirty="0">
              <a:latin typeface="stjaBold" pitchFamily="2" charset="0"/>
            </a:endParaRPr>
          </a:p>
        </p:txBody>
      </p:sp>
      <p:sp>
        <p:nvSpPr>
          <p:cNvPr id="3" name="Rechteck 1"/>
          <p:cNvSpPr>
            <a:spLocks noChangeArrowheads="1"/>
          </p:cNvSpPr>
          <p:nvPr/>
        </p:nvSpPr>
        <p:spPr bwMode="auto">
          <a:xfrm>
            <a:off x="536575" y="3228975"/>
            <a:ext cx="8162925" cy="6762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schemeClr val="bg1"/>
                </a:solidFill>
                <a:latin typeface="stjaBold" pitchFamily="2" charset="0"/>
                <a:ea typeface="Calibri" pitchFamily="34" charset="0"/>
                <a:cs typeface="Times New Roman" pitchFamily="18" charset="0"/>
              </a:rPr>
              <a:t>Stadtjugendausschuss e.V. Karlsruhe</a:t>
            </a:r>
            <a:endParaRPr lang="de-DE" altLang="de-DE" sz="2800" dirty="0" smtClean="0">
              <a:solidFill>
                <a:schemeClr val="bg1"/>
              </a:solidFill>
              <a:latin typeface="stjaBold" pitchFamily="2" charset="0"/>
              <a:cs typeface="Arial" pitchFamily="34" charset="0"/>
            </a:endParaRPr>
          </a:p>
        </p:txBody>
      </p:sp>
      <p:sp>
        <p:nvSpPr>
          <p:cNvPr id="4" name="Rechteck 2"/>
          <p:cNvSpPr>
            <a:spLocks noChangeArrowheads="1"/>
          </p:cNvSpPr>
          <p:nvPr/>
        </p:nvSpPr>
        <p:spPr bwMode="auto">
          <a:xfrm>
            <a:off x="536576" y="4685424"/>
            <a:ext cx="2955304" cy="13922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Jugendverbände</a:t>
            </a:r>
            <a:endParaRPr lang="de-DE" alt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4346253" y="4710046"/>
            <a:ext cx="1057275" cy="1343025"/>
          </a:xfrm>
          <a:prstGeom prst="rect">
            <a:avLst/>
          </a:prstGeom>
          <a:solidFill>
            <a:schemeClr val="accent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OKJA</a:t>
            </a:r>
            <a:endParaRPr lang="de-DE" alt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6325456" y="4719571"/>
            <a:ext cx="609600" cy="133350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GTGS</a:t>
            </a:r>
            <a:endParaRPr lang="de-DE" alt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7105235" y="4714809"/>
            <a:ext cx="609600" cy="1323975"/>
          </a:xfrm>
          <a:prstGeom prst="rect">
            <a:avLst/>
          </a:prstGeom>
          <a:solidFill>
            <a:schemeClr val="accent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JAKA</a:t>
            </a:r>
            <a:endParaRPr lang="de-DE" alt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6"/>
          <p:cNvSpPr>
            <a:spLocks noChangeArrowheads="1"/>
          </p:cNvSpPr>
          <p:nvPr/>
        </p:nvSpPr>
        <p:spPr bwMode="auto">
          <a:xfrm>
            <a:off x="5527874" y="4714809"/>
            <a:ext cx="628650" cy="133350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SH</a:t>
            </a:r>
            <a:endParaRPr lang="de-DE" alt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4575237" y="1657431"/>
            <a:ext cx="3552825" cy="9048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schemeClr val="bg1"/>
                </a:solidFill>
                <a:latin typeface="stjaBold" pitchFamily="2" charset="0"/>
                <a:ea typeface="Calibri" pitchFamily="34" charset="0"/>
                <a:cs typeface="Times New Roman" pitchFamily="18" charset="0"/>
              </a:rPr>
              <a:t>Stadt</a:t>
            </a:r>
            <a:r>
              <a:rPr lang="de-DE" altLang="de-DE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de-DE" altLang="de-DE" sz="2800" b="1" dirty="0" smtClean="0">
                <a:solidFill>
                  <a:schemeClr val="bg1"/>
                </a:solidFill>
                <a:latin typeface="stjaBold" pitchFamily="2" charset="0"/>
                <a:ea typeface="Calibri" pitchFamily="34" charset="0"/>
                <a:cs typeface="Times New Roman" pitchFamily="18" charset="0"/>
              </a:rPr>
              <a:t>Karlsruhe</a:t>
            </a:r>
            <a:endParaRPr lang="de-DE" altLang="de-DE" sz="2800" b="1" dirty="0" smtClean="0">
              <a:solidFill>
                <a:schemeClr val="bg1"/>
              </a:solidFill>
              <a:latin typeface="stjaBold" pitchFamily="2" charset="0"/>
              <a:cs typeface="Arial" pitchFamily="34" charset="0"/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6023818" y="2662735"/>
            <a:ext cx="265411" cy="459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Pfeil nach unten 11"/>
          <p:cNvSpPr/>
          <p:nvPr/>
        </p:nvSpPr>
        <p:spPr>
          <a:xfrm>
            <a:off x="6047482" y="4064685"/>
            <a:ext cx="277973" cy="464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44302" y="3905250"/>
            <a:ext cx="52387" cy="22860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Pfeil nach oben 15"/>
          <p:cNvSpPr/>
          <p:nvPr/>
        </p:nvSpPr>
        <p:spPr>
          <a:xfrm>
            <a:off x="1870812" y="4064685"/>
            <a:ext cx="193732" cy="4644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865269" y="4729096"/>
            <a:ext cx="735805" cy="13287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/>
              <a:t>Sonstige Aufgaben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8636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8" name="Picture 4" descr="Karlsruher Stadtte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4" y="519111"/>
            <a:ext cx="5558631" cy="48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leichschenkliges Dreieck 8"/>
          <p:cNvSpPr/>
          <p:nvPr/>
        </p:nvSpPr>
        <p:spPr>
          <a:xfrm>
            <a:off x="4186238" y="1493045"/>
            <a:ext cx="228600" cy="207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>
            <a:off x="4957763" y="2043113"/>
            <a:ext cx="242887" cy="200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leichschenkliges Dreieck 10"/>
          <p:cNvSpPr/>
          <p:nvPr/>
        </p:nvSpPr>
        <p:spPr>
          <a:xfrm>
            <a:off x="3643312" y="2486024"/>
            <a:ext cx="200026" cy="1928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4096941" y="2486025"/>
            <a:ext cx="207169" cy="1928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393280" y="2814638"/>
            <a:ext cx="221455" cy="1502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5364956" y="2386013"/>
            <a:ext cx="207169" cy="1964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6307931" y="2814638"/>
            <a:ext cx="185738" cy="1502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3929063" y="2993483"/>
            <a:ext cx="178594" cy="1640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2964657" y="3328987"/>
            <a:ext cx="200025" cy="200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leichschenkliges Dreieck 17"/>
          <p:cNvSpPr/>
          <p:nvPr/>
        </p:nvSpPr>
        <p:spPr>
          <a:xfrm>
            <a:off x="3518295" y="3857625"/>
            <a:ext cx="192881" cy="1571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/>
          <p:cNvSpPr/>
          <p:nvPr/>
        </p:nvSpPr>
        <p:spPr>
          <a:xfrm>
            <a:off x="5552479" y="3364705"/>
            <a:ext cx="253604" cy="1643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>
            <a:off x="3929063" y="3328987"/>
            <a:ext cx="167878" cy="1500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>
          <a:xfrm>
            <a:off x="4557713" y="3437928"/>
            <a:ext cx="100407" cy="1339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1"/>
          <p:cNvSpPr/>
          <p:nvPr/>
        </p:nvSpPr>
        <p:spPr>
          <a:xfrm>
            <a:off x="4836319" y="2925743"/>
            <a:ext cx="185738" cy="1926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leichschenkliges Dreieck 22"/>
          <p:cNvSpPr/>
          <p:nvPr/>
        </p:nvSpPr>
        <p:spPr>
          <a:xfrm>
            <a:off x="5286375" y="2889773"/>
            <a:ext cx="182165" cy="1857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/>
          <p:cNvSpPr/>
          <p:nvPr/>
        </p:nvSpPr>
        <p:spPr>
          <a:xfrm>
            <a:off x="5364956" y="3729038"/>
            <a:ext cx="217885" cy="178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leichschenkliges Dreieck 25"/>
          <p:cNvSpPr/>
          <p:nvPr/>
        </p:nvSpPr>
        <p:spPr>
          <a:xfrm>
            <a:off x="3614735" y="2246711"/>
            <a:ext cx="228603" cy="1393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4500959" y="2889773"/>
            <a:ext cx="135335" cy="1322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4793456" y="3257550"/>
            <a:ext cx="135732" cy="1071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Gleichschenkliges Dreieck 28"/>
          <p:cNvSpPr/>
          <p:nvPr/>
        </p:nvSpPr>
        <p:spPr>
          <a:xfrm>
            <a:off x="3711176" y="3237904"/>
            <a:ext cx="200026" cy="146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400947" y="3334344"/>
            <a:ext cx="114300" cy="1000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584996" y="3248618"/>
            <a:ext cx="146249" cy="1071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4" name="Ellipse 1023"/>
          <p:cNvSpPr/>
          <p:nvPr/>
        </p:nvSpPr>
        <p:spPr>
          <a:xfrm>
            <a:off x="4400947" y="2678904"/>
            <a:ext cx="153392" cy="13573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4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4186" y="735806"/>
            <a:ext cx="7459713" cy="512206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75144" y="1176923"/>
            <a:ext cx="1850231" cy="90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Begegnungs-Aktions- und</a:t>
            </a:r>
          </a:p>
          <a:p>
            <a:pPr algn="ctr"/>
            <a:r>
              <a:rPr lang="de-DE" dirty="0" smtClean="0"/>
              <a:t>Erfahrungsraum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439715" y="812599"/>
            <a:ext cx="1957387" cy="90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Niedrigschwellige Unterstützung /</a:t>
            </a:r>
          </a:p>
          <a:p>
            <a:pPr algn="ctr"/>
            <a:r>
              <a:rPr lang="de-DE" dirty="0" smtClean="0"/>
              <a:t>Beratung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852515" y="1109061"/>
            <a:ext cx="1914525" cy="92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Kinder- und Jugendbeteiligung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839888" y="4929170"/>
            <a:ext cx="2025254" cy="935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Teil des lokales Bildungsnetzes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264568" y="4929170"/>
            <a:ext cx="2153840" cy="94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Vernetzung mit sozialen + kulturellen Institutionen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53676" y="2443164"/>
            <a:ext cx="18145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Öffnung für weitere Zielgruppen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175145" y="3657596"/>
            <a:ext cx="2014538" cy="935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Beteiligung an kommunaler Planung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3607593" y="2593180"/>
            <a:ext cx="1850231" cy="14466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Kinder- und Jugendhaus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66865" y="2371726"/>
            <a:ext cx="2064544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Soziales Engagement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986463" y="3657596"/>
            <a:ext cx="2043112" cy="878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Dienstleistung + Versorgung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3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2" grpId="0" animBg="1"/>
      <p:bldP spid="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4187" y="1188244"/>
            <a:ext cx="7343776" cy="390683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sz="2800" dirty="0" smtClean="0">
                <a:latin typeface="stjaBold" pitchFamily="2" charset="0"/>
              </a:rPr>
              <a:t>Ein Kinder- und Jugendhaus ist keine Insel</a:t>
            </a:r>
          </a:p>
          <a:p>
            <a:pPr marL="342900" indent="-342900">
              <a:buFontTx/>
              <a:buChar char="-"/>
            </a:pPr>
            <a:r>
              <a:rPr lang="de-DE" sz="2800" dirty="0" smtClean="0">
                <a:latin typeface="stjaBold" pitchFamily="2" charset="0"/>
              </a:rPr>
              <a:t>Fachkräfte richten ihren Blick nach „draußen“</a:t>
            </a:r>
          </a:p>
          <a:p>
            <a:pPr marL="342900" indent="-342900">
              <a:buFontTx/>
              <a:buChar char="-"/>
            </a:pPr>
            <a:r>
              <a:rPr lang="de-DE" sz="2800" dirty="0" smtClean="0">
                <a:latin typeface="stjaBold" pitchFamily="2" charset="0"/>
              </a:rPr>
              <a:t>Soziale und kulturelle Eigenschaften des Sozialraums wahrnehmen und verstehen</a:t>
            </a:r>
          </a:p>
          <a:p>
            <a:pPr marL="342900" indent="-342900">
              <a:buFontTx/>
              <a:buChar char="-"/>
            </a:pPr>
            <a:r>
              <a:rPr lang="de-DE" sz="2800" dirty="0" smtClean="0">
                <a:latin typeface="stjaBold" pitchFamily="2" charset="0"/>
              </a:rPr>
              <a:t>Schlüsse ziehen für die Konzeptionelle Ausrichtung des Kinder- und Jugendhauses und der pädagogischen Arbeit</a:t>
            </a:r>
          </a:p>
          <a:p>
            <a:pPr marL="342900" indent="-342900">
              <a:buFontTx/>
              <a:buChar char="-"/>
            </a:pPr>
            <a:r>
              <a:rPr lang="de-DE" sz="2800" dirty="0" smtClean="0">
                <a:latin typeface="stjaBold" pitchFamily="2" charset="0"/>
              </a:rPr>
              <a:t>Öffnung der Einrichtung (wenn machbar)</a:t>
            </a:r>
          </a:p>
          <a:p>
            <a:pPr marL="342900" indent="-342900">
              <a:buFontTx/>
              <a:buChar char="-"/>
            </a:pPr>
            <a:r>
              <a:rPr lang="de-DE" sz="2800" dirty="0" smtClean="0">
                <a:latin typeface="stjaBold" pitchFamily="2" charset="0"/>
              </a:rPr>
              <a:t>Netzwerke knüpfen</a:t>
            </a:r>
          </a:p>
          <a:p>
            <a:pPr marL="342900" indent="-342900">
              <a:buFontTx/>
              <a:buChar char="-"/>
            </a:pPr>
            <a:r>
              <a:rPr lang="de-DE" sz="2800" dirty="0" smtClean="0">
                <a:latin typeface="stjaBold" pitchFamily="2" charset="0"/>
              </a:rPr>
              <a:t>In Planung einmischen</a:t>
            </a:r>
          </a:p>
          <a:p>
            <a:pPr marL="342900" indent="-342900">
              <a:buFontTx/>
              <a:buChar char="-"/>
            </a:pPr>
            <a:endParaRPr lang="de-DE" dirty="0" smtClean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9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Veränderte Lebenswelt im Kindesalter: verliert der Sozialraum als „Erfahrungsraum“ an Bedeutung?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stjaBold" pitchFamily="2" charset="0"/>
              </a:rPr>
              <a:t>Der Sozialraum ist Raum für eigenständiges Lernen, Entdecken der </a:t>
            </a:r>
            <a:r>
              <a:rPr lang="de-DE" dirty="0">
                <a:latin typeface="stjaBold" pitchFamily="2" charset="0"/>
              </a:rPr>
              <a:t>W</a:t>
            </a:r>
            <a:r>
              <a:rPr lang="de-DE" dirty="0" smtClean="0">
                <a:latin typeface="stjaBold" pitchFamily="2" charset="0"/>
              </a:rPr>
              <a:t>elt im Spiel, durch Neugierde und Experimentieren – Lernen ohne Erwachsene </a:t>
            </a:r>
          </a:p>
          <a:p>
            <a:endParaRPr lang="de-DE" dirty="0" smtClean="0">
              <a:latin typeface="stjaBold" pitchFamily="2" charset="0"/>
            </a:endParaRPr>
          </a:p>
          <a:p>
            <a:r>
              <a:rPr lang="de-DE" dirty="0" smtClean="0">
                <a:latin typeface="stjaBold" pitchFamily="2" charset="0"/>
              </a:rPr>
              <a:t>Funktionalisierte</a:t>
            </a:r>
            <a:r>
              <a:rPr lang="de-DE" dirty="0">
                <a:latin typeface="stjaBold" pitchFamily="2" charset="0"/>
              </a:rPr>
              <a:t>, wenig gestalt- und veränderbare öffentliche Räume</a:t>
            </a:r>
          </a:p>
          <a:p>
            <a:endParaRPr lang="de-DE" dirty="0" smtClean="0">
              <a:latin typeface="stjaBold" pitchFamily="2" charset="0"/>
            </a:endParaRPr>
          </a:p>
          <a:p>
            <a:r>
              <a:rPr lang="de-DE" dirty="0" smtClean="0">
                <a:latin typeface="stjaBold" pitchFamily="2" charset="0"/>
              </a:rPr>
              <a:t>Kindheit heute bedeutet „Aufwachsen in Institutionen“</a:t>
            </a:r>
            <a:endParaRPr lang="de-DE" dirty="0">
              <a:latin typeface="stjaBold" pitchFamily="2" charset="0"/>
            </a:endParaRPr>
          </a:p>
          <a:p>
            <a:r>
              <a:rPr lang="de-DE" dirty="0">
                <a:latin typeface="stjaBold" pitchFamily="2" charset="0"/>
              </a:rPr>
              <a:t>Weniger </a:t>
            </a:r>
            <a:r>
              <a:rPr lang="de-DE" dirty="0" smtClean="0">
                <a:latin typeface="stjaBold" pitchFamily="2" charset="0"/>
              </a:rPr>
              <a:t>„freie“ Zeit </a:t>
            </a:r>
            <a:r>
              <a:rPr lang="de-DE" dirty="0">
                <a:latin typeface="stjaBold" pitchFamily="2" charset="0"/>
              </a:rPr>
              <a:t>zum eigenständigen </a:t>
            </a:r>
            <a:r>
              <a:rPr lang="de-DE" dirty="0" smtClean="0">
                <a:latin typeface="stjaBold" pitchFamily="2" charset="0"/>
              </a:rPr>
              <a:t>Lernen und Entdecken</a:t>
            </a:r>
            <a:endParaRPr lang="de-DE" dirty="0">
              <a:latin typeface="stjaBold" pitchFamily="2" charset="0"/>
            </a:endParaRPr>
          </a:p>
          <a:p>
            <a:endParaRPr lang="de-DE" dirty="0" smtClean="0">
              <a:latin typeface="stjaBold" pitchFamily="2" charset="0"/>
            </a:endParaRPr>
          </a:p>
          <a:p>
            <a:r>
              <a:rPr lang="de-DE" dirty="0" smtClean="0">
                <a:latin typeface="stjaBold" pitchFamily="2" charset="0"/>
              </a:rPr>
              <a:t>Elterntaxi:</a:t>
            </a:r>
          </a:p>
          <a:p>
            <a:r>
              <a:rPr lang="de-DE" dirty="0" smtClean="0">
                <a:latin typeface="stjaBold" pitchFamily="2" charset="0"/>
              </a:rPr>
              <a:t>Sozialraum ist aus Sicht des Kindes geographisch nicht mehr umschlossen, er addiert sich aus vielen Räumen ohne geographischen Zusammenhang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1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Bedeutung hat der Sozialraum für Jugendliche heute noch?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>
                <a:latin typeface="stjaBold" pitchFamily="2" charset="0"/>
              </a:rPr>
              <a:t>Die weiterführende Schule verschwindet aus den Stadtteilen</a:t>
            </a:r>
          </a:p>
          <a:p>
            <a:endParaRPr lang="de-DE" sz="1600" dirty="0">
              <a:latin typeface="stjaBold" pitchFamily="2" charset="0"/>
            </a:endParaRPr>
          </a:p>
          <a:p>
            <a:r>
              <a:rPr lang="de-DE" sz="1600" dirty="0" smtClean="0">
                <a:latin typeface="stjaBold" pitchFamily="2" charset="0"/>
              </a:rPr>
              <a:t>Die meisten Jugendlichen besuchen heute Schulen außerhalb ihres Quartiers, häufig in der Innenstadt, wo sie bis in den Nachmittag hinein gebunden sind.</a:t>
            </a:r>
          </a:p>
          <a:p>
            <a:endParaRPr lang="de-DE" sz="1600" dirty="0">
              <a:latin typeface="stjaBold" pitchFamily="2" charset="0"/>
            </a:endParaRPr>
          </a:p>
          <a:p>
            <a:r>
              <a:rPr lang="de-DE" sz="1600" dirty="0" smtClean="0">
                <a:latin typeface="stjaBold" pitchFamily="2" charset="0"/>
              </a:rPr>
              <a:t>Diese Entwicklung betrifft alle Bildungsniveaus, somit alle „Milieus“</a:t>
            </a:r>
          </a:p>
          <a:p>
            <a:endParaRPr lang="de-DE" sz="1600" dirty="0">
              <a:latin typeface="stjaBold" pitchFamily="2" charset="0"/>
            </a:endParaRPr>
          </a:p>
          <a:p>
            <a:r>
              <a:rPr lang="de-DE" sz="1600" dirty="0" smtClean="0">
                <a:latin typeface="stjaBold" pitchFamily="2" charset="0"/>
              </a:rPr>
              <a:t>Freundeskreise waren für einen Teil der Jugend meist stadtteilbezogen, heute erstrecken sie sich auf das ganze Stadtgebiet und das Umland - Mobilität der Jugendlichen nimmt zu</a:t>
            </a:r>
          </a:p>
          <a:p>
            <a:endParaRPr lang="de-DE" sz="1600" dirty="0">
              <a:latin typeface="stjaBold" pitchFamily="2" charset="0"/>
            </a:endParaRPr>
          </a:p>
          <a:p>
            <a:r>
              <a:rPr lang="de-DE" sz="1600" dirty="0" smtClean="0">
                <a:latin typeface="stjaBold" pitchFamily="2" charset="0"/>
              </a:rPr>
              <a:t>Der Stadtteil als Lebensort verliert an Bedeutung</a:t>
            </a:r>
          </a:p>
          <a:p>
            <a:endParaRPr lang="de-DE" sz="1600" dirty="0">
              <a:latin typeface="stjaBold" pitchFamily="2" charset="0"/>
            </a:endParaRPr>
          </a:p>
          <a:p>
            <a:r>
              <a:rPr lang="de-DE" sz="1600" dirty="0" smtClean="0">
                <a:latin typeface="stjaBold" pitchFamily="2" charset="0"/>
              </a:rPr>
              <a:t>Verstärkt wird die räumliche Mobilität durch digitale Kommunikation. </a:t>
            </a:r>
          </a:p>
          <a:p>
            <a:endParaRPr lang="de-DE" sz="1600" dirty="0">
              <a:latin typeface="stjaBold" pitchFamily="2" charset="0"/>
            </a:endParaRPr>
          </a:p>
          <a:p>
            <a:r>
              <a:rPr lang="de-DE" sz="1600" dirty="0" smtClean="0">
                <a:latin typeface="stjaBold" pitchFamily="2" charset="0"/>
              </a:rPr>
              <a:t>Ein neuer Sozialraum ist entstanden, der keine materiell-physische Basis braucht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F89-6F67-443C-858D-A6054CF786D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4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ja_power-point_Geschaeftsstelle">
  <a:themeElements>
    <a:clrScheme name="stja - Reihe 1">
      <a:dk1>
        <a:srgbClr val="000000"/>
      </a:dk1>
      <a:lt1>
        <a:srgbClr val="FFFFFF"/>
      </a:lt1>
      <a:dk2>
        <a:srgbClr val="009BB9"/>
      </a:dk2>
      <a:lt2>
        <a:srgbClr val="189569"/>
      </a:lt2>
      <a:accent1>
        <a:srgbClr val="69A840"/>
      </a:accent1>
      <a:accent2>
        <a:srgbClr val="D3D825"/>
      </a:accent2>
      <a:accent3>
        <a:srgbClr val="EEC110"/>
      </a:accent3>
      <a:accent4>
        <a:srgbClr val="DC9018"/>
      </a:accent4>
      <a:accent5>
        <a:srgbClr val="C20035"/>
      </a:accent5>
      <a:accent6>
        <a:srgbClr val="C40066"/>
      </a:accent6>
      <a:hlink>
        <a:srgbClr val="7F207E"/>
      </a:hlink>
      <a:folHlink>
        <a:srgbClr val="5927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stja_power-point_Geschaeftsstelle</Template>
  <TotalTime>0</TotalTime>
  <Words>312</Words>
  <Application>Microsoft Office PowerPoint</Application>
  <PresentationFormat>Bildschirmpräsentation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stja_power-point_Geschaeftsstelle</vt:lpstr>
      <vt:lpstr>Larissa</vt:lpstr>
      <vt:lpstr>PowerPoint-Präsentation</vt:lpstr>
      <vt:lpstr>Welche Bedeutung hat der Sozialraum für die Kinder- und Jugendarbeit?</vt:lpstr>
      <vt:lpstr>Kinder- und Jugendarbeit in KA</vt:lpstr>
      <vt:lpstr>PowerPoint-Präsentation</vt:lpstr>
      <vt:lpstr>PowerPoint-Präsentation</vt:lpstr>
      <vt:lpstr>PowerPoint-Präsentation</vt:lpstr>
      <vt:lpstr>Veränderte Lebenswelt im Kindesalter: verliert der Sozialraum als „Erfahrungsraum“ an Bedeutung?</vt:lpstr>
      <vt:lpstr>Welche Bedeutung hat der Sozialraum für Jugendliche heute noch?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Waidmann</dc:creator>
  <cp:lastModifiedBy>Rudolf Kloss</cp:lastModifiedBy>
  <cp:revision>28</cp:revision>
  <cp:lastPrinted>2018-10-08T08:05:00Z</cp:lastPrinted>
  <dcterms:created xsi:type="dcterms:W3CDTF">2015-10-06T06:54:38Z</dcterms:created>
  <dcterms:modified xsi:type="dcterms:W3CDTF">2018-10-08T08:21:35Z</dcterms:modified>
</cp:coreProperties>
</file>