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0" r:id="rId2"/>
    <p:sldId id="306" r:id="rId3"/>
    <p:sldId id="373" r:id="rId4"/>
    <p:sldId id="416" r:id="rId5"/>
    <p:sldId id="378" r:id="rId6"/>
    <p:sldId id="379" r:id="rId7"/>
    <p:sldId id="414" r:id="rId8"/>
    <p:sldId id="417" r:id="rId9"/>
    <p:sldId id="413" r:id="rId1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1589" autoAdjust="0"/>
  </p:normalViewPr>
  <p:slideViewPr>
    <p:cSldViewPr showGuides="1">
      <p:cViewPr varScale="1">
        <p:scale>
          <a:sx n="107" d="100"/>
          <a:sy n="107" d="100"/>
        </p:scale>
        <p:origin x="-2142" y="-84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E382-88CC-FB4D-8FC5-52CB92F65F0C}" type="datetimeFigureOut">
              <a:rPr lang="de-DE" smtClean="0"/>
              <a:t>06.03.2018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D9973-9623-7C49-B3B0-A354225B39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23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/>
              </a:defRPr>
            </a:lvl1pPr>
          </a:lstStyle>
          <a:p>
            <a:fld id="{AE1F4FF4-5F12-47C7-9503-4A4951F40987}" type="datetimeFigureOut">
              <a:rPr lang="de-DE" smtClean="0"/>
              <a:pPr/>
              <a:t>06.03.2018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/>
              </a:defRPr>
            </a:lvl1pPr>
          </a:lstStyle>
          <a:p>
            <a:fld id="{17AD2F4B-4019-47E7-9DA6-9A6E602908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10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04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04456"/>
          </a:xfrm>
        </p:spPr>
        <p:txBody>
          <a:bodyPr lIns="0" tIns="0" rIns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467544" y="260648"/>
            <a:ext cx="8208912" cy="750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Exo 2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14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4016650"/>
            <a:ext cx="8208912" cy="1356566"/>
          </a:xfrm>
        </p:spPr>
        <p:txBody>
          <a:bodyPr lIns="0" tIns="0" rIns="0" anchor="t"/>
          <a:lstStyle>
            <a:lvl1pPr algn="l">
              <a:defRPr sz="4000" b="0" i="0" cap="none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29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66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 t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1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7743"/>
          </a:xfrm>
        </p:spPr>
        <p:txBody>
          <a:bodyPr lIns="0" tIns="0" rIns="0" anchor="t" anchorCtr="0">
            <a:no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lIns="0"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644008" y="1535113"/>
            <a:ext cx="4040188" cy="597743"/>
          </a:xfrm>
        </p:spPr>
        <p:txBody>
          <a:bodyPr lIns="0" tIns="0" rIns="0" anchor="t" anchorCtr="0">
            <a:no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040188" cy="3951288"/>
          </a:xfrm>
        </p:spPr>
        <p:txBody>
          <a:bodyPr lIns="0"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71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71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5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lIns="0" tIns="0" rIns="0" anchor="t" anchorCtr="0"/>
          <a:lstStyle>
            <a:lvl1pPr algn="l">
              <a:defRPr sz="2000" b="1" i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lIns="0" tIns="0" rIns="0" bIns="4680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 lIns="0" t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8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426171"/>
          </a:xfrm>
        </p:spPr>
        <p:txBody>
          <a:bodyPr lIns="0" tIns="0" rIns="0" anchor="t" anchorCtr="0"/>
          <a:lstStyle>
            <a:lvl1pPr algn="l">
              <a:defRPr sz="2000" b="1" i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 lIns="0" t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29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lernfabrik.rhein-reckar-kreis.de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165304"/>
            <a:ext cx="9144000" cy="696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ato"/>
            </a:endParaRPr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5796136" y="6283893"/>
            <a:ext cx="2952328" cy="459432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lnSpc>
                <a:spcPts val="1400"/>
              </a:lnSpc>
              <a:defRPr sz="1000" kern="1200" cap="all">
                <a:solidFill>
                  <a:schemeClr val="bg1"/>
                </a:solidFill>
                <a:latin typeface="Lato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6EFFB2-F505-4E1E-9056-472D4E3B9BB7}" type="slidenum">
              <a:rPr lang="de-DE" smtClean="0"/>
              <a:pPr/>
              <a:t>‹Nr.›</a:t>
            </a:fld>
            <a:endParaRPr lang="de-DE" b="0" i="0" cap="none" dirty="0" err="1" smtClean="0">
              <a:solidFill>
                <a:schemeClr val="tx1"/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cap="none" dirty="0" smtClean="0">
                <a:solidFill>
                  <a:schemeClr val="tx1"/>
                </a:solidFill>
                <a:latin typeface="Lato"/>
                <a:hlinkClick r:id="rId11"/>
              </a:rPr>
              <a:t>http://</a:t>
            </a:r>
            <a:r>
              <a:rPr lang="de-DE" sz="1000" b="0" i="0" cap="none" dirty="0" err="1" smtClean="0">
                <a:solidFill>
                  <a:schemeClr val="tx1"/>
                </a:solidFill>
                <a:latin typeface="Lato"/>
                <a:hlinkClick r:id="rId11"/>
              </a:rPr>
              <a:t>lernfabrik.rhein-reckar-kreis.de</a:t>
            </a:r>
            <a:endParaRPr lang="de-DE" sz="1000" b="0" i="0" cap="none" dirty="0" smtClean="0">
              <a:solidFill>
                <a:schemeClr val="tx1"/>
              </a:solidFill>
              <a:latin typeface="Lato"/>
            </a:endParaRPr>
          </a:p>
          <a:p>
            <a:endParaRPr lang="de-DE" dirty="0" err="1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</a:t>
            </a:r>
            <a:br>
              <a:rPr lang="de-DE" dirty="0" smtClean="0"/>
            </a:br>
            <a:r>
              <a:rPr lang="de-DE" dirty="0" smtClean="0"/>
              <a:t>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63788" y="6283893"/>
            <a:ext cx="3816424" cy="4594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lnSpc>
                <a:spcPts val="1400"/>
              </a:lnSpc>
              <a:defRPr sz="1000" cap="all">
                <a:solidFill>
                  <a:schemeClr val="bg1"/>
                </a:solidFill>
                <a:latin typeface="Lato"/>
              </a:defRPr>
            </a:lvl1pPr>
          </a:lstStyle>
          <a:p>
            <a:r>
              <a:rPr lang="de-DE" smtClean="0">
                <a:solidFill>
                  <a:schemeClr val="bg2"/>
                </a:solidFill>
                <a:latin typeface="Lato Regular"/>
                <a:cs typeface="Lato Regular"/>
              </a:rPr>
              <a:t>Abschlussbericht – 31. Januar 2018 </a:t>
            </a:r>
            <a:endParaRPr lang="de-DE" dirty="0">
              <a:solidFill>
                <a:schemeClr val="bg2"/>
              </a:solidFill>
              <a:latin typeface="Lato Regular"/>
              <a:cs typeface="Lato Regular"/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67545" y="6309320"/>
            <a:ext cx="1518047" cy="3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Exo 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Lat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Lat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Lat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Lat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Lat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de/url?sa=i&amp;rct=j&amp;q=&amp;esrc=s&amp;source=images&amp;cd=&amp;cad=rja&amp;uact=8&amp;ved=0ahUKEwjawOuCi6_XAhUExxQKHRSLAnMQjRwIBw&amp;url=https://www.mailident.de/&amp;psig=AOvVaw3sxo7VAwZij_2Z0EOgu3Zj&amp;ust=151023419669809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ilke.endres@rhein-neckar-kreis.de" TargetMode="External"/><Relationship Id="rId2" Type="http://schemas.openxmlformats.org/officeDocument/2006/relationships/hyperlink" Target="mailto:janine.goerich@rhein-neckar-kreis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ernfabrik.rhein-neckar-kreis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Abschlussbericht – 31. Januar 2018 </a:t>
            </a:r>
            <a:endParaRPr lang="de-DE" dirty="0"/>
          </a:p>
        </p:txBody>
      </p:sp>
      <p:pic>
        <p:nvPicPr>
          <p:cNvPr id="16" name="Bildplatzhalter 15" descr="Informationen (1)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t="20830" r="904" b="44364"/>
          <a:stretch/>
        </p:blipFill>
        <p:spPr>
          <a:xfrm>
            <a:off x="1" y="1711158"/>
            <a:ext cx="9144000" cy="1722922"/>
          </a:xfrm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0" y="3429000"/>
            <a:ext cx="9147109" cy="3429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76671"/>
            <a:ext cx="3154638" cy="72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67544" y="3723116"/>
            <a:ext cx="8136904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400" dirty="0" smtClean="0">
                <a:solidFill>
                  <a:schemeClr val="bg2"/>
                </a:solidFill>
                <a:latin typeface="Exo 2"/>
                <a:cs typeface="Exo 2"/>
              </a:rPr>
              <a:t>Lernfabrik 4.0</a:t>
            </a:r>
            <a:endParaRPr lang="de-DE" sz="4400" dirty="0">
              <a:solidFill>
                <a:schemeClr val="bg2"/>
              </a:solidFill>
              <a:latin typeface="Exo 2"/>
              <a:cs typeface="Exo 2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544" y="4371188"/>
            <a:ext cx="8136904" cy="144655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4400" dirty="0" smtClean="0">
                <a:latin typeface="Exo 2"/>
                <a:cs typeface="Exo 2"/>
              </a:rPr>
              <a:t>Digitale Bildungskampagne</a:t>
            </a:r>
          </a:p>
          <a:p>
            <a:r>
              <a:rPr lang="de-DE" sz="4400" dirty="0" smtClean="0">
                <a:latin typeface="Exo 2"/>
                <a:cs typeface="Exo 2"/>
              </a:rPr>
              <a:t>des Rhein-Neckar-Kreises</a:t>
            </a:r>
            <a:endParaRPr lang="de-DE" sz="4400" dirty="0">
              <a:latin typeface="Exo 2"/>
              <a:cs typeface="Exo 2"/>
            </a:endParaRPr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467544" y="5844310"/>
            <a:ext cx="8291264" cy="393002"/>
          </a:xfrm>
          <a:prstGeom prst="rect">
            <a:avLst/>
          </a:prstGeom>
        </p:spPr>
        <p:txBody>
          <a:bodyPr vert="horz" lIns="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dirty="0" smtClean="0">
                <a:solidFill>
                  <a:schemeClr val="bg2"/>
                </a:solidFill>
                <a:latin typeface="Lato Regular"/>
                <a:cs typeface="Lato Regular"/>
              </a:rPr>
              <a:t>Fachtagung „Bildung für die digitale Lebens- und Arbeitswelt“  </a:t>
            </a:r>
          </a:p>
          <a:p>
            <a:pPr algn="l"/>
            <a:r>
              <a:rPr lang="de-DE" sz="1600" dirty="0" smtClean="0">
                <a:solidFill>
                  <a:schemeClr val="bg2"/>
                </a:solidFill>
                <a:latin typeface="Lato Regular"/>
                <a:cs typeface="Lato Regular"/>
              </a:rPr>
              <a:t>am 29. und 30. Januar 2018 in Hoyerswerda</a:t>
            </a:r>
            <a:endParaRPr lang="de-DE" sz="1600" dirty="0">
              <a:solidFill>
                <a:schemeClr val="bg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17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>
            <a:off x="0" y="6309320"/>
            <a:ext cx="255577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67544" y="2204864"/>
            <a:ext cx="8136904" cy="329320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1. Digitalisierungswelle: was versteht man unter einer Lernfabrik 4.0 ?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endParaRPr lang="de-DE" sz="20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2. Entstehungsgeschichte</a:t>
            </a:r>
          </a:p>
          <a:p>
            <a:pPr>
              <a:lnSpc>
                <a:spcPct val="80000"/>
              </a:lnSpc>
            </a:pPr>
            <a:endParaRPr lang="de-DE" sz="20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3. Finanzierungsübersicht Stand Januar 2018</a:t>
            </a:r>
          </a:p>
          <a:p>
            <a:pPr>
              <a:lnSpc>
                <a:spcPct val="80000"/>
              </a:lnSpc>
            </a:pPr>
            <a:endParaRPr lang="de-DE" sz="20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4. Aufbau und Alleinstellungsmerkmale der Lernfabrik 4.0 RNK</a:t>
            </a:r>
          </a:p>
          <a:p>
            <a:pPr>
              <a:lnSpc>
                <a:spcPct val="80000"/>
              </a:lnSpc>
            </a:pPr>
            <a:endParaRPr lang="de-DE" sz="20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5. Aufgaben und Ziele der Lernfabrik </a:t>
            </a:r>
          </a:p>
          <a:p>
            <a:pPr>
              <a:lnSpc>
                <a:spcPct val="80000"/>
              </a:lnSpc>
            </a:pPr>
            <a:endParaRPr lang="de-DE" sz="20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6. Aktivitäten</a:t>
            </a: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sz="20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7. Kontaktdaten</a:t>
            </a:r>
            <a:endParaRPr lang="de-DE" dirty="0">
              <a:solidFill>
                <a:schemeClr val="tx2"/>
              </a:solidFill>
              <a:latin typeface="Lato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188640"/>
            <a:ext cx="81369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400" dirty="0" smtClean="0">
                <a:solidFill>
                  <a:schemeClr val="tx2"/>
                </a:solidFill>
                <a:latin typeface="Exo 2"/>
                <a:cs typeface="Exo 2"/>
              </a:rPr>
              <a:t>Gliederung</a:t>
            </a:r>
            <a:endParaRPr lang="de-DE" sz="4400" dirty="0">
              <a:solidFill>
                <a:schemeClr val="tx2"/>
              </a:solidFill>
              <a:latin typeface="Exo 2"/>
              <a:cs typeface="Exo 2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544" y="836712"/>
            <a:ext cx="81369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400" dirty="0">
                <a:latin typeface="Exo 2"/>
              </a:rPr>
              <a:t>Abschluss</a:t>
            </a:r>
            <a:r>
              <a:rPr lang="de-DE" sz="4400" dirty="0" smtClean="0">
                <a:latin typeface="Exo 2"/>
              </a:rPr>
              <a:t>unterlagen</a:t>
            </a:r>
            <a:endParaRPr lang="de-DE" sz="4400" dirty="0">
              <a:latin typeface="Exo 2"/>
              <a:cs typeface="Exo 2 Regular"/>
            </a:endParaRPr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0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9" t="6005" r="37535" b="1611"/>
          <a:stretch/>
        </p:blipFill>
        <p:spPr bwMode="auto">
          <a:xfrm>
            <a:off x="4545263" y="1706880"/>
            <a:ext cx="4598737" cy="44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4745" r="17356"/>
          <a:stretch/>
        </p:blipFill>
        <p:spPr bwMode="auto">
          <a:xfrm>
            <a:off x="0" y="1706879"/>
            <a:ext cx="4572000" cy="44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771800" y="2135892"/>
            <a:ext cx="3600400" cy="3600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dirty="0" smtClean="0">
                <a:solidFill>
                  <a:schemeClr val="tx2"/>
                </a:solidFill>
                <a:latin typeface="Exo 2" panose="00000500000000000000" pitchFamily="2" charset="0"/>
              </a:rPr>
              <a:t>1. Digitalisierungswelle</a:t>
            </a:r>
            <a:endParaRPr lang="de-DE" sz="2600" dirty="0">
              <a:solidFill>
                <a:schemeClr val="tx2"/>
              </a:solidFill>
              <a:latin typeface="Exo 2" panose="00000500000000000000" pitchFamily="2" charset="0"/>
            </a:endParaRPr>
          </a:p>
          <a:p>
            <a:pPr algn="l"/>
            <a:r>
              <a:rPr lang="de-DE" sz="2600" dirty="0" smtClean="0">
                <a:latin typeface="Exo 2" panose="00000500000000000000" pitchFamily="2" charset="0"/>
              </a:rPr>
              <a:t>    Was versteht man unter einer Lernfabrik 4.0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39553" y="463455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Lato Regular"/>
                <a:cs typeface="Lato Regular"/>
              </a:rPr>
              <a:t>Lernfabrik 4.0</a:t>
            </a:r>
          </a:p>
          <a:p>
            <a:pPr algn="ctr"/>
            <a:endParaRPr lang="de-DE" sz="600" b="1" dirty="0" smtClean="0">
              <a:solidFill>
                <a:srgbClr val="92D050"/>
              </a:solidFill>
              <a:latin typeface="laze semibold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1800" y="256490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  <a:latin typeface="Lato Bold"/>
                <a:cs typeface="Lato Bold"/>
              </a:rPr>
              <a:t>+</a:t>
            </a:r>
            <a:endParaRPr lang="de-DE" sz="4400" b="1" dirty="0">
              <a:solidFill>
                <a:schemeClr val="bg1"/>
              </a:solidFill>
              <a:latin typeface="Lato Bold"/>
              <a:cs typeface="Lato Bold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771800" y="278092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Lato Regular"/>
                <a:cs typeface="Lato Regular"/>
              </a:rPr>
              <a:t>Industrie </a:t>
            </a:r>
            <a:endParaRPr lang="de-DE" sz="2000" dirty="0" smtClean="0">
              <a:latin typeface="Lato Regular"/>
              <a:cs typeface="Lato Regular"/>
            </a:endParaRPr>
          </a:p>
          <a:p>
            <a:pPr algn="ctr"/>
            <a:r>
              <a:rPr lang="de-DE" sz="2000" dirty="0" smtClean="0">
                <a:latin typeface="Lato Regular"/>
                <a:cs typeface="Lato Regular"/>
              </a:rPr>
              <a:t>4.0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716016" y="27809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Lato Regular"/>
                <a:cs typeface="Lato Regular"/>
              </a:rPr>
              <a:t>Schule</a:t>
            </a:r>
          </a:p>
        </p:txBody>
      </p:sp>
      <p:cxnSp>
        <p:nvCxnSpPr>
          <p:cNvPr id="44" name="Gewinkelte Verbindung 43"/>
          <p:cNvCxnSpPr/>
          <p:nvPr/>
        </p:nvCxnSpPr>
        <p:spPr>
          <a:xfrm rot="16200000" flipH="1">
            <a:off x="3563888" y="3537012"/>
            <a:ext cx="1008112" cy="100811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/>
          <p:nvPr/>
        </p:nvCxnSpPr>
        <p:spPr>
          <a:xfrm rot="5400000">
            <a:off x="4572000" y="3537012"/>
            <a:ext cx="1008112" cy="100811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leichschenkliges Dreieck 48"/>
          <p:cNvSpPr/>
          <p:nvPr/>
        </p:nvSpPr>
        <p:spPr>
          <a:xfrm flipV="1">
            <a:off x="4488471" y="4437112"/>
            <a:ext cx="167059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dirty="0">
                <a:solidFill>
                  <a:schemeClr val="tx2"/>
                </a:solidFill>
                <a:latin typeface="Exo 2" panose="00000500000000000000" pitchFamily="2" charset="0"/>
              </a:rPr>
              <a:t>2</a:t>
            </a:r>
            <a:r>
              <a:rPr lang="de-DE" sz="2600" dirty="0" smtClean="0">
                <a:solidFill>
                  <a:schemeClr val="tx2"/>
                </a:solidFill>
                <a:latin typeface="Exo 2" panose="00000500000000000000" pitchFamily="2" charset="0"/>
              </a:rPr>
              <a:t>. Entstehungsgeschichte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1887210"/>
            <a:ext cx="8136904" cy="4031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RNK trägt Verantwortung für 17 kreiseigene Schulen </a:t>
            </a:r>
            <a:endParaRPr lang="de-DE" sz="16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Vor dem Hintergrund von Industrie 4.0 erfolgte entsprechende Weichenstellung für die Schülerinnen und Schüler an den beruflichen Schulen des </a:t>
            </a:r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Kreises</a:t>
            </a:r>
          </a:p>
          <a:p>
            <a:endParaRPr lang="de-DE" sz="16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      Erfolgreiche </a:t>
            </a:r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Bewerbung des RNK auf Förderaufruf des Landes B.-W. zur </a:t>
            </a:r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Einrichtung</a:t>
            </a:r>
          </a:p>
          <a:p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</a:t>
            </a:r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     </a:t>
            </a:r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einer </a:t>
            </a:r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Lernfabrik</a:t>
            </a:r>
          </a:p>
          <a:p>
            <a:endParaRPr lang="de-DE" sz="16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      Besonderheit</a:t>
            </a:r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: Antragstellung des RNK gemeinsam mit den 5 Zentren beruflicher </a:t>
            </a:r>
            <a:endParaRPr lang="de-DE" sz="16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</a:t>
            </a:r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     Schulen </a:t>
            </a:r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im </a:t>
            </a:r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Kreis</a:t>
            </a:r>
          </a:p>
          <a:p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      </a:t>
            </a:r>
            <a:r>
              <a:rPr lang="de-DE" sz="1600" dirty="0" smtClean="0">
                <a:latin typeface="Lato Semibold" panose="020F0702020204030203" pitchFamily="34" charset="0"/>
                <a:cs typeface="Lato Semibold" panose="020F0702020204030203" pitchFamily="34" charset="0"/>
              </a:rPr>
              <a:t>ERÖFFNUNG DER LERNFABRIK 4.0 RNK AM 20.06.2017</a:t>
            </a:r>
            <a:br>
              <a:rPr lang="de-DE" sz="1600" dirty="0" smtClean="0">
                <a:latin typeface="Lato Semibold" panose="020F0702020204030203" pitchFamily="34" charset="0"/>
                <a:cs typeface="Lato Semibold" panose="020F0702020204030203" pitchFamily="34" charset="0"/>
              </a:rPr>
            </a:br>
            <a:endParaRPr lang="de-DE" sz="1600" dirty="0" smtClean="0"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467544" y="3199847"/>
            <a:ext cx="389810" cy="17549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467544" y="3901581"/>
            <a:ext cx="389810" cy="17549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467544" y="4653136"/>
            <a:ext cx="389810" cy="17549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4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dirty="0" smtClean="0">
                <a:solidFill>
                  <a:schemeClr val="tx2"/>
                </a:solidFill>
                <a:latin typeface="Exo 2" panose="00000500000000000000" pitchFamily="2" charset="0"/>
              </a:rPr>
              <a:t>3. Finanzierungsübersicht</a:t>
            </a:r>
          </a:p>
          <a:p>
            <a:pPr algn="l"/>
            <a:r>
              <a:rPr lang="de-DE" sz="2600" dirty="0">
                <a:solidFill>
                  <a:srgbClr val="74B230"/>
                </a:solidFill>
                <a:latin typeface="Exo 2" panose="00000500000000000000" pitchFamily="2" charset="0"/>
              </a:rPr>
              <a:t> </a:t>
            </a:r>
            <a:r>
              <a:rPr lang="de-DE" sz="2600" dirty="0" smtClean="0">
                <a:solidFill>
                  <a:srgbClr val="74B230"/>
                </a:solidFill>
                <a:latin typeface="Exo 2" panose="00000500000000000000" pitchFamily="2" charset="0"/>
              </a:rPr>
              <a:t>     Stand Januar 2018</a:t>
            </a:r>
          </a:p>
        </p:txBody>
      </p:sp>
      <p:pic>
        <p:nvPicPr>
          <p:cNvPr id="25" name="Picture 2" descr="Bildergebnis für geldsack €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1" y="2420888"/>
            <a:ext cx="1854955" cy="18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326766"/>
              </p:ext>
            </p:extLst>
          </p:nvPr>
        </p:nvGraphicFramePr>
        <p:xfrm>
          <a:off x="2627784" y="2420888"/>
          <a:ext cx="6336704" cy="218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2376264"/>
              </a:tblGrid>
              <a:tr h="370840">
                <a:tc>
                  <a:txBody>
                    <a:bodyPr/>
                    <a:lstStyle/>
                    <a:p>
                      <a:endParaRPr lang="de-DE" sz="2000" dirty="0">
                        <a:latin typeface="Lato Semibold" panose="020F0702020204030203" pitchFamily="34" charset="0"/>
                        <a:cs typeface="Lato Semibold" panose="020F07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         in %</a:t>
                      </a:r>
                      <a:endParaRPr lang="de-DE" sz="1800" kern="1200" dirty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ea typeface="+mn-ea"/>
                        <a:cs typeface="Lato Semibold" panose="020F07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Eigenmittel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de-DE" sz="1800" kern="1200" dirty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ea typeface="+mn-ea"/>
                        <a:cs typeface="Lato Semibold" panose="020F07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         60 %</a:t>
                      </a:r>
                      <a:endParaRPr lang="de-DE" sz="1800" kern="1200" dirty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ea typeface="+mn-ea"/>
                        <a:cs typeface="Lato Semibold" panose="020F07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i="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Drittmittel Wirtschaft: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de-DE" sz="1800" b="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Geld-</a:t>
                      </a:r>
                      <a:r>
                        <a:rPr lang="de-DE" sz="1800" b="0" kern="1200" baseline="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 &amp; Sachspenden</a:t>
                      </a:r>
                      <a:endParaRPr lang="de-DE" sz="1800" b="0" kern="1200" dirty="0" smtClean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ea typeface="+mn-ea"/>
                        <a:cs typeface="Lato Semibold" panose="020F07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de-DE" sz="1600" kern="1200" dirty="0" smtClean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ea typeface="+mn-ea"/>
                        <a:cs typeface="Lato Semibold" panose="020F0702020204030203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         10 %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  </a:t>
                      </a:r>
                      <a:endParaRPr lang="de-DE" sz="1800" kern="1200" dirty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ea typeface="+mn-ea"/>
                        <a:cs typeface="Lato Semibold" panose="020F07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Zuschuss Land Baden-Württemberg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         30</a:t>
                      </a: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de-DE" sz="1800" kern="12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ea typeface="+mn-ea"/>
                          <a:cs typeface="Lato Semibold" panose="020F0702020204030203" pitchFamily="34" charset="0"/>
                        </a:rPr>
                        <a:t>  </a:t>
                      </a:r>
                      <a:endParaRPr lang="de-DE" sz="1800" kern="1200" dirty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ea typeface="+mn-ea"/>
                        <a:cs typeface="Lato Semibold" panose="020F07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3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dirty="0" smtClean="0">
                <a:solidFill>
                  <a:schemeClr val="tx2"/>
                </a:solidFill>
                <a:latin typeface="Exo 2" panose="00000500000000000000" pitchFamily="2" charset="0"/>
              </a:rPr>
              <a:t>4. </a:t>
            </a:r>
            <a:r>
              <a:rPr lang="de-DE" sz="2200" dirty="0" smtClean="0">
                <a:solidFill>
                  <a:schemeClr val="tx2"/>
                </a:solidFill>
                <a:latin typeface="Exo 2" panose="00000500000000000000" pitchFamily="2" charset="0"/>
              </a:rPr>
              <a:t>Aufbau und Alleinstellungsmerkmale der Lernfabrik 4.0 RNK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21861" r="7115" b="5018"/>
          <a:stretch/>
        </p:blipFill>
        <p:spPr bwMode="auto">
          <a:xfrm>
            <a:off x="662513" y="1299841"/>
            <a:ext cx="7653903" cy="46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4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dirty="0" smtClean="0">
                <a:solidFill>
                  <a:schemeClr val="tx2"/>
                </a:solidFill>
                <a:latin typeface="Exo 2" panose="00000500000000000000" pitchFamily="2" charset="0"/>
              </a:rPr>
              <a:t>5. Aufgaben und Ziele der Lernfabrik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22366" r="12408" b="4299"/>
          <a:stretch/>
        </p:blipFill>
        <p:spPr bwMode="auto">
          <a:xfrm>
            <a:off x="899592" y="1268760"/>
            <a:ext cx="7147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3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solidFill>
                  <a:schemeClr val="tx2"/>
                </a:solidFill>
                <a:latin typeface="Exo 2" panose="00000500000000000000" pitchFamily="2" charset="0"/>
              </a:rPr>
              <a:t>6. Exemplarische Darstellung bisher vollzogene Aktivitäten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1887210"/>
            <a:ext cx="8136904" cy="37856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Umsetzung und Weiterentwicklung 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</a:rPr>
              <a:t>des pädagogischen Konzeptes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</a:rPr>
              <a:t>Öffnung der Lernfabrik 4.0 RNK „für Andere“</a:t>
            </a:r>
            <a:r>
              <a:rPr lang="de-DE" sz="1600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   </a:t>
            </a:r>
            <a:endParaRPr lang="de-DE" sz="1600" dirty="0" smtClean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</a:t>
            </a:r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Erstellung Lernfabrik 4.0 Website (http://lernfabrik.rhein-neckar-kreis.de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Besuch diverser Messeauftritte (als Aussteller oder Besucher)</a:t>
            </a:r>
            <a:endParaRPr lang="de-DE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</a:rPr>
              <a:t>Besuch anderer Kompetenzzentren 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4.0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Treffen mit möglichen Kooperationspartnern</a:t>
            </a:r>
            <a:r>
              <a:rPr lang="de-DE" sz="1600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         </a:t>
            </a:r>
            <a:r>
              <a:rPr lang="de-DE" sz="1600" dirty="0" smtClean="0">
                <a:latin typeface="Lato Semibold" panose="020F0702020204030203" pitchFamily="34" charset="0"/>
                <a:cs typeface="Lato Semibold" panose="020F0702020204030203" pitchFamily="34" charset="0"/>
              </a:rPr>
              <a:t/>
            </a:r>
            <a:br>
              <a:rPr lang="de-DE" sz="1600" dirty="0" smtClean="0">
                <a:latin typeface="Lato Semibold" panose="020F0702020204030203" pitchFamily="34" charset="0"/>
                <a:cs typeface="Lato Semibold" panose="020F0702020204030203" pitchFamily="34" charset="0"/>
              </a:rPr>
            </a:br>
            <a:endParaRPr lang="de-DE" sz="1600" dirty="0" smtClean="0"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1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04664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dirty="0" smtClean="0">
                <a:solidFill>
                  <a:schemeClr val="tx2"/>
                </a:solidFill>
                <a:latin typeface="Exo 2" panose="00000500000000000000" pitchFamily="2" charset="0"/>
              </a:rPr>
              <a:t>7.1 Kontaktdaten</a:t>
            </a:r>
          </a:p>
          <a:p>
            <a:pPr algn="l"/>
            <a:r>
              <a:rPr lang="de-DE" sz="2600" dirty="0">
                <a:solidFill>
                  <a:srgbClr val="74B230"/>
                </a:solidFill>
                <a:latin typeface="Exo 2" panose="00000500000000000000" pitchFamily="2" charset="0"/>
              </a:rPr>
              <a:t> </a:t>
            </a:r>
            <a:r>
              <a:rPr lang="de-DE" sz="2600" dirty="0" smtClean="0">
                <a:solidFill>
                  <a:srgbClr val="74B230"/>
                </a:solidFill>
                <a:latin typeface="Exo 2" panose="00000500000000000000" pitchFamily="2" charset="0"/>
              </a:rPr>
              <a:t>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2307644"/>
            <a:ext cx="8227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Landratsamt Rhein-Neckar-Kreis</a:t>
            </a:r>
          </a:p>
          <a:p>
            <a:r>
              <a:rPr lang="de-DE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Amt für Schulen, Nahverkehr, Kultur und Sport</a:t>
            </a:r>
          </a:p>
          <a:p>
            <a:r>
              <a:rPr lang="de-DE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Kurfürstenanlage </a:t>
            </a:r>
            <a:r>
              <a:rPr lang="de-DE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38-40</a:t>
            </a:r>
          </a:p>
          <a:p>
            <a:r>
              <a:rPr lang="de-DE" dirty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69155 </a:t>
            </a:r>
            <a:r>
              <a:rPr lang="de-DE" dirty="0" smtClean="0">
                <a:solidFill>
                  <a:schemeClr val="tx2"/>
                </a:solidFill>
                <a:latin typeface="Lato Semibold" panose="020F0702020204030203" pitchFamily="34" charset="0"/>
                <a:cs typeface="Lato Semibold" panose="020F0702020204030203" pitchFamily="34" charset="0"/>
              </a:rPr>
              <a:t>Heidelberg</a:t>
            </a:r>
            <a:endParaRPr lang="de-DE" dirty="0">
              <a:solidFill>
                <a:schemeClr val="tx2"/>
              </a:solidFill>
              <a:latin typeface="Lato Semibold" panose="020F07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63788" y="6283893"/>
            <a:ext cx="3816424" cy="459432"/>
          </a:xfrm>
        </p:spPr>
        <p:txBody>
          <a:bodyPr/>
          <a:lstStyle/>
          <a:p>
            <a:r>
              <a:rPr lang="de-DE" dirty="0" smtClean="0"/>
              <a:t>Fachtagung in Hoyerswerda am 29.01. &amp; 30.01.2018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56554"/>
              </p:ext>
            </p:extLst>
          </p:nvPr>
        </p:nvGraphicFramePr>
        <p:xfrm>
          <a:off x="539552" y="3649568"/>
          <a:ext cx="813690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252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Janine Görich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Ansprechpartnerin Weinheimer Initiative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Silke Endres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Koordinatorin Lernfabrik 4.0</a:t>
                      </a:r>
                      <a:endParaRPr lang="de-DE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Telefon:</a:t>
                      </a:r>
                      <a:r>
                        <a:rPr lang="de-DE" sz="1600" baseline="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+49 (0)6221 522-2479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Fax:        +49 (0)6221 522-92479</a:t>
                      </a:r>
                    </a:p>
                    <a:p>
                      <a:endParaRPr lang="de-DE" sz="1600" dirty="0" smtClean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cs typeface="Lato Semibold" panose="020F0702020204030203" pitchFamily="34" charset="0"/>
                      </a:endParaRPr>
                    </a:p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E-Mail:   </a:t>
                      </a:r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  <a:hlinkClick r:id="rId2"/>
                        </a:rPr>
                        <a:t>janine.goerich@rhein-neckar-kreis.de</a:t>
                      </a:r>
                      <a:endParaRPr lang="de-DE" sz="1400" dirty="0" smtClean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cs typeface="Lato Semibold" panose="020F0702020204030203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Telefon:</a:t>
                      </a:r>
                      <a:r>
                        <a:rPr lang="de-DE" sz="1600" baseline="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+49 (0)6221 522-2447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Fax:        +49 (0)6221 522-92447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Mobil:    +49 (0)152 37398920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</a:rPr>
                        <a:t>E-Mail:   </a:t>
                      </a:r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  <a:hlinkClick r:id="rId3"/>
                        </a:rPr>
                        <a:t>silke.endres@rhein-neckar-kreis.de</a:t>
                      </a:r>
                      <a:endParaRPr lang="de-DE" sz="1400" dirty="0" smtClean="0">
                        <a:solidFill>
                          <a:schemeClr val="tx2"/>
                        </a:solidFill>
                        <a:latin typeface="Lato Semibold" panose="020F0702020204030203" pitchFamily="34" charset="0"/>
                        <a:cs typeface="Lato Semibold" panose="020F0702020204030203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Lato Semibold" panose="020F0702020204030203" pitchFamily="34" charset="0"/>
                          <a:cs typeface="Lato Semibold" panose="020F0702020204030203" pitchFamily="34" charset="0"/>
                          <a:hlinkClick r:id="rId4"/>
                        </a:rPr>
                        <a:t>http://lernfabrik.rhein-neckar-kreis.de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3">
      <a:dk1>
        <a:srgbClr val="A2CA4A"/>
      </a:dk1>
      <a:lt1>
        <a:sysClr val="window" lastClr="FFFFFF"/>
      </a:lt1>
      <a:dk2>
        <a:srgbClr val="00457D"/>
      </a:dk2>
      <a:lt2>
        <a:srgbClr val="FFFFFF"/>
      </a:lt2>
      <a:accent1>
        <a:srgbClr val="F4F4F4"/>
      </a:accent1>
      <a:accent2>
        <a:srgbClr val="454C46"/>
      </a:accent2>
      <a:accent3>
        <a:srgbClr val="677C3B"/>
      </a:accent3>
      <a:accent4>
        <a:srgbClr val="871D78"/>
      </a:accent4>
      <a:accent5>
        <a:srgbClr val="0CA4C1"/>
      </a:accent5>
      <a:accent6>
        <a:srgbClr val="F7704C"/>
      </a:accent6>
      <a:hlink>
        <a:srgbClr val="A2CA4A"/>
      </a:hlink>
      <a:folHlink>
        <a:srgbClr val="0080E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Bildschirmpräsentation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Landratsamt Rhein-Neckar-Kreis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Lernfabrik 4.0</dc:title>
  <dc:creator>Endres, Silke</dc:creator>
  <cp:lastModifiedBy>Görich, Janine</cp:lastModifiedBy>
  <cp:revision>424</cp:revision>
  <cp:lastPrinted>2018-01-29T10:31:52Z</cp:lastPrinted>
  <dcterms:created xsi:type="dcterms:W3CDTF">2017-09-22T08:10:04Z</dcterms:created>
  <dcterms:modified xsi:type="dcterms:W3CDTF">2018-03-06T14:47:05Z</dcterms:modified>
</cp:coreProperties>
</file>