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0"/>
  </p:notesMasterIdLst>
  <p:sldIdLst>
    <p:sldId id="259" r:id="rId3"/>
    <p:sldId id="260" r:id="rId4"/>
    <p:sldId id="261" r:id="rId5"/>
    <p:sldId id="258" r:id="rId6"/>
    <p:sldId id="263" r:id="rId7"/>
    <p:sldId id="262" r:id="rId8"/>
    <p:sldId id="264" r:id="rId9"/>
  </p:sldIdLst>
  <p:sldSz cx="12192000" cy="6858000"/>
  <p:notesSz cx="6881813" cy="10002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597"/>
    <a:srgbClr val="93C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6544" autoAdjust="0"/>
  </p:normalViewPr>
  <p:slideViewPr>
    <p:cSldViewPr snapToGrid="0">
      <p:cViewPr varScale="1">
        <p:scale>
          <a:sx n="55" d="100"/>
          <a:sy n="55" d="100"/>
        </p:scale>
        <p:origin x="100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DE"/>
          </a:p>
        </p:txBody>
      </p:sp>
      <p:sp>
        <p:nvSpPr>
          <p:cNvPr id="3" name="Datumsplatzhalt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01396D14-6A51-4D7F-9A8D-8D3372F32D89}" type="datetimeFigureOut">
              <a:rPr lang="de-DE" smtClean="0"/>
              <a:t>21.11.2019</a:t>
            </a:fld>
            <a:endParaRPr lang="de-DE"/>
          </a:p>
        </p:txBody>
      </p:sp>
      <p:sp>
        <p:nvSpPr>
          <p:cNvPr id="4" name="Folienbildplatzhalt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de-DE"/>
          </a:p>
        </p:txBody>
      </p:sp>
      <p:sp>
        <p:nvSpPr>
          <p:cNvPr id="5" name="Notizenplatzhalt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de-DE"/>
          </a:p>
        </p:txBody>
      </p:sp>
      <p:sp>
        <p:nvSpPr>
          <p:cNvPr id="7" name="Foliennummernplatzhalt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10AF8B08-4620-4791-8185-3F4EBD71D56B}" type="slidenum">
              <a:rPr lang="de-DE" smtClean="0"/>
              <a:t>‹Nr.›</a:t>
            </a:fld>
            <a:endParaRPr lang="de-DE"/>
          </a:p>
        </p:txBody>
      </p:sp>
    </p:spTree>
    <p:extLst>
      <p:ext uri="{BB962C8B-B14F-4D97-AF65-F5344CB8AC3E}">
        <p14:creationId xmlns:p14="http://schemas.microsoft.com/office/powerpoint/2010/main" val="251380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solidFill>
                  <a:schemeClr val="tx1"/>
                </a:solidFill>
                <a:latin typeface="+mn-lt"/>
              </a:rPr>
              <a:t>Vorstellung G.I.B. / ich / Team</a:t>
            </a:r>
            <a:endParaRPr lang="de-DE" sz="1400" dirty="0">
              <a:solidFill>
                <a:schemeClr val="tx1"/>
              </a:solidFill>
              <a:latin typeface="+mn-lt"/>
            </a:endParaRPr>
          </a:p>
        </p:txBody>
      </p:sp>
      <p:sp>
        <p:nvSpPr>
          <p:cNvPr id="4" name="Foliennummernplatzhalter 3"/>
          <p:cNvSpPr>
            <a:spLocks noGrp="1"/>
          </p:cNvSpPr>
          <p:nvPr>
            <p:ph type="sldNum" sz="quarter" idx="10"/>
          </p:nvPr>
        </p:nvSpPr>
        <p:spPr/>
        <p:txBody>
          <a:bodyPr/>
          <a:lstStyle/>
          <a:p>
            <a:pPr defTabSz="964783">
              <a:defRPr/>
            </a:pPr>
            <a:fld id="{C3C8A0B2-1979-42C5-8265-0EFAD0730CB6}" type="slidenum">
              <a:rPr lang="de-DE">
                <a:solidFill>
                  <a:prstClr val="black"/>
                </a:solidFill>
                <a:latin typeface="Calibri"/>
              </a:rPr>
              <a:pPr defTabSz="964783">
                <a:defRPr/>
              </a:pPr>
              <a:t>1</a:t>
            </a:fld>
            <a:endParaRPr lang="de-DE">
              <a:solidFill>
                <a:prstClr val="black"/>
              </a:solidFill>
              <a:latin typeface="Calibri"/>
            </a:endParaRPr>
          </a:p>
        </p:txBody>
      </p:sp>
    </p:spTree>
    <p:extLst>
      <p:ext uri="{BB962C8B-B14F-4D97-AF65-F5344CB8AC3E}">
        <p14:creationId xmlns:p14="http://schemas.microsoft.com/office/powerpoint/2010/main" val="195630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buFont typeface="Wingdings" pitchFamily="2" charset="2"/>
              <a:buChar char="§"/>
              <a:defRPr/>
            </a:pPr>
            <a:r>
              <a:rPr lang="de-DE" sz="1200" dirty="0" smtClean="0">
                <a:solidFill>
                  <a:prstClr val="black"/>
                </a:solidFill>
              </a:rPr>
              <a:t>Die Umsetzung des Landesvorhabens KAoA begann im Jahr 2012 zunächst in den sieben Referenzkommunen. Die weiteren Kreise und kreisfreien Städte sind sukzessive einbezogen worden, so dass seit Anfang 2015 in allen 53 Kommunen in NRW das Landesvorhaben implementiert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prstClr val="black"/>
                </a:solidFill>
              </a:rPr>
              <a:t>KAoA ist kein zeitlich befristetes Projekt oder Programm </a:t>
            </a:r>
            <a:r>
              <a:rPr lang="de-DE" sz="1200" dirty="0" smtClean="0">
                <a:solidFill>
                  <a:prstClr val="black"/>
                </a:solidFill>
              </a:rPr>
              <a:t>ist. Es handelt sich hier um den </a:t>
            </a:r>
            <a:r>
              <a:rPr lang="de-DE" sz="1200" b="1" dirty="0" smtClean="0">
                <a:solidFill>
                  <a:prstClr val="black"/>
                </a:solidFill>
              </a:rPr>
              <a:t>systematischen Umbau der Strukturen</a:t>
            </a:r>
            <a:r>
              <a:rPr lang="de-DE" sz="1200" dirty="0" smtClean="0">
                <a:solidFill>
                  <a:prstClr val="black"/>
                </a:solidFill>
              </a:rPr>
              <a:t>, in denen der Übergang von der Schule in Ausbildung oder Studium stattfindet.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prstClr val="black"/>
              </a:solidFill>
            </a:endParaRPr>
          </a:p>
          <a:p>
            <a:pPr defTabSz="964783">
              <a:defRPr/>
            </a:pPr>
            <a:r>
              <a:rPr lang="de-DE" sz="1200" dirty="0" smtClean="0">
                <a:solidFill>
                  <a:prstClr val="black"/>
                </a:solidFill>
              </a:rPr>
              <a:t>Die kommunale Koordinierung ist </a:t>
            </a:r>
            <a:r>
              <a:rPr lang="de-DE" sz="1200" b="1" dirty="0" smtClean="0">
                <a:solidFill>
                  <a:prstClr val="black"/>
                </a:solidFill>
              </a:rPr>
              <a:t>ein eigenes Handlungsfeld (IV), welches gleichfalls  das programmatische Vorgehen im Umsetzungsprozess beschreibt</a:t>
            </a:r>
            <a:r>
              <a:rPr lang="de-DE" sz="1200" dirty="0" smtClean="0">
                <a:solidFill>
                  <a:prstClr val="black"/>
                </a:solidFill>
              </a:rPr>
              <a:t>. </a:t>
            </a:r>
          </a:p>
          <a:p>
            <a:pPr defTabSz="964783">
              <a:buFont typeface="Wingdings" pitchFamily="2" charset="2"/>
              <a:buChar char="§"/>
              <a:defRPr/>
            </a:pPr>
            <a:r>
              <a:rPr lang="de-DE" sz="1200" dirty="0" smtClean="0">
                <a:solidFill>
                  <a:prstClr val="black"/>
                </a:solidFill>
              </a:rPr>
              <a:t>Die bei den Kommunen für diese Aufgabe angesiedelten Koordinierungsstellen bilden die Schaltstelle für die mit der Umsetzung des Landesvorhabens verbundenen Prozesse. </a:t>
            </a:r>
          </a:p>
          <a:p>
            <a:pPr defTabSz="964783">
              <a:buFont typeface="Wingdings" pitchFamily="2" charset="2"/>
              <a:buChar char="§"/>
              <a:defRPr/>
            </a:pPr>
            <a:r>
              <a:rPr lang="de-DE" sz="1200" dirty="0" smtClean="0">
                <a:solidFill>
                  <a:prstClr val="black"/>
                </a:solidFill>
              </a:rPr>
              <a:t>Zum Einstieg in den Reformprozess haben alle Gebietskörperschaften mit dem Land NRW eine gemeinsame Absichtserklärung unterzeichnet, in der die jeweilige Aufgabenteilung der Landes -und der kommunalen Ebene verdeutlicht wird. </a:t>
            </a:r>
          </a:p>
          <a:p>
            <a:endParaRPr lang="de-DE" dirty="0" smtClean="0"/>
          </a:p>
        </p:txBody>
      </p:sp>
      <p:sp>
        <p:nvSpPr>
          <p:cNvPr id="4" name="Foliennummernplatzhalter 3"/>
          <p:cNvSpPr>
            <a:spLocks noGrp="1"/>
          </p:cNvSpPr>
          <p:nvPr>
            <p:ph type="sldNum" sz="quarter" idx="10"/>
          </p:nvPr>
        </p:nvSpPr>
        <p:spPr/>
        <p:txBody>
          <a:bodyPr/>
          <a:lstStyle/>
          <a:p>
            <a:pPr defTabSz="964783">
              <a:defRPr/>
            </a:pPr>
            <a:fld id="{C3C8A0B2-1979-42C5-8265-0EFAD0730CB6}" type="slidenum">
              <a:rPr lang="de-DE">
                <a:solidFill>
                  <a:prstClr val="black"/>
                </a:solidFill>
                <a:latin typeface="Calibri"/>
              </a:rPr>
              <a:pPr defTabSz="964783">
                <a:defRPr/>
              </a:pPr>
              <a:t>2</a:t>
            </a:fld>
            <a:endParaRPr lang="de-DE">
              <a:solidFill>
                <a:prstClr val="black"/>
              </a:solidFill>
              <a:latin typeface="Calibri"/>
            </a:endParaRPr>
          </a:p>
        </p:txBody>
      </p:sp>
    </p:spTree>
    <p:extLst>
      <p:ext uri="{BB962C8B-B14F-4D97-AF65-F5344CB8AC3E}">
        <p14:creationId xmlns:p14="http://schemas.microsoft.com/office/powerpoint/2010/main" val="386139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buFont typeface="Wingdings" pitchFamily="2" charset="2"/>
              <a:buChar char="§"/>
              <a:defRPr/>
            </a:pPr>
            <a:r>
              <a:rPr lang="de-DE" sz="1300" dirty="0" smtClean="0">
                <a:solidFill>
                  <a:prstClr val="black"/>
                </a:solidFill>
              </a:rPr>
              <a:t> Aufgaben </a:t>
            </a:r>
            <a:r>
              <a:rPr lang="de-DE" sz="1300" dirty="0">
                <a:solidFill>
                  <a:prstClr val="black"/>
                </a:solidFill>
              </a:rPr>
              <a:t>des Landes</a:t>
            </a:r>
          </a:p>
          <a:p>
            <a:pPr lvl="1" defTabSz="964783">
              <a:buFont typeface="Wingdings" pitchFamily="2" charset="2"/>
              <a:buChar char="§"/>
              <a:defRPr/>
            </a:pPr>
            <a:r>
              <a:rPr lang="de-DE" sz="1300" dirty="0">
                <a:solidFill>
                  <a:prstClr val="black"/>
                </a:solidFill>
              </a:rPr>
              <a:t>MAGS: Federführung, Steuerung von KAoA, Verantwortung für die Gesamtfinanzierung (Bund-Länder-Vereinbarung BMBF/BA/Land NRW, Ausschreibungsprozesse, Kooperation mit der LGH </a:t>
            </a:r>
          </a:p>
          <a:p>
            <a:pPr lvl="1" defTabSz="964783">
              <a:buFont typeface="Wingdings" pitchFamily="2" charset="2"/>
              <a:buChar char="§"/>
              <a:defRPr/>
            </a:pPr>
            <a:r>
              <a:rPr lang="de-DE" sz="1300" dirty="0">
                <a:solidFill>
                  <a:prstClr val="black"/>
                </a:solidFill>
              </a:rPr>
              <a:t>MSB: </a:t>
            </a:r>
            <a:r>
              <a:rPr lang="de-DE" sz="1300" dirty="0" smtClean="0">
                <a:solidFill>
                  <a:prstClr val="black"/>
                </a:solidFill>
              </a:rPr>
              <a:t>Schulentwicklung, Curriculare Entwicklung, Entlastungsstunden </a:t>
            </a:r>
            <a:r>
              <a:rPr lang="de-DE" sz="1300" dirty="0">
                <a:solidFill>
                  <a:prstClr val="black"/>
                </a:solidFill>
              </a:rPr>
              <a:t>KAoA, </a:t>
            </a:r>
            <a:r>
              <a:rPr lang="de-DE" sz="1300" dirty="0" err="1">
                <a:solidFill>
                  <a:prstClr val="black"/>
                </a:solidFill>
              </a:rPr>
              <a:t>StuBos</a:t>
            </a:r>
            <a:r>
              <a:rPr lang="de-DE" sz="1300" dirty="0">
                <a:solidFill>
                  <a:prstClr val="black"/>
                </a:solidFill>
              </a:rPr>
              <a:t>, Umstrukturierung der Bildungsgänge, </a:t>
            </a:r>
          </a:p>
          <a:p>
            <a:pPr lvl="1" defTabSz="964783">
              <a:buFont typeface="Wingdings" pitchFamily="2" charset="2"/>
              <a:buChar char="§"/>
              <a:defRPr/>
            </a:pPr>
            <a:r>
              <a:rPr lang="de-DE" sz="1300" dirty="0">
                <a:solidFill>
                  <a:prstClr val="black"/>
                </a:solidFill>
              </a:rPr>
              <a:t>Stärkung von Strukturen an Schulen durch Anrechnungsstunden</a:t>
            </a:r>
          </a:p>
          <a:p>
            <a:pPr lvl="1" defTabSz="964783">
              <a:buFont typeface="Wingdings" pitchFamily="2" charset="2"/>
              <a:buChar char="§"/>
              <a:defRPr/>
            </a:pPr>
            <a:r>
              <a:rPr lang="de-DE" sz="1300" dirty="0" smtClean="0">
                <a:solidFill>
                  <a:prstClr val="black"/>
                </a:solidFill>
              </a:rPr>
              <a:t> RD der BA</a:t>
            </a:r>
            <a:r>
              <a:rPr lang="de-DE" sz="1300" dirty="0">
                <a:solidFill>
                  <a:prstClr val="black"/>
                </a:solidFill>
              </a:rPr>
              <a:t>: </a:t>
            </a:r>
            <a:r>
              <a:rPr lang="de-DE" sz="1300" dirty="0" smtClean="0">
                <a:solidFill>
                  <a:prstClr val="black"/>
                </a:solidFill>
              </a:rPr>
              <a:t>Förderinstrumente</a:t>
            </a:r>
            <a:r>
              <a:rPr lang="de-DE" sz="1300" baseline="0" dirty="0" smtClean="0">
                <a:solidFill>
                  <a:prstClr val="black"/>
                </a:solidFill>
              </a:rPr>
              <a:t> </a:t>
            </a:r>
            <a:r>
              <a:rPr lang="de-DE" sz="1300" dirty="0" smtClean="0">
                <a:solidFill>
                  <a:prstClr val="black"/>
                </a:solidFill>
              </a:rPr>
              <a:t>SGB </a:t>
            </a:r>
            <a:r>
              <a:rPr lang="de-DE" sz="1300" dirty="0">
                <a:solidFill>
                  <a:prstClr val="black"/>
                </a:solidFill>
              </a:rPr>
              <a:t>III </a:t>
            </a:r>
            <a:r>
              <a:rPr lang="de-DE" sz="1300" dirty="0" smtClean="0">
                <a:solidFill>
                  <a:prstClr val="black"/>
                </a:solidFill>
              </a:rPr>
              <a:t>(z.B. § </a:t>
            </a:r>
            <a:r>
              <a:rPr lang="de-DE" sz="1300" dirty="0">
                <a:solidFill>
                  <a:prstClr val="black"/>
                </a:solidFill>
              </a:rPr>
              <a:t>48), Förderung der </a:t>
            </a:r>
            <a:r>
              <a:rPr lang="de-DE" sz="1300" dirty="0" smtClean="0">
                <a:solidFill>
                  <a:prstClr val="black"/>
                </a:solidFill>
              </a:rPr>
              <a:t>Ausbildung! Beratung</a:t>
            </a:r>
            <a:r>
              <a:rPr lang="de-DE" sz="1300" dirty="0">
                <a:solidFill>
                  <a:prstClr val="black"/>
                </a:solidFill>
              </a:rPr>
              <a:t>!</a:t>
            </a:r>
          </a:p>
          <a:p>
            <a:pPr defTabSz="964783">
              <a:buFont typeface="Wingdings" pitchFamily="2" charset="2"/>
              <a:buNone/>
              <a:defRPr/>
            </a:pPr>
            <a:endParaRPr lang="de-DE" sz="1300" dirty="0">
              <a:solidFill>
                <a:prstClr val="black"/>
              </a:solidFill>
            </a:endParaRPr>
          </a:p>
          <a:p>
            <a:pPr defTabSz="964783">
              <a:buFont typeface="Wingdings" pitchFamily="2" charset="2"/>
              <a:buChar char="§"/>
              <a:defRPr/>
            </a:pPr>
            <a:r>
              <a:rPr lang="de-DE" sz="1300" dirty="0" smtClean="0">
                <a:solidFill>
                  <a:prstClr val="black"/>
                </a:solidFill>
              </a:rPr>
              <a:t>Stärkung </a:t>
            </a:r>
            <a:r>
              <a:rPr lang="de-DE" sz="1300" dirty="0">
                <a:solidFill>
                  <a:prstClr val="black"/>
                </a:solidFill>
              </a:rPr>
              <a:t>der Infrastruktur bei der Schulaufsicht</a:t>
            </a:r>
          </a:p>
          <a:p>
            <a:pPr lvl="1" defTabSz="964783">
              <a:buFont typeface="Wingdings" pitchFamily="2" charset="2"/>
              <a:buChar char="§"/>
              <a:defRPr/>
            </a:pPr>
            <a:r>
              <a:rPr lang="de-DE" sz="1300" dirty="0">
                <a:solidFill>
                  <a:prstClr val="black"/>
                </a:solidFill>
              </a:rPr>
              <a:t>Die Regierungsbezirke und die Schulämter erhalten zusätzliche Stellen für Koordination, Fortbildung und Qualitätsentwicklung. Sie benennen Personen als Koordinatorinnen und Koordinatoren der oberen Schulaufsicht, die mit dieser Aufgabe der Begleitung von Schulen in der Umsetzung im Sinne der Qualitätsentwicklung betraut werden.</a:t>
            </a:r>
          </a:p>
          <a:p>
            <a:pPr defTabSz="964783">
              <a:buFont typeface="Wingdings" pitchFamily="2" charset="2"/>
              <a:buChar char="§"/>
              <a:defRPr/>
            </a:pPr>
            <a:endParaRPr lang="de-DE" sz="1300" dirty="0">
              <a:solidFill>
                <a:prstClr val="black"/>
              </a:solidFill>
            </a:endParaRPr>
          </a:p>
          <a:p>
            <a:pPr defTabSz="964783">
              <a:buFont typeface="Wingdings" pitchFamily="2" charset="2"/>
              <a:buChar char="§"/>
              <a:defRPr/>
            </a:pPr>
            <a:r>
              <a:rPr lang="de-DE" sz="1300" dirty="0">
                <a:solidFill>
                  <a:prstClr val="black"/>
                </a:solidFill>
              </a:rPr>
              <a:t>Die Schulamtsbezirke erhalten jeweils Anrechnungsstunden, um auf kommunaler Ebene bei der Umsetzung der Standardelemente an Schulen mitzuwirken.</a:t>
            </a:r>
          </a:p>
          <a:p>
            <a:pPr defTabSz="964783">
              <a:buFont typeface="Wingdings" pitchFamily="2" charset="2"/>
              <a:buChar char="§"/>
              <a:defRPr/>
            </a:pPr>
            <a:endParaRPr lang="de-DE" sz="1300" dirty="0">
              <a:solidFill>
                <a:prstClr val="black"/>
              </a:solidFill>
            </a:endParaRPr>
          </a:p>
          <a:p>
            <a:pPr defTabSz="964783">
              <a:buFont typeface="Wingdings" pitchFamily="2" charset="2"/>
              <a:buChar char="§"/>
              <a:defRPr/>
            </a:pPr>
            <a:endParaRPr lang="de-DE" sz="1300" dirty="0">
              <a:solidFill>
                <a:prstClr val="black"/>
              </a:solidFill>
            </a:endParaRPr>
          </a:p>
        </p:txBody>
      </p:sp>
      <p:sp>
        <p:nvSpPr>
          <p:cNvPr id="4" name="Foliennummernplatzhalter 3"/>
          <p:cNvSpPr>
            <a:spLocks noGrp="1"/>
          </p:cNvSpPr>
          <p:nvPr>
            <p:ph type="sldNum" sz="quarter" idx="10"/>
          </p:nvPr>
        </p:nvSpPr>
        <p:spPr/>
        <p:txBody>
          <a:bodyPr/>
          <a:lstStyle/>
          <a:p>
            <a:pPr defTabSz="964783">
              <a:defRPr/>
            </a:pPr>
            <a:fld id="{C3C8A0B2-1979-42C5-8265-0EFAD0730CB6}" type="slidenum">
              <a:rPr lang="de-DE">
                <a:solidFill>
                  <a:prstClr val="black"/>
                </a:solidFill>
                <a:latin typeface="Calibri"/>
              </a:rPr>
              <a:pPr defTabSz="964783">
                <a:defRPr/>
              </a:pPr>
              <a:t>3</a:t>
            </a:fld>
            <a:endParaRPr lang="de-DE">
              <a:solidFill>
                <a:prstClr val="black"/>
              </a:solidFill>
              <a:latin typeface="Calibri"/>
            </a:endParaRPr>
          </a:p>
        </p:txBody>
      </p:sp>
    </p:spTree>
    <p:extLst>
      <p:ext uri="{BB962C8B-B14F-4D97-AF65-F5344CB8AC3E}">
        <p14:creationId xmlns:p14="http://schemas.microsoft.com/office/powerpoint/2010/main" val="393496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DE" sz="1400" dirty="0">
                <a:solidFill>
                  <a:prstClr val="black"/>
                </a:solidFill>
              </a:rPr>
              <a:t>Die kommunale Koordinierung ist </a:t>
            </a:r>
            <a:r>
              <a:rPr lang="de-DE" sz="1400" b="1" dirty="0">
                <a:solidFill>
                  <a:prstClr val="black"/>
                </a:solidFill>
              </a:rPr>
              <a:t>ein eigenes Handlungsfeld (IV), welches gleichfalls  das programmatische Vorgehen im Umsetzungsprozess beschreibt</a:t>
            </a:r>
            <a:r>
              <a:rPr lang="de-DE" sz="1400" dirty="0">
                <a:solidFill>
                  <a:prstClr val="black"/>
                </a:solidFill>
              </a:rPr>
              <a:t>. </a:t>
            </a:r>
          </a:p>
          <a:p>
            <a:pPr defTabSz="964783">
              <a:buFont typeface="Wingdings" pitchFamily="2" charset="2"/>
              <a:buChar char="§"/>
              <a:defRPr/>
            </a:pPr>
            <a:r>
              <a:rPr lang="de-DE" sz="1400" dirty="0">
                <a:solidFill>
                  <a:prstClr val="black"/>
                </a:solidFill>
              </a:rPr>
              <a:t>Die bei den Kommunen für diese Aufgabe angesiedelten Koordinierungsstellen bilden die Schaltstelle für die mit der Umsetzung des Landesvorhabens verbundenen Prozesse. </a:t>
            </a:r>
          </a:p>
          <a:p>
            <a:pPr defTabSz="964783">
              <a:buFont typeface="Wingdings" pitchFamily="2" charset="2"/>
              <a:buChar char="§"/>
              <a:defRPr/>
            </a:pPr>
            <a:r>
              <a:rPr lang="de-DE" sz="1400" dirty="0">
                <a:solidFill>
                  <a:prstClr val="black"/>
                </a:solidFill>
              </a:rPr>
              <a:t>Zum Einstieg in den Reformprozess haben alle Gebietskörperschaften mit dem Land NRW eine gemeinsame Absichtserklärung unterzeichnet, in der die jeweilige Aufgabenteilung der Landes -und der kommunalen Ebene verdeutlicht wird</a:t>
            </a:r>
            <a:r>
              <a:rPr lang="de-DE" sz="1400" dirty="0" smtClean="0">
                <a:solidFill>
                  <a:prstClr val="black"/>
                </a:solidFill>
              </a:rPr>
              <a:t>.</a:t>
            </a:r>
            <a:endParaRPr lang="de-DE" sz="1400" dirty="0">
              <a:solidFill>
                <a:prstClr val="black"/>
              </a:solidFill>
            </a:endParaRPr>
          </a:p>
          <a:p>
            <a:pPr defTabSz="964783">
              <a:buFont typeface="Wingdings" pitchFamily="2" charset="2"/>
              <a:buChar char="§"/>
              <a:defRPr/>
            </a:pPr>
            <a:endParaRPr lang="de-DE" sz="1400" dirty="0">
              <a:solidFill>
                <a:prstClr val="black"/>
              </a:solidFill>
            </a:endParaRPr>
          </a:p>
          <a:p>
            <a:pPr defTabSz="964783">
              <a:buFont typeface="Wingdings" pitchFamily="2" charset="2"/>
              <a:buChar char="§"/>
              <a:defRPr/>
            </a:pPr>
            <a:r>
              <a:rPr lang="de-DE" sz="1400" dirty="0">
                <a:solidFill>
                  <a:prstClr val="black"/>
                </a:solidFill>
              </a:rPr>
              <a:t>Das Ministerium für Arbeit, Integration und Soziales NRW und die Kommunen tragen jeweils die Hälfte der Personal- und Sachkosten. Je nach Einwohnerzahl einer Kommune werden maximal 4 bis 6 Stellen gefördert. </a:t>
            </a:r>
            <a:endParaRPr lang="de-DE" sz="1400" dirty="0" smtClean="0">
              <a:solidFill>
                <a:prstClr val="black"/>
              </a:solidFill>
            </a:endParaRPr>
          </a:p>
          <a:p>
            <a:pPr defTabSz="964783">
              <a:buFont typeface="Wingdings" pitchFamily="2" charset="2"/>
              <a:buChar char="§"/>
              <a:defRPr/>
            </a:pPr>
            <a:endParaRPr lang="de-DE" sz="1400" dirty="0" smtClean="0">
              <a:solidFill>
                <a:prstClr val="black"/>
              </a:solidFill>
            </a:endParaRPr>
          </a:p>
          <a:p>
            <a:pPr defTabSz="964783">
              <a:buFont typeface="Wingdings" pitchFamily="2" charset="2"/>
              <a:buChar char="§"/>
              <a:defRPr/>
            </a:pPr>
            <a:r>
              <a:rPr lang="de-DE" sz="1400" dirty="0" smtClean="0">
                <a:solidFill>
                  <a:prstClr val="black"/>
                </a:solidFill>
              </a:rPr>
              <a:t>Warum wurden die Kommunalen Koordinierungsstrukturen auf Kreisebene</a:t>
            </a:r>
            <a:r>
              <a:rPr lang="de-DE" sz="1400" baseline="0" dirty="0" smtClean="0">
                <a:solidFill>
                  <a:prstClr val="black"/>
                </a:solidFill>
              </a:rPr>
              <a:t> angesiedelt und nicht auf der Ebene der kreisangehörigen Kommunen?</a:t>
            </a:r>
          </a:p>
          <a:p>
            <a:pPr lvl="1" defTabSz="964783">
              <a:buFont typeface="Wingdings" pitchFamily="2" charset="2"/>
              <a:buChar char="§"/>
              <a:defRPr/>
            </a:pPr>
            <a:r>
              <a:rPr lang="de-DE" sz="1400" baseline="0" dirty="0" smtClean="0">
                <a:solidFill>
                  <a:prstClr val="black"/>
                </a:solidFill>
              </a:rPr>
              <a:t>Das Schulsystem, in dem zentral das Handlungsfeld 1 bearbeitet wird, ist hierarchisch gegliedert in MSB – Obere Schulaufsicht bei den Bezirksregierungen und unterer Schulaufsicht bei den Kreisen und kreisfreien Städten, bei den kreisangehörigen Kommunen liegen nur die Schulverwaltungsämter</a:t>
            </a:r>
          </a:p>
          <a:p>
            <a:pPr lvl="1" defTabSz="964783">
              <a:buFont typeface="Wingdings" pitchFamily="2" charset="2"/>
              <a:buChar char="§"/>
              <a:defRPr/>
            </a:pPr>
            <a:r>
              <a:rPr lang="de-DE" sz="1400" baseline="0" dirty="0" smtClean="0">
                <a:solidFill>
                  <a:prstClr val="black"/>
                </a:solidFill>
              </a:rPr>
              <a:t>Weitere Gründe: die Größe der Arbeitsagentur- und Kammerbezirke / der Ausbildungsmarkt ist großräumiger organisiert, eher </a:t>
            </a:r>
            <a:r>
              <a:rPr lang="de-DE" sz="1400" baseline="0" smtClean="0">
                <a:solidFill>
                  <a:prstClr val="black"/>
                </a:solidFill>
              </a:rPr>
              <a:t>auf Kreisebene </a:t>
            </a:r>
            <a:r>
              <a:rPr lang="de-DE" sz="1400" baseline="0" dirty="0" smtClean="0">
                <a:solidFill>
                  <a:prstClr val="black"/>
                </a:solidFill>
              </a:rPr>
              <a:t>bzw. </a:t>
            </a:r>
            <a:r>
              <a:rPr lang="de-DE" sz="1400" baseline="0" dirty="0" err="1" smtClean="0">
                <a:solidFill>
                  <a:prstClr val="black"/>
                </a:solidFill>
              </a:rPr>
              <a:t>kreisgrenzenüberschreitend</a:t>
            </a:r>
            <a:r>
              <a:rPr lang="de-DE" sz="1400" baseline="0" dirty="0" smtClean="0">
                <a:solidFill>
                  <a:prstClr val="black"/>
                </a:solidFill>
              </a:rPr>
              <a:t>.</a:t>
            </a:r>
            <a:endParaRPr lang="de-DE" sz="1400" dirty="0">
              <a:solidFill>
                <a:prstClr val="black"/>
              </a:solidFill>
            </a:endParaRPr>
          </a:p>
        </p:txBody>
      </p:sp>
      <p:sp>
        <p:nvSpPr>
          <p:cNvPr id="4" name="Foliennummernplatzhalter 3"/>
          <p:cNvSpPr>
            <a:spLocks noGrp="1"/>
          </p:cNvSpPr>
          <p:nvPr>
            <p:ph type="sldNum" sz="quarter" idx="10"/>
          </p:nvPr>
        </p:nvSpPr>
        <p:spPr/>
        <p:txBody>
          <a:bodyPr/>
          <a:lstStyle/>
          <a:p>
            <a:pPr defTabSz="964783">
              <a:defRPr/>
            </a:pPr>
            <a:fld id="{C3C8A0B2-1979-42C5-8265-0EFAD0730CB6}" type="slidenum">
              <a:rPr lang="de-DE">
                <a:solidFill>
                  <a:prstClr val="black"/>
                </a:solidFill>
                <a:latin typeface="Calibri"/>
              </a:rPr>
              <a:pPr defTabSz="964783">
                <a:defRPr/>
              </a:pPr>
              <a:t>4</a:t>
            </a:fld>
            <a:endParaRPr lang="de-DE">
              <a:solidFill>
                <a:prstClr val="black"/>
              </a:solidFill>
              <a:latin typeface="Calibri"/>
            </a:endParaRPr>
          </a:p>
        </p:txBody>
      </p:sp>
    </p:spTree>
    <p:extLst>
      <p:ext uri="{BB962C8B-B14F-4D97-AF65-F5344CB8AC3E}">
        <p14:creationId xmlns:p14="http://schemas.microsoft.com/office/powerpoint/2010/main" val="40746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964783">
              <a:buFont typeface="+mj-lt"/>
              <a:buNone/>
              <a:defRPr/>
            </a:pPr>
            <a:endParaRPr lang="de-DE" sz="1300" dirty="0"/>
          </a:p>
          <a:p>
            <a:pPr marL="241196" indent="-241196" defTabSz="964783">
              <a:buFont typeface="+mj-lt"/>
              <a:buAutoNum type="arabicPeriod"/>
              <a:defRPr/>
            </a:pPr>
            <a:r>
              <a:rPr lang="de-DE" sz="1300" dirty="0" smtClean="0"/>
              <a:t>Ein Überblick über die typischen </a:t>
            </a:r>
            <a:r>
              <a:rPr lang="de-DE" sz="1300" b="1" dirty="0" smtClean="0"/>
              <a:t>Kooperationsstrukturen </a:t>
            </a:r>
            <a:r>
              <a:rPr lang="de-DE" sz="1300" b="1" dirty="0"/>
              <a:t>in den Kommunen</a:t>
            </a:r>
            <a:r>
              <a:rPr lang="de-DE" sz="1300" dirty="0"/>
              <a:t>, d.h. </a:t>
            </a:r>
            <a:r>
              <a:rPr lang="de-DE" sz="1300" dirty="0" smtClean="0"/>
              <a:t>die </a:t>
            </a:r>
            <a:r>
              <a:rPr lang="de-DE" sz="1300" b="1" dirty="0" smtClean="0"/>
              <a:t>Kommunalen </a:t>
            </a:r>
            <a:r>
              <a:rPr lang="de-DE" sz="1300" b="1" dirty="0"/>
              <a:t>Koordinierungsstellen. </a:t>
            </a:r>
          </a:p>
          <a:p>
            <a:pPr defTabSz="964783">
              <a:defRPr/>
            </a:pPr>
            <a:endParaRPr lang="de-DE" sz="1300" dirty="0"/>
          </a:p>
          <a:p>
            <a:pPr>
              <a:buFont typeface="Wingdings" pitchFamily="2" charset="2"/>
              <a:buChar char="§"/>
            </a:pPr>
            <a:endParaRPr lang="de-DE" sz="1300" dirty="0"/>
          </a:p>
          <a:p>
            <a:pPr defTabSz="964783">
              <a:buFont typeface="Wingdings" pitchFamily="2" charset="2"/>
              <a:buChar char="§"/>
              <a:defRPr/>
            </a:pPr>
            <a:r>
              <a:rPr lang="de-DE" sz="1300" dirty="0" smtClean="0"/>
              <a:t>In </a:t>
            </a:r>
            <a:r>
              <a:rPr lang="de-DE" sz="1300" dirty="0"/>
              <a:t>allen 53 Kommunen sind inzwischen </a:t>
            </a:r>
            <a:r>
              <a:rPr lang="de-DE" sz="1300" b="1" dirty="0"/>
              <a:t>Gremien</a:t>
            </a:r>
            <a:r>
              <a:rPr lang="de-DE" sz="1300" dirty="0"/>
              <a:t> etabliert, in denen </a:t>
            </a:r>
            <a:r>
              <a:rPr lang="de-DE" sz="1300" b="1" dirty="0"/>
              <a:t>strategische Entscheidungen </a:t>
            </a:r>
            <a:r>
              <a:rPr lang="de-DE" sz="1300" dirty="0"/>
              <a:t>getroffen werden können</a:t>
            </a:r>
            <a:r>
              <a:rPr lang="de-DE" sz="1300" dirty="0" smtClean="0"/>
              <a:t>. Um </a:t>
            </a:r>
            <a:r>
              <a:rPr lang="de-DE" sz="1300" b="1" dirty="0"/>
              <a:t>Doppelstrukturen zu vermeiden</a:t>
            </a:r>
            <a:r>
              <a:rPr lang="de-DE" sz="1300" dirty="0"/>
              <a:t>, wurden häufig </a:t>
            </a:r>
            <a:r>
              <a:rPr lang="de-DE" sz="1300" b="1" dirty="0"/>
              <a:t>bestehende Steuerungsgremien mit den neuen Aufgaben </a:t>
            </a:r>
            <a:r>
              <a:rPr lang="de-DE" sz="1300" dirty="0"/>
              <a:t>betraut. Daneben haben die meisten Kommunen auch </a:t>
            </a:r>
            <a:r>
              <a:rPr lang="de-DE" sz="1300" b="1" dirty="0"/>
              <a:t>operative Gremien eingerichtet sowie fachspezifische Arbeitsgruppen oder Arbeitskreise, die Entscheidungen vorbereiten und die konkrete Umsetzung abstimmen. </a:t>
            </a:r>
          </a:p>
          <a:p>
            <a:pPr>
              <a:buFont typeface="Wingdings" pitchFamily="2" charset="2"/>
              <a:buChar char="§"/>
            </a:pPr>
            <a:r>
              <a:rPr lang="de-DE" sz="1300" dirty="0" smtClean="0"/>
              <a:t>4</a:t>
            </a:r>
            <a:r>
              <a:rPr lang="de-DE" sz="1300" dirty="0"/>
              <a:t>. Im Zusammenwirken bilden </a:t>
            </a:r>
            <a:r>
              <a:rPr lang="de-DE" sz="1300" dirty="0" err="1"/>
              <a:t>KoKos</a:t>
            </a:r>
            <a:r>
              <a:rPr lang="de-DE" sz="1300" dirty="0"/>
              <a:t> mit ihren Partnern eine lokale Verantwortungsgemeinschaft, die kooperativ und arbeitsteilig und an der positiven Gestaltung der Übergänge von der Schule in die Arbeitswelt arbeitet. </a:t>
            </a:r>
          </a:p>
          <a:p>
            <a:pPr marL="241196" indent="-241196">
              <a:buFont typeface="+mj-lt"/>
              <a:buAutoNum type="arabicPeriod"/>
            </a:pPr>
            <a:endParaRPr lang="de-DE" sz="1300" dirty="0"/>
          </a:p>
          <a:p>
            <a:pPr>
              <a:buFont typeface="Wingdings" pitchFamily="2" charset="2"/>
              <a:buChar char="§"/>
            </a:pPr>
            <a:endParaRPr lang="de-DE" sz="1300" dirty="0"/>
          </a:p>
        </p:txBody>
      </p:sp>
      <p:sp>
        <p:nvSpPr>
          <p:cNvPr id="4" name="Foliennummernplatzhalter 3"/>
          <p:cNvSpPr>
            <a:spLocks noGrp="1"/>
          </p:cNvSpPr>
          <p:nvPr>
            <p:ph type="sldNum" sz="quarter" idx="10"/>
          </p:nvPr>
        </p:nvSpPr>
        <p:spPr/>
        <p:txBody>
          <a:bodyPr/>
          <a:lstStyle/>
          <a:p>
            <a:fld id="{C3C8A0B2-1979-42C5-8265-0EFAD0730CB6}" type="slidenum">
              <a:rPr lang="de-DE" smtClean="0"/>
              <a:t>5</a:t>
            </a:fld>
            <a:endParaRPr lang="de-DE"/>
          </a:p>
        </p:txBody>
      </p:sp>
    </p:spTree>
    <p:extLst>
      <p:ext uri="{BB962C8B-B14F-4D97-AF65-F5344CB8AC3E}">
        <p14:creationId xmlns:p14="http://schemas.microsoft.com/office/powerpoint/2010/main" val="33643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Wingdings" pitchFamily="2" charset="2"/>
              <a:buChar char="§"/>
            </a:pPr>
            <a:r>
              <a:rPr lang="de-DE" sz="1300" dirty="0" smtClean="0"/>
              <a:t>Für die </a:t>
            </a:r>
            <a:r>
              <a:rPr lang="de-DE" sz="1300" b="1" dirty="0" smtClean="0"/>
              <a:t>organisatorische Anbindung</a:t>
            </a:r>
            <a:r>
              <a:rPr lang="de-DE" sz="1300" dirty="0" smtClean="0"/>
              <a:t> der Kommunalen Koordinierungsstellen wurden </a:t>
            </a:r>
            <a:r>
              <a:rPr lang="de-DE" sz="1300" b="1" dirty="0" smtClean="0"/>
              <a:t>unterschiedliche Lösun</a:t>
            </a:r>
            <a:r>
              <a:rPr lang="de-DE" sz="1300" dirty="0" smtClean="0"/>
              <a:t>gen gewählt. </a:t>
            </a:r>
          </a:p>
          <a:p>
            <a:pPr>
              <a:buFont typeface="Wingdings" pitchFamily="2" charset="2"/>
              <a:buChar char="§"/>
            </a:pPr>
            <a:r>
              <a:rPr lang="de-DE" sz="1300" b="1" dirty="0" smtClean="0"/>
              <a:t>Am häufigsten </a:t>
            </a:r>
            <a:r>
              <a:rPr lang="de-DE" sz="1300" dirty="0" smtClean="0"/>
              <a:t>sind die Kommunalen Koordinierungsstellen </a:t>
            </a:r>
            <a:r>
              <a:rPr lang="de-DE" sz="1300" b="1" dirty="0" smtClean="0"/>
              <a:t>auf Ebene eines Amtes oder eines Dezernats </a:t>
            </a:r>
            <a:r>
              <a:rPr lang="de-DE" sz="1300" dirty="0" smtClean="0"/>
              <a:t>angesiedelt. </a:t>
            </a:r>
          </a:p>
          <a:p>
            <a:pPr>
              <a:buFont typeface="Wingdings" pitchFamily="2" charset="2"/>
              <a:buChar char="§"/>
            </a:pPr>
            <a:r>
              <a:rPr lang="de-DE" sz="1300" b="1" dirty="0" smtClean="0"/>
              <a:t>Fachlich</a:t>
            </a:r>
            <a:r>
              <a:rPr lang="de-DE" sz="1300" dirty="0" smtClean="0"/>
              <a:t> sind sie </a:t>
            </a:r>
            <a:r>
              <a:rPr lang="de-DE" sz="1300" b="1" dirty="0" smtClean="0"/>
              <a:t>überwiegend</a:t>
            </a:r>
            <a:r>
              <a:rPr lang="de-DE" sz="1300" dirty="0" smtClean="0"/>
              <a:t> dem </a:t>
            </a:r>
            <a:r>
              <a:rPr lang="de-DE" sz="1300" b="1" dirty="0" smtClean="0"/>
              <a:t>Bereich Schule und Bildung </a:t>
            </a:r>
            <a:r>
              <a:rPr lang="de-DE" sz="1300" dirty="0" smtClean="0"/>
              <a:t>zugeordnet. </a:t>
            </a:r>
            <a:r>
              <a:rPr lang="de-DE" sz="1300" b="1" dirty="0" smtClean="0"/>
              <a:t>Zunehmend häufiger </a:t>
            </a:r>
            <a:r>
              <a:rPr lang="de-DE" sz="1300" dirty="0" smtClean="0"/>
              <a:t>sind </a:t>
            </a:r>
            <a:r>
              <a:rPr lang="de-DE" sz="1300" b="0" dirty="0" smtClean="0"/>
              <a:t>Organisationsmodelle anzutreffen</a:t>
            </a:r>
            <a:r>
              <a:rPr lang="de-DE" sz="1300" dirty="0" smtClean="0"/>
              <a:t>, bei denen </a:t>
            </a:r>
            <a:r>
              <a:rPr lang="de-DE" sz="1300" b="1" dirty="0" smtClean="0"/>
              <a:t>Organisationseinheiten mit koordinierender Funktion </a:t>
            </a:r>
            <a:r>
              <a:rPr lang="de-DE" sz="1300" dirty="0" smtClean="0"/>
              <a:t>strukturell </a:t>
            </a:r>
            <a:r>
              <a:rPr lang="de-DE" sz="1300" b="1" dirty="0" smtClean="0"/>
              <a:t>miteinander verknüpft </a:t>
            </a:r>
            <a:r>
              <a:rPr lang="de-DE" sz="1300" dirty="0" smtClean="0"/>
              <a:t>werden. Dies betrifft neben den Kommunalen Koordinierungsstellen KAoA insbesondere die Regionalen Bildungsnetzwerke und die Kommunalen Integrationszentren.  </a:t>
            </a:r>
          </a:p>
          <a:p>
            <a:pPr>
              <a:buFont typeface="Wingdings" pitchFamily="2" charset="2"/>
              <a:buChar char="§"/>
            </a:pPr>
            <a:endParaRPr lang="de-DE" sz="1300" dirty="0" smtClean="0"/>
          </a:p>
          <a:p>
            <a:pPr>
              <a:buFont typeface="Wingdings" pitchFamily="2" charset="2"/>
              <a:buChar char="§"/>
            </a:pPr>
            <a:r>
              <a:rPr lang="de-DE" sz="1300" dirty="0" smtClean="0"/>
              <a:t>Es zeigt sich, dass die </a:t>
            </a:r>
            <a:r>
              <a:rPr lang="de-DE" sz="1300" b="1" dirty="0" smtClean="0"/>
              <a:t>Entscheidung </a:t>
            </a:r>
            <a:r>
              <a:rPr lang="de-DE" sz="1300" dirty="0" smtClean="0"/>
              <a:t>über die </a:t>
            </a:r>
            <a:r>
              <a:rPr lang="de-DE" sz="1300" b="1" dirty="0" smtClean="0"/>
              <a:t>Ansiedlung meistens </a:t>
            </a:r>
            <a:r>
              <a:rPr lang="de-DE" sz="1300" dirty="0" smtClean="0"/>
              <a:t>auf der </a:t>
            </a:r>
            <a:r>
              <a:rPr lang="de-DE" sz="1300" b="1" dirty="0" smtClean="0"/>
              <a:t>Grundlage vorhandener Projekte </a:t>
            </a:r>
            <a:r>
              <a:rPr lang="de-DE" sz="1300" dirty="0" smtClean="0"/>
              <a:t>und </a:t>
            </a:r>
            <a:r>
              <a:rPr lang="de-DE" sz="1300" b="1" dirty="0" smtClean="0"/>
              <a:t>Strukturen </a:t>
            </a:r>
            <a:r>
              <a:rPr lang="de-DE" sz="1300" dirty="0" smtClean="0"/>
              <a:t>in der Kommune getroffen wurde und dass </a:t>
            </a:r>
            <a:r>
              <a:rPr lang="de-DE" sz="1300" b="1" dirty="0" smtClean="0"/>
              <a:t>jede Form der Ansiedlung </a:t>
            </a:r>
            <a:r>
              <a:rPr lang="de-DE" sz="1300" dirty="0" smtClean="0"/>
              <a:t>mit jeweils </a:t>
            </a:r>
            <a:r>
              <a:rPr lang="de-DE" sz="1300" b="1" dirty="0" smtClean="0"/>
              <a:t>spezifischen Vorteilen </a:t>
            </a:r>
            <a:r>
              <a:rPr lang="de-DE" sz="1300" dirty="0" smtClean="0"/>
              <a:t>verbunden ist. Vor Einführung von KAoA erfolgte in jeder Kommune die Einbindung der Politik über den Ratsbeschluss, der auch die Verortung der KoKo beinhaltete.</a:t>
            </a:r>
            <a:endParaRPr lang="de-DE" sz="1300" b="1" dirty="0" smtClean="0"/>
          </a:p>
          <a:p>
            <a:pPr>
              <a:buFont typeface="Wingdings" pitchFamily="2" charset="2"/>
              <a:buChar char="§"/>
            </a:pPr>
            <a:endParaRPr lang="de-DE" sz="1300" b="1" dirty="0" smtClean="0"/>
          </a:p>
          <a:p>
            <a:pPr>
              <a:buFont typeface="Wingdings" pitchFamily="2" charset="2"/>
              <a:buChar char="§"/>
            </a:pPr>
            <a:r>
              <a:rPr lang="de-DE" sz="1300" dirty="0" smtClean="0"/>
              <a:t>die Ansiedlung in der </a:t>
            </a:r>
            <a:r>
              <a:rPr lang="de-DE" sz="1300" b="1" dirty="0" smtClean="0"/>
              <a:t>Jugendhilfe</a:t>
            </a:r>
            <a:r>
              <a:rPr lang="de-DE" sz="1300" dirty="0" smtClean="0"/>
              <a:t> oder in der Sozialverwaltung kann dazu beitragen, dass man insbesondere benachteiligte Jugendliche gut im Blick habe und eine Vernetzung mit diesbezüglichen Projekten der Jugendhilfe sicherstellen könne.</a:t>
            </a:r>
          </a:p>
          <a:p>
            <a:pPr>
              <a:buFont typeface="Wingdings" pitchFamily="2" charset="2"/>
              <a:buChar char="§"/>
            </a:pPr>
            <a:r>
              <a:rPr lang="de-DE" sz="1300" dirty="0" smtClean="0"/>
              <a:t> In anderen Fällen wurde die Nutzung der Schulkontakte, die sich aus der Integration in die </a:t>
            </a:r>
            <a:r>
              <a:rPr lang="de-DE" sz="1300" b="1" dirty="0" smtClean="0"/>
              <a:t>Schulverwaltung</a:t>
            </a:r>
            <a:r>
              <a:rPr lang="de-DE" sz="1300" dirty="0" smtClean="0"/>
              <a:t> ergeben, als vorteilhaft für die Implementierung von KAoA angesehen. </a:t>
            </a:r>
          </a:p>
          <a:p>
            <a:pPr>
              <a:buFont typeface="Wingdings" pitchFamily="2" charset="2"/>
              <a:buChar char="§"/>
            </a:pPr>
            <a:r>
              <a:rPr lang="de-DE" sz="1300" dirty="0" smtClean="0"/>
              <a:t>Das Konstrukt der Stabsstelle wiederum erleichtert nach Meinung anderer KoKos  den Zugang zu den regionalen Akteuren, weil auf diese Weise der Querschnittscharakter der Koordinierungsstelle und des Themas KAoA hervorgehoben wird und sich der Zugang nicht auf Akteure eines bestimmten Bereichs konzentriert. Ähnliches gilt bei der Zuordnung zu einer </a:t>
            </a:r>
            <a:r>
              <a:rPr lang="de-DE" sz="1300" b="1" dirty="0" smtClean="0"/>
              <a:t>Tochtergesellschaft</a:t>
            </a:r>
            <a:r>
              <a:rPr lang="de-DE" sz="1300" dirty="0" smtClean="0"/>
              <a:t>, die für verschiedene Projekte zuständig ist und Synergieeffekte herstellen kann</a:t>
            </a:r>
            <a:endParaRPr lang="de-DE" sz="1300" dirty="0">
              <a:solidFill>
                <a:prstClr val="black"/>
              </a:solidFill>
            </a:endParaRPr>
          </a:p>
        </p:txBody>
      </p:sp>
      <p:sp>
        <p:nvSpPr>
          <p:cNvPr id="4" name="Foliennummernplatzhalter 3"/>
          <p:cNvSpPr>
            <a:spLocks noGrp="1"/>
          </p:cNvSpPr>
          <p:nvPr>
            <p:ph type="sldNum" sz="quarter" idx="10"/>
          </p:nvPr>
        </p:nvSpPr>
        <p:spPr/>
        <p:txBody>
          <a:bodyPr/>
          <a:lstStyle/>
          <a:p>
            <a:pPr defTabSz="964783">
              <a:defRPr/>
            </a:pPr>
            <a:fld id="{C3C8A0B2-1979-42C5-8265-0EFAD0730CB6}" type="slidenum">
              <a:rPr lang="de-DE">
                <a:solidFill>
                  <a:prstClr val="black"/>
                </a:solidFill>
                <a:latin typeface="Calibri"/>
              </a:rPr>
              <a:pPr defTabSz="964783">
                <a:defRPr/>
              </a:pPr>
              <a:t>6</a:t>
            </a:fld>
            <a:endParaRPr lang="de-DE">
              <a:solidFill>
                <a:prstClr val="black"/>
              </a:solidFill>
              <a:latin typeface="Calibri"/>
            </a:endParaRPr>
          </a:p>
        </p:txBody>
      </p:sp>
    </p:spTree>
    <p:extLst>
      <p:ext uri="{BB962C8B-B14F-4D97-AF65-F5344CB8AC3E}">
        <p14:creationId xmlns:p14="http://schemas.microsoft.com/office/powerpoint/2010/main" val="299209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0AF8B08-4620-4791-8185-3F4EBD71D56B}" type="slidenum">
              <a:rPr lang="de-DE" smtClean="0"/>
              <a:t>7</a:t>
            </a:fld>
            <a:endParaRPr lang="de-DE"/>
          </a:p>
        </p:txBody>
      </p:sp>
    </p:spTree>
    <p:extLst>
      <p:ext uri="{BB962C8B-B14F-4D97-AF65-F5344CB8AC3E}">
        <p14:creationId xmlns:p14="http://schemas.microsoft.com/office/powerpoint/2010/main" val="3771367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9" name="Picture 16" descr="GIB_Logo-klein-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371" y="5932673"/>
            <a:ext cx="1860260" cy="75643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2239" y="6356759"/>
            <a:ext cx="1920213" cy="332344"/>
          </a:xfrm>
          <a:prstGeom prst="rect">
            <a:avLst/>
          </a:prstGeom>
        </p:spPr>
      </p:pic>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3946" y="6363986"/>
            <a:ext cx="1986279" cy="305374"/>
          </a:xfrm>
          <a:prstGeom prst="rect">
            <a:avLst/>
          </a:prstGeom>
        </p:spPr>
      </p:pic>
      <p:sp>
        <p:nvSpPr>
          <p:cNvPr id="10" name="Rechteck 9"/>
          <p:cNvSpPr/>
          <p:nvPr userDrawn="1"/>
        </p:nvSpPr>
        <p:spPr>
          <a:xfrm>
            <a:off x="0" y="4581130"/>
            <a:ext cx="12192000" cy="1224135"/>
          </a:xfrm>
          <a:prstGeom prst="rect">
            <a:avLst/>
          </a:prstGeom>
          <a:solidFill>
            <a:srgbClr val="EE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el 1"/>
          <p:cNvSpPr>
            <a:spLocks noGrp="1"/>
          </p:cNvSpPr>
          <p:nvPr userDrawn="1">
            <p:ph type="ctrTitle"/>
          </p:nvPr>
        </p:nvSpPr>
        <p:spPr>
          <a:xfrm>
            <a:off x="336000" y="252001"/>
            <a:ext cx="11520000" cy="1470025"/>
          </a:xfrm>
        </p:spPr>
        <p:txBody>
          <a:bodyPr anchor="b" anchorCtr="0">
            <a:normAutofit/>
          </a:bodyPr>
          <a:lstStyle>
            <a:lvl1pPr>
              <a:defRPr sz="2800"/>
            </a:lvl1pPr>
          </a:lstStyle>
          <a:p>
            <a:r>
              <a:rPr lang="de-DE" smtClean="0"/>
              <a:t>Titelmasterformat durch Klicken bearbeiten</a:t>
            </a:r>
            <a:endParaRPr lang="de-DE" dirty="0"/>
          </a:p>
        </p:txBody>
      </p:sp>
      <p:sp>
        <p:nvSpPr>
          <p:cNvPr id="12" name="Untertitel 2"/>
          <p:cNvSpPr>
            <a:spLocks noGrp="1"/>
          </p:cNvSpPr>
          <p:nvPr userDrawn="1">
            <p:ph type="subTitle" idx="1" hasCustomPrompt="1"/>
          </p:nvPr>
        </p:nvSpPr>
        <p:spPr>
          <a:xfrm>
            <a:off x="336000" y="4680000"/>
            <a:ext cx="11520000" cy="9720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a:t>
            </a:r>
            <a:endParaRPr lang="de-DE" dirty="0"/>
          </a:p>
        </p:txBody>
      </p:sp>
      <p:pic>
        <p:nvPicPr>
          <p:cNvPr id="13" name="Grafik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800001"/>
            <a:ext cx="12192000" cy="2867275"/>
          </a:xfrm>
          <a:prstGeom prst="rect">
            <a:avLst/>
          </a:prstGeom>
        </p:spPr>
      </p:pic>
      <p:sp>
        <p:nvSpPr>
          <p:cNvPr id="15" name="Textplatzhalter 10"/>
          <p:cNvSpPr>
            <a:spLocks noGrp="1"/>
          </p:cNvSpPr>
          <p:nvPr userDrawn="1">
            <p:ph type="body" sz="quarter" idx="10" hasCustomPrompt="1"/>
          </p:nvPr>
        </p:nvSpPr>
        <p:spPr>
          <a:xfrm>
            <a:off x="3849040" y="5895312"/>
            <a:ext cx="8160000" cy="342000"/>
          </a:xfrm>
        </p:spPr>
        <p:txBody>
          <a:bodyPr/>
          <a:lstStyle>
            <a:lvl1pPr marL="0" indent="0" algn="r">
              <a:buFontTx/>
              <a:buNone/>
              <a:defRPr sz="1800">
                <a:solidFill>
                  <a:schemeClr val="tx2"/>
                </a:solidFill>
              </a:defRPr>
            </a:lvl1pPr>
          </a:lstStyle>
          <a:p>
            <a:pPr lvl="0"/>
            <a:r>
              <a:rPr lang="de-DE" dirty="0" smtClean="0"/>
              <a:t>Autor/in</a:t>
            </a:r>
            <a:endParaRPr lang="de-DE" dirty="0"/>
          </a:p>
        </p:txBody>
      </p:sp>
      <p:pic>
        <p:nvPicPr>
          <p:cNvPr id="14" name="Grafik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007" y="6375914"/>
            <a:ext cx="1410128" cy="405620"/>
          </a:xfrm>
          <a:prstGeom prst="rect">
            <a:avLst/>
          </a:prstGeom>
        </p:spPr>
      </p:pic>
    </p:spTree>
    <p:extLst>
      <p:ext uri="{BB962C8B-B14F-4D97-AF65-F5344CB8AC3E}">
        <p14:creationId xmlns:p14="http://schemas.microsoft.com/office/powerpoint/2010/main" val="20841436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2060782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17744035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6000" y="1656000"/>
            <a:ext cx="11520000" cy="3600000"/>
          </a:xfrm>
        </p:spPr>
        <p:txBody>
          <a:bodyPr anchor="ctr" anchorCtr="0"/>
          <a:lstStyle>
            <a:lvl1pPr algn="ctr">
              <a:defRPr/>
            </a:lvl1pPr>
          </a:lstStyle>
          <a:p>
            <a:r>
              <a:rPr lang="de-DE" dirty="0" smtClean="0"/>
              <a:t>Geben Sie Ihren Text ein!</a:t>
            </a:r>
            <a:endParaRPr lang="de-DE" dirty="0"/>
          </a:p>
        </p:txBody>
      </p:sp>
      <p:sp>
        <p:nvSpPr>
          <p:cNvPr id="3" name="Foliennummernplatzhalter 2"/>
          <p:cNvSpPr>
            <a:spLocks noGrp="1"/>
          </p:cNvSpPr>
          <p:nvPr>
            <p:ph type="sldNum" sz="quarter" idx="10"/>
          </p:nvPr>
        </p:nvSpPr>
        <p:spPr/>
        <p:txBody>
          <a:bodyPr/>
          <a:lstStyle/>
          <a:p>
            <a:r>
              <a:rPr lang="de-DE"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2546625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4pPr marL="1371600" indent="0">
              <a:buNone/>
              <a:defRPr/>
            </a:lvl4pPr>
            <a:lvl5pPr marL="1828800" indent="0">
              <a:buNone/>
              <a:defRPr/>
            </a:lvl5pPr>
          </a:lstStyle>
          <a:p>
            <a:pPr lvl="0"/>
            <a:r>
              <a:rPr lang="de-DE" smtClean="0"/>
              <a:t>Textmasterformat bearbeiten</a:t>
            </a:r>
          </a:p>
          <a:p>
            <a:pPr lvl="1"/>
            <a:r>
              <a:rPr lang="de-DE" smtClean="0"/>
              <a:t>Zweite Ebene</a:t>
            </a:r>
          </a:p>
          <a:p>
            <a:pPr lvl="2"/>
            <a:r>
              <a:rPr lang="de-DE" smtClean="0"/>
              <a:t>Dritte Ebene</a:t>
            </a:r>
          </a:p>
        </p:txBody>
      </p:sp>
      <p:sp>
        <p:nvSpPr>
          <p:cNvPr id="6" name="Foliennummernplatzhalter 5"/>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885766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277072"/>
          </a:xfrm>
        </p:spPr>
        <p:txBody>
          <a:bodyPr/>
          <a:lstStyle>
            <a:lvl1pPr>
              <a:defRPr sz="2800"/>
            </a:lvl1pPr>
            <a:lvl2pP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p:txBody>
      </p:sp>
      <p:sp>
        <p:nvSpPr>
          <p:cNvPr id="4" name="Inhaltsplatzhalter 3"/>
          <p:cNvSpPr>
            <a:spLocks noGrp="1"/>
          </p:cNvSpPr>
          <p:nvPr>
            <p:ph sz="half" idx="2"/>
          </p:nvPr>
        </p:nvSpPr>
        <p:spPr>
          <a:xfrm>
            <a:off x="6197600" y="1600201"/>
            <a:ext cx="5384800" cy="4277072"/>
          </a:xfrm>
        </p:spPr>
        <p:txBody>
          <a:bodyPr/>
          <a:lstStyle>
            <a:lvl1pPr>
              <a:defRPr sz="2800"/>
            </a:lvl1pPr>
            <a:lvl2pP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p:txBody>
      </p:sp>
      <p:sp>
        <p:nvSpPr>
          <p:cNvPr id="7" name="Foliennummernplatzhalter 6"/>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28408258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22909738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19517306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6000" y="1656000"/>
            <a:ext cx="11520000" cy="3600000"/>
          </a:xfrm>
        </p:spPr>
        <p:txBody>
          <a:bodyPr anchor="ctr" anchorCtr="0"/>
          <a:lstStyle>
            <a:lvl1pPr algn="ctr">
              <a:defRPr/>
            </a:lvl1pPr>
          </a:lstStyle>
          <a:p>
            <a:r>
              <a:rPr lang="de-DE" dirty="0" smtClean="0"/>
              <a:t>Geben Sie Ihren Text ein!</a:t>
            </a:r>
            <a:endParaRPr lang="de-DE" dirty="0"/>
          </a:p>
        </p:txBody>
      </p:sp>
      <p:sp>
        <p:nvSpPr>
          <p:cNvPr id="3" name="Foliennummernplatzhalter 2"/>
          <p:cNvSpPr>
            <a:spLocks noGrp="1"/>
          </p:cNvSpPr>
          <p:nvPr>
            <p:ph type="sldNum" sz="quarter" idx="10"/>
          </p:nvPr>
        </p:nvSpPr>
        <p:spPr/>
        <p:txBody>
          <a:bodyPr/>
          <a:lstStyle/>
          <a:p>
            <a:r>
              <a:rPr lang="de-DE"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854514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9" name="Picture 16" descr="GIB_Logo-klein-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371" y="5932673"/>
            <a:ext cx="1860260" cy="756431"/>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userDrawn="1"/>
        </p:nvSpPr>
        <p:spPr>
          <a:xfrm>
            <a:off x="0" y="4581130"/>
            <a:ext cx="12192000" cy="1224135"/>
          </a:xfrm>
          <a:prstGeom prst="rect">
            <a:avLst/>
          </a:prstGeom>
          <a:solidFill>
            <a:srgbClr val="EE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el 1"/>
          <p:cNvSpPr>
            <a:spLocks noGrp="1"/>
          </p:cNvSpPr>
          <p:nvPr userDrawn="1">
            <p:ph type="ctrTitle"/>
          </p:nvPr>
        </p:nvSpPr>
        <p:spPr>
          <a:xfrm>
            <a:off x="336000" y="252001"/>
            <a:ext cx="11520000" cy="1470025"/>
          </a:xfrm>
        </p:spPr>
        <p:txBody>
          <a:bodyPr anchor="b" anchorCtr="0">
            <a:normAutofit/>
          </a:bodyPr>
          <a:lstStyle>
            <a:lvl1pPr>
              <a:defRPr sz="2800"/>
            </a:lvl1pPr>
          </a:lstStyle>
          <a:p>
            <a:r>
              <a:rPr lang="de-DE" smtClean="0"/>
              <a:t>Titelmasterformat durch Klicken bearbeiten</a:t>
            </a:r>
            <a:endParaRPr lang="de-DE" dirty="0"/>
          </a:p>
        </p:txBody>
      </p:sp>
      <p:sp>
        <p:nvSpPr>
          <p:cNvPr id="12" name="Untertitel 2"/>
          <p:cNvSpPr>
            <a:spLocks noGrp="1"/>
          </p:cNvSpPr>
          <p:nvPr userDrawn="1">
            <p:ph type="subTitle" idx="1" hasCustomPrompt="1"/>
          </p:nvPr>
        </p:nvSpPr>
        <p:spPr>
          <a:xfrm>
            <a:off x="336000" y="4680000"/>
            <a:ext cx="11520000" cy="9720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a:t>
            </a:r>
            <a:endParaRPr lang="de-DE" dirty="0"/>
          </a:p>
        </p:txBody>
      </p:sp>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00001"/>
            <a:ext cx="12192000" cy="2867275"/>
          </a:xfrm>
          <a:prstGeom prst="rect">
            <a:avLst/>
          </a:prstGeom>
        </p:spPr>
      </p:pic>
      <p:sp>
        <p:nvSpPr>
          <p:cNvPr id="15" name="Textplatzhalter 10"/>
          <p:cNvSpPr>
            <a:spLocks noGrp="1"/>
          </p:cNvSpPr>
          <p:nvPr userDrawn="1">
            <p:ph type="body" sz="quarter" idx="10" hasCustomPrompt="1"/>
          </p:nvPr>
        </p:nvSpPr>
        <p:spPr>
          <a:xfrm>
            <a:off x="3849040" y="5895312"/>
            <a:ext cx="8160000" cy="342000"/>
          </a:xfrm>
        </p:spPr>
        <p:txBody>
          <a:bodyPr/>
          <a:lstStyle>
            <a:lvl1pPr marL="0" indent="0" algn="r">
              <a:buFontTx/>
              <a:buNone/>
              <a:defRPr sz="1800">
                <a:solidFill>
                  <a:schemeClr val="tx2"/>
                </a:solidFill>
              </a:defRPr>
            </a:lvl1pPr>
          </a:lstStyle>
          <a:p>
            <a:pPr lvl="0"/>
            <a:r>
              <a:rPr lang="de-DE" dirty="0" smtClean="0"/>
              <a:t>Autor/in</a:t>
            </a:r>
            <a:endParaRPr lang="de-DE" dirty="0"/>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5007" y="6375914"/>
            <a:ext cx="1410128" cy="405620"/>
          </a:xfrm>
          <a:prstGeom prst="rect">
            <a:avLst/>
          </a:prstGeom>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5220" y="6333939"/>
            <a:ext cx="4799584" cy="426720"/>
          </a:xfrm>
          <a:prstGeom prst="rect">
            <a:avLst/>
          </a:prstGeom>
        </p:spPr>
      </p:pic>
    </p:spTree>
    <p:extLst>
      <p:ext uri="{BB962C8B-B14F-4D97-AF65-F5344CB8AC3E}">
        <p14:creationId xmlns:p14="http://schemas.microsoft.com/office/powerpoint/2010/main" val="27995985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4pPr marL="1371600" indent="0">
              <a:buNone/>
              <a:defRPr/>
            </a:lvl4pPr>
            <a:lvl5pPr marL="1828800" indent="0">
              <a:buNone/>
              <a:defRPr/>
            </a:lvl5pPr>
          </a:lstStyle>
          <a:p>
            <a:pPr lvl="0"/>
            <a:r>
              <a:rPr lang="de-DE" smtClean="0"/>
              <a:t>Textmasterformat bearbeiten</a:t>
            </a:r>
          </a:p>
          <a:p>
            <a:pPr lvl="1"/>
            <a:r>
              <a:rPr lang="de-DE" smtClean="0"/>
              <a:t>Zweite Ebene</a:t>
            </a:r>
          </a:p>
          <a:p>
            <a:pPr lvl="2"/>
            <a:r>
              <a:rPr lang="de-DE" smtClean="0"/>
              <a:t>Dritte Ebene</a:t>
            </a:r>
          </a:p>
        </p:txBody>
      </p:sp>
      <p:sp>
        <p:nvSpPr>
          <p:cNvPr id="6" name="Foliennummernplatzhalter 5"/>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1559839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277072"/>
          </a:xfrm>
        </p:spPr>
        <p:txBody>
          <a:bodyPr/>
          <a:lstStyle>
            <a:lvl1pPr>
              <a:defRPr sz="2800"/>
            </a:lvl1pPr>
            <a:lvl2pP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p:txBody>
      </p:sp>
      <p:sp>
        <p:nvSpPr>
          <p:cNvPr id="4" name="Inhaltsplatzhalter 3"/>
          <p:cNvSpPr>
            <a:spLocks noGrp="1"/>
          </p:cNvSpPr>
          <p:nvPr>
            <p:ph sz="half" idx="2"/>
          </p:nvPr>
        </p:nvSpPr>
        <p:spPr>
          <a:xfrm>
            <a:off x="6197600" y="1600201"/>
            <a:ext cx="5384800" cy="4277072"/>
          </a:xfrm>
        </p:spPr>
        <p:txBody>
          <a:bodyPr/>
          <a:lstStyle>
            <a:lvl1pPr>
              <a:defRPr sz="2800"/>
            </a:lvl1pPr>
            <a:lvl2pP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p:txBody>
      </p:sp>
      <p:sp>
        <p:nvSpPr>
          <p:cNvPr id="7" name="Foliennummernplatzhalter 6"/>
          <p:cNvSpPr>
            <a:spLocks noGrp="1"/>
          </p:cNvSpPr>
          <p:nvPr>
            <p:ph type="sldNum" sz="quarter" idx="12"/>
          </p:nvPr>
        </p:nvSpPr>
        <p:spPr/>
        <p:txBody>
          <a:bodyPr/>
          <a:lstStyle/>
          <a:p>
            <a:r>
              <a:rPr lang="de-DE" dirty="0" smtClean="0"/>
              <a:t>Folie </a:t>
            </a:r>
            <a:fld id="{41A084B5-16A8-4EA3-977C-138AB36C8825}" type="slidenum">
              <a:rPr lang="de-DE" smtClean="0"/>
              <a:pPr/>
              <a:t>‹Nr.›</a:t>
            </a:fld>
            <a:endParaRPr lang="de-DE" dirty="0"/>
          </a:p>
        </p:txBody>
      </p:sp>
    </p:spTree>
    <p:extLst>
      <p:ext uri="{BB962C8B-B14F-4D97-AF65-F5344CB8AC3E}">
        <p14:creationId xmlns:p14="http://schemas.microsoft.com/office/powerpoint/2010/main" val="2378437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0.jpeg"/><Relationship Id="rId4" Type="http://schemas.openxmlformats.org/officeDocument/2006/relationships/slideLayout" Target="../slideLayouts/slideLayout10.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1196752"/>
            <a:ext cx="12192000" cy="4824536"/>
          </a:xfrm>
          <a:prstGeom prst="rect">
            <a:avLst/>
          </a:prstGeom>
          <a:solidFill>
            <a:srgbClr val="EE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336000" y="154800"/>
            <a:ext cx="11520000" cy="828000"/>
          </a:xfrm>
          <a:prstGeom prst="rect">
            <a:avLst/>
          </a:prstGeom>
        </p:spPr>
        <p:txBody>
          <a:bodyPr vert="horz" lIns="90000" tIns="45720" rIns="91440" bIns="45720" rtlCol="0" anchor="t"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36000" y="1555201"/>
            <a:ext cx="11520000" cy="439408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6" name="Foliennummernplatzhalter 5"/>
          <p:cNvSpPr>
            <a:spLocks noGrp="1"/>
          </p:cNvSpPr>
          <p:nvPr>
            <p:ph type="sldNum" sz="quarter" idx="4"/>
          </p:nvPr>
        </p:nvSpPr>
        <p:spPr>
          <a:xfrm>
            <a:off x="9151580" y="6021289"/>
            <a:ext cx="2844800" cy="365125"/>
          </a:xfrm>
          <a:prstGeom prst="rect">
            <a:avLst/>
          </a:prstGeom>
        </p:spPr>
        <p:txBody>
          <a:bodyPr vert="horz" lIns="91440" tIns="45720" rIns="91440" bIns="45720" rtlCol="0" anchor="ctr"/>
          <a:lstStyle>
            <a:lvl1pPr algn="r">
              <a:defRPr sz="1000">
                <a:solidFill>
                  <a:srgbClr val="000000"/>
                </a:solidFill>
              </a:defRPr>
            </a:lvl1pPr>
          </a:lstStyle>
          <a:p>
            <a:r>
              <a:rPr lang="de-DE" dirty="0" smtClean="0"/>
              <a:t>Folie </a:t>
            </a:r>
            <a:fld id="{41A084B5-16A8-4EA3-977C-138AB36C8825}" type="slidenum">
              <a:rPr lang="de-DE" smtClean="0"/>
              <a:pPr/>
              <a:t>‹Nr.›</a:t>
            </a:fld>
            <a:endParaRPr lang="de-DE" dirty="0"/>
          </a:p>
        </p:txBody>
      </p:sp>
      <p:pic>
        <p:nvPicPr>
          <p:cNvPr id="15" name="Picture 16" descr="GIB_Logo-klein-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22" y="6123069"/>
            <a:ext cx="1481881" cy="602572"/>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0324" y="6460897"/>
            <a:ext cx="1529640" cy="264745"/>
          </a:xfrm>
          <a:prstGeom prst="rect">
            <a:avLst/>
          </a:prstGeom>
        </p:spPr>
      </p:pic>
      <p:pic>
        <p:nvPicPr>
          <p:cNvPr id="17" name="Grafik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3229" y="6466654"/>
            <a:ext cx="1582268" cy="243261"/>
          </a:xfrm>
          <a:prstGeom prst="rect">
            <a:avLst/>
          </a:prstGeom>
        </p:spPr>
      </p:pic>
      <p:pic>
        <p:nvPicPr>
          <p:cNvPr id="4" name="Grafik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05649" y="6466653"/>
            <a:ext cx="1190408" cy="342418"/>
          </a:xfrm>
          <a:prstGeom prst="rect">
            <a:avLst/>
          </a:prstGeom>
        </p:spPr>
      </p:pic>
    </p:spTree>
    <p:extLst>
      <p:ext uri="{BB962C8B-B14F-4D97-AF65-F5344CB8AC3E}">
        <p14:creationId xmlns:p14="http://schemas.microsoft.com/office/powerpoint/2010/main" val="395498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pitchFamily="2" charset="2"/>
        <a:buChar char=""/>
        <a:defRPr sz="2400" kern="1200">
          <a:solidFill>
            <a:srgbClr val="000000"/>
          </a:solidFill>
          <a:latin typeface="+mn-lt"/>
          <a:ea typeface="+mn-ea"/>
          <a:cs typeface="+mn-cs"/>
        </a:defRPr>
      </a:lvl1pPr>
      <a:lvl2pPr marL="742950" indent="-285750" algn="l" defTabSz="914400" rtl="0" eaLnBrk="1" latinLnBrk="0" hangingPunct="1">
        <a:spcBef>
          <a:spcPct val="20000"/>
        </a:spcBef>
        <a:buClr>
          <a:schemeClr val="accent2"/>
        </a:buClr>
        <a:buFont typeface="Wingdings" pitchFamily="2" charset="2"/>
        <a:buChar char=""/>
        <a:defRPr sz="2200" kern="1200">
          <a:solidFill>
            <a:srgbClr val="000000"/>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1196752"/>
            <a:ext cx="12192000" cy="4824536"/>
          </a:xfrm>
          <a:prstGeom prst="rect">
            <a:avLst/>
          </a:prstGeom>
          <a:solidFill>
            <a:srgbClr val="EE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336000" y="154800"/>
            <a:ext cx="11520000" cy="828000"/>
          </a:xfrm>
          <a:prstGeom prst="rect">
            <a:avLst/>
          </a:prstGeom>
        </p:spPr>
        <p:txBody>
          <a:bodyPr vert="horz" lIns="90000" tIns="45720" rIns="91440" bIns="45720" rtlCol="0" anchor="t"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36000" y="1555201"/>
            <a:ext cx="11520000" cy="439408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6" name="Foliennummernplatzhalter 5"/>
          <p:cNvSpPr>
            <a:spLocks noGrp="1"/>
          </p:cNvSpPr>
          <p:nvPr>
            <p:ph type="sldNum" sz="quarter" idx="4"/>
          </p:nvPr>
        </p:nvSpPr>
        <p:spPr>
          <a:xfrm>
            <a:off x="9151580" y="6021289"/>
            <a:ext cx="2844800" cy="365125"/>
          </a:xfrm>
          <a:prstGeom prst="rect">
            <a:avLst/>
          </a:prstGeom>
        </p:spPr>
        <p:txBody>
          <a:bodyPr vert="horz" lIns="91440" tIns="45720" rIns="91440" bIns="45720" rtlCol="0" anchor="ctr"/>
          <a:lstStyle>
            <a:lvl1pPr algn="r">
              <a:defRPr sz="1000">
                <a:solidFill>
                  <a:srgbClr val="000000"/>
                </a:solidFill>
              </a:defRPr>
            </a:lvl1pPr>
          </a:lstStyle>
          <a:p>
            <a:r>
              <a:rPr lang="de-DE" dirty="0" smtClean="0"/>
              <a:t>Folie </a:t>
            </a:r>
            <a:fld id="{41A084B5-16A8-4EA3-977C-138AB36C8825}" type="slidenum">
              <a:rPr lang="de-DE" smtClean="0"/>
              <a:pPr/>
              <a:t>‹Nr.›</a:t>
            </a:fld>
            <a:endParaRPr lang="de-DE" dirty="0"/>
          </a:p>
        </p:txBody>
      </p:sp>
      <p:pic>
        <p:nvPicPr>
          <p:cNvPr id="15" name="Picture 16" descr="GIB_Logo-klein-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22" y="6123069"/>
            <a:ext cx="1481881" cy="60257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405649" y="6466653"/>
            <a:ext cx="1190408" cy="342418"/>
          </a:xfrm>
          <a:prstGeom prst="rect">
            <a:avLst/>
          </a:prstGeom>
        </p:spPr>
      </p:pic>
      <p:pic>
        <p:nvPicPr>
          <p:cNvPr id="10" name="Grafik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6241" y="6412370"/>
            <a:ext cx="4090280" cy="363657"/>
          </a:xfrm>
          <a:prstGeom prst="rect">
            <a:avLst/>
          </a:prstGeom>
        </p:spPr>
      </p:pic>
    </p:spTree>
    <p:extLst>
      <p:ext uri="{BB962C8B-B14F-4D97-AF65-F5344CB8AC3E}">
        <p14:creationId xmlns:p14="http://schemas.microsoft.com/office/powerpoint/2010/main" val="4925581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pitchFamily="2" charset="2"/>
        <a:buChar char=""/>
        <a:defRPr sz="2400" kern="1200">
          <a:solidFill>
            <a:srgbClr val="000000"/>
          </a:solidFill>
          <a:latin typeface="+mn-lt"/>
          <a:ea typeface="+mn-ea"/>
          <a:cs typeface="+mn-cs"/>
        </a:defRPr>
      </a:lvl1pPr>
      <a:lvl2pPr marL="742950" indent="-285750" algn="l" defTabSz="914400" rtl="0" eaLnBrk="1" latinLnBrk="0" hangingPunct="1">
        <a:spcBef>
          <a:spcPct val="20000"/>
        </a:spcBef>
        <a:buClr>
          <a:schemeClr val="accent2"/>
        </a:buClr>
        <a:buFont typeface="Wingdings" pitchFamily="2" charset="2"/>
        <a:buChar char=""/>
        <a:defRPr sz="2200" kern="1200">
          <a:solidFill>
            <a:srgbClr val="000000"/>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gs.nrw/uebergang-schule-beruf-startsei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file:///\\192.168.5.8\qms\1.2.1_Fachliche_Begleitung_der_kommunalen_Koordinierungsstellen\Protokolle_AG_Vermerke\&#220;SB_Team\Einarbeitung\190100_KAoA_MAGS_Gesamtkonzept.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a.schepers@gib.nrw.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ib.nrw.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3849040" y="5895312"/>
            <a:ext cx="7416368" cy="342000"/>
          </a:xfrm>
        </p:spPr>
        <p:txBody>
          <a:bodyPr>
            <a:normAutofit fontScale="92500" lnSpcReduction="10000"/>
          </a:bodyPr>
          <a:lstStyle/>
          <a:p>
            <a:r>
              <a:rPr lang="de-DE" dirty="0"/>
              <a:t>Albert </a:t>
            </a:r>
            <a:r>
              <a:rPr lang="de-DE" dirty="0" smtClean="0"/>
              <a:t>Schepers</a:t>
            </a:r>
            <a:endParaRPr lang="de-DE" dirty="0"/>
          </a:p>
        </p:txBody>
      </p:sp>
      <p:sp>
        <p:nvSpPr>
          <p:cNvPr id="6" name="Untertitel 2"/>
          <p:cNvSpPr txBox="1">
            <a:spLocks/>
          </p:cNvSpPr>
          <p:nvPr/>
        </p:nvSpPr>
        <p:spPr>
          <a:xfrm>
            <a:off x="1776000" y="4718100"/>
            <a:ext cx="9553416" cy="106548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2"/>
              </a:buClr>
              <a:buFont typeface="Wingdings" pitchFamily="2" charset="2"/>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600"/>
              </a:spcBef>
              <a:buClr>
                <a:srgbClr val="990000"/>
              </a:buClr>
            </a:pPr>
            <a:r>
              <a:rPr lang="de-DE" sz="2000" dirty="0" smtClean="0">
                <a:solidFill>
                  <a:srgbClr val="626E60"/>
                </a:solidFill>
                <a:latin typeface="Tahoma"/>
              </a:rPr>
              <a:t>21. </a:t>
            </a:r>
            <a:r>
              <a:rPr lang="de-DE" sz="2000" dirty="0">
                <a:solidFill>
                  <a:srgbClr val="626E60"/>
                </a:solidFill>
                <a:latin typeface="Tahoma"/>
              </a:rPr>
              <a:t>November </a:t>
            </a:r>
            <a:r>
              <a:rPr lang="de-DE" sz="2000" dirty="0" smtClean="0">
                <a:solidFill>
                  <a:srgbClr val="626E60"/>
                </a:solidFill>
                <a:latin typeface="Tahoma"/>
              </a:rPr>
              <a:t>2019, Miltenberg (Main) </a:t>
            </a:r>
            <a:endParaRPr lang="de-DE" sz="1200" dirty="0">
              <a:solidFill>
                <a:srgbClr val="626E60"/>
              </a:solidFill>
              <a:latin typeface="Tahoma"/>
            </a:endParaRPr>
          </a:p>
        </p:txBody>
      </p:sp>
      <p:sp>
        <p:nvSpPr>
          <p:cNvPr id="10" name="Rechteck 9"/>
          <p:cNvSpPr>
            <a:spLocks noChangeAspect="1"/>
          </p:cNvSpPr>
          <p:nvPr/>
        </p:nvSpPr>
        <p:spPr>
          <a:xfrm>
            <a:off x="1591071" y="1818234"/>
            <a:ext cx="8679866" cy="28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Tahoma"/>
            </a:endParaRPr>
          </a:p>
        </p:txBody>
      </p:sp>
      <p:pic>
        <p:nvPicPr>
          <p:cNvPr id="9" name="Grafik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620" y="2042407"/>
            <a:ext cx="6438768" cy="2476038"/>
          </a:xfrm>
          <a:prstGeom prst="rect">
            <a:avLst/>
          </a:prstGeom>
        </p:spPr>
      </p:pic>
      <p:sp>
        <p:nvSpPr>
          <p:cNvPr id="3" name="Titel 2"/>
          <p:cNvSpPr>
            <a:spLocks noGrp="1"/>
          </p:cNvSpPr>
          <p:nvPr>
            <p:ph type="ctrTitle"/>
          </p:nvPr>
        </p:nvSpPr>
        <p:spPr>
          <a:xfrm>
            <a:off x="336000" y="252002"/>
            <a:ext cx="11520000" cy="1131526"/>
          </a:xfrm>
        </p:spPr>
        <p:txBody>
          <a:bodyPr>
            <a:normAutofit/>
          </a:bodyPr>
          <a:lstStyle/>
          <a:p>
            <a:pPr algn="ctr"/>
            <a:r>
              <a:rPr lang="de-DE" dirty="0"/>
              <a:t>Kommunale Koordinierung </a:t>
            </a:r>
            <a:r>
              <a:rPr lang="de-DE" dirty="0" smtClean="0"/>
              <a:t>in Landkreisen </a:t>
            </a:r>
            <a:br>
              <a:rPr lang="de-DE" dirty="0" smtClean="0"/>
            </a:br>
            <a:r>
              <a:rPr lang="de-DE" dirty="0" smtClean="0"/>
              <a:t>im </a:t>
            </a:r>
            <a:r>
              <a:rPr lang="de-DE" dirty="0"/>
              <a:t>Kontext von </a:t>
            </a:r>
            <a:r>
              <a:rPr lang="de-DE" dirty="0" smtClean="0"/>
              <a:t>Kein Abschluss ohne Anschluss (KAoA)</a:t>
            </a:r>
            <a:endParaRPr lang="de-DE" dirty="0"/>
          </a:p>
        </p:txBody>
      </p:sp>
    </p:spTree>
    <p:extLst>
      <p:ext uri="{BB962C8B-B14F-4D97-AF65-F5344CB8AC3E}">
        <p14:creationId xmlns:p14="http://schemas.microsoft.com/office/powerpoint/2010/main" val="113771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r>
              <a:rPr lang="de-DE">
                <a:latin typeface="Tahoma"/>
              </a:rPr>
              <a:t>Folie </a:t>
            </a:r>
            <a:fld id="{41A084B5-16A8-4EA3-977C-138AB36C8825}" type="slidenum">
              <a:rPr lang="de-DE">
                <a:latin typeface="Tahoma"/>
              </a:rPr>
              <a:pPr>
                <a:defRPr/>
              </a:pPr>
              <a:t>2</a:t>
            </a:fld>
            <a:endParaRPr lang="de-DE" dirty="0">
              <a:latin typeface="Tahoma"/>
            </a:endParaRPr>
          </a:p>
        </p:txBody>
      </p:sp>
      <p:sp>
        <p:nvSpPr>
          <p:cNvPr id="5" name="Rechteck 4"/>
          <p:cNvSpPr/>
          <p:nvPr/>
        </p:nvSpPr>
        <p:spPr>
          <a:xfrm>
            <a:off x="4353234" y="3316364"/>
            <a:ext cx="6277987" cy="2031325"/>
          </a:xfrm>
          <a:prstGeom prst="rect">
            <a:avLst/>
          </a:prstGeom>
        </p:spPr>
        <p:txBody>
          <a:bodyPr wrap="square">
            <a:spAutoFit/>
          </a:bodyPr>
          <a:lstStyle/>
          <a:p>
            <a:pPr>
              <a:defRPr/>
            </a:pPr>
            <a:endParaRPr lang="de-DE" sz="1400" dirty="0">
              <a:solidFill>
                <a:srgbClr val="000000"/>
              </a:solidFill>
              <a:latin typeface="Tahoma"/>
            </a:endParaRPr>
          </a:p>
          <a:p>
            <a:pPr marL="179388">
              <a:defRPr/>
            </a:pPr>
            <a:r>
              <a:rPr lang="de-DE" sz="1600" b="1" dirty="0">
                <a:solidFill>
                  <a:srgbClr val="000000"/>
                </a:solidFill>
                <a:latin typeface="Tahoma"/>
              </a:rPr>
              <a:t>HF I:</a:t>
            </a:r>
            <a:r>
              <a:rPr lang="de-DE" sz="1600" dirty="0">
                <a:solidFill>
                  <a:srgbClr val="000000"/>
                </a:solidFill>
                <a:latin typeface="Tahoma"/>
              </a:rPr>
              <a:t> Berufliche Orientierung</a:t>
            </a:r>
            <a:br>
              <a:rPr lang="de-DE" sz="1600" dirty="0">
                <a:solidFill>
                  <a:srgbClr val="000000"/>
                </a:solidFill>
                <a:latin typeface="Tahoma"/>
              </a:rPr>
            </a:br>
            <a:endParaRPr lang="de-DE" sz="1600" dirty="0">
              <a:solidFill>
                <a:srgbClr val="000000"/>
              </a:solidFill>
              <a:latin typeface="Tahoma"/>
            </a:endParaRPr>
          </a:p>
          <a:p>
            <a:pPr marL="179388">
              <a:defRPr/>
            </a:pPr>
            <a:r>
              <a:rPr lang="de-DE" sz="1600" b="1" dirty="0">
                <a:solidFill>
                  <a:srgbClr val="000000"/>
                </a:solidFill>
                <a:latin typeface="Tahoma"/>
              </a:rPr>
              <a:t>HF II:  </a:t>
            </a:r>
            <a:r>
              <a:rPr lang="de-DE" sz="1600" dirty="0">
                <a:solidFill>
                  <a:srgbClr val="000000"/>
                </a:solidFill>
                <a:latin typeface="Tahoma"/>
              </a:rPr>
              <a:t>Übergänge gestalten</a:t>
            </a:r>
            <a:br>
              <a:rPr lang="de-DE" sz="1600" dirty="0">
                <a:solidFill>
                  <a:srgbClr val="000000"/>
                </a:solidFill>
                <a:latin typeface="Tahoma"/>
              </a:rPr>
            </a:br>
            <a:endParaRPr lang="de-DE" sz="1600" dirty="0">
              <a:solidFill>
                <a:srgbClr val="000000"/>
              </a:solidFill>
              <a:latin typeface="Tahoma"/>
            </a:endParaRPr>
          </a:p>
          <a:p>
            <a:pPr marL="179388">
              <a:defRPr/>
            </a:pPr>
            <a:r>
              <a:rPr lang="de-DE" sz="1600" b="1" dirty="0">
                <a:solidFill>
                  <a:srgbClr val="000000"/>
                </a:solidFill>
                <a:latin typeface="Tahoma"/>
              </a:rPr>
              <a:t>HF III: </a:t>
            </a:r>
            <a:r>
              <a:rPr lang="de-DE" sz="1600" dirty="0">
                <a:solidFill>
                  <a:srgbClr val="000000"/>
                </a:solidFill>
                <a:latin typeface="Tahoma"/>
              </a:rPr>
              <a:t>Steigerung der Attraktivität der dualen Ausbildung</a:t>
            </a:r>
          </a:p>
          <a:p>
            <a:pPr marL="179388">
              <a:defRPr/>
            </a:pPr>
            <a:endParaRPr lang="de-DE" sz="1600" dirty="0">
              <a:solidFill>
                <a:srgbClr val="000000"/>
              </a:solidFill>
              <a:latin typeface="Tahoma"/>
            </a:endParaRPr>
          </a:p>
          <a:p>
            <a:pPr marL="179388">
              <a:defRPr/>
            </a:pPr>
            <a:r>
              <a:rPr lang="de-DE" sz="1600" b="1" dirty="0">
                <a:solidFill>
                  <a:srgbClr val="000000"/>
                </a:solidFill>
                <a:latin typeface="Tahoma"/>
              </a:rPr>
              <a:t>HF IV: </a:t>
            </a:r>
            <a:r>
              <a:rPr lang="de-DE" sz="1600" dirty="0">
                <a:solidFill>
                  <a:srgbClr val="000000"/>
                </a:solidFill>
                <a:latin typeface="Tahoma"/>
              </a:rPr>
              <a:t>Kommunale Koordinierung</a:t>
            </a:r>
          </a:p>
        </p:txBody>
      </p:sp>
      <p:sp>
        <p:nvSpPr>
          <p:cNvPr id="10" name="Titel 1"/>
          <p:cNvSpPr>
            <a:spLocks noGrp="1"/>
          </p:cNvSpPr>
          <p:nvPr>
            <p:ph type="title"/>
          </p:nvPr>
        </p:nvSpPr>
        <p:spPr>
          <a:xfrm>
            <a:off x="1776000" y="154800"/>
            <a:ext cx="8640000" cy="828000"/>
          </a:xfrm>
        </p:spPr>
        <p:txBody>
          <a:bodyPr anchor="ctr">
            <a:normAutofit/>
          </a:bodyPr>
          <a:lstStyle/>
          <a:p>
            <a:r>
              <a:rPr lang="de-DE" dirty="0"/>
              <a:t>KAoA: </a:t>
            </a:r>
            <a:r>
              <a:rPr lang="de-DE" dirty="0" smtClean="0">
                <a:solidFill>
                  <a:srgbClr val="990000"/>
                </a:solidFill>
              </a:rPr>
              <a:t>Ziele, Strukturen und Handlungsfelder</a:t>
            </a:r>
            <a:endParaRPr lang="de-DE" dirty="0"/>
          </a:p>
        </p:txBody>
      </p:sp>
      <p:pic>
        <p:nvPicPr>
          <p:cNvPr id="15" name="Grafik 1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7884" y="1851157"/>
            <a:ext cx="2234212" cy="3164819"/>
          </a:xfrm>
          <a:prstGeom prst="rect">
            <a:avLst/>
          </a:prstGeom>
        </p:spPr>
      </p:pic>
      <p:sp>
        <p:nvSpPr>
          <p:cNvPr id="16" name="Textfeld 15"/>
          <p:cNvSpPr txBox="1"/>
          <p:nvPr/>
        </p:nvSpPr>
        <p:spPr>
          <a:xfrm>
            <a:off x="1776000" y="5066788"/>
            <a:ext cx="2205336" cy="415498"/>
          </a:xfrm>
          <a:prstGeom prst="rect">
            <a:avLst/>
          </a:prstGeom>
          <a:noFill/>
        </p:spPr>
        <p:txBody>
          <a:bodyPr wrap="square" rtlCol="0">
            <a:spAutoFit/>
          </a:bodyPr>
          <a:lstStyle/>
          <a:p>
            <a:pPr>
              <a:defRPr/>
            </a:pPr>
            <a:r>
              <a:rPr lang="de-DE" sz="1050" dirty="0">
                <a:solidFill>
                  <a:srgbClr val="000000"/>
                </a:solidFill>
                <a:latin typeface="Tahoma"/>
              </a:rPr>
              <a:t>Stand: Oktober 2018 – wird zurzeit umfassend aktualisiert</a:t>
            </a:r>
          </a:p>
        </p:txBody>
      </p:sp>
      <p:sp>
        <p:nvSpPr>
          <p:cNvPr id="2" name="Rechteck 1"/>
          <p:cNvSpPr/>
          <p:nvPr/>
        </p:nvSpPr>
        <p:spPr>
          <a:xfrm>
            <a:off x="4235149" y="1851157"/>
            <a:ext cx="6253019" cy="1723549"/>
          </a:xfrm>
          <a:prstGeom prst="rect">
            <a:avLst/>
          </a:prstGeom>
        </p:spPr>
        <p:txBody>
          <a:bodyPr wrap="square">
            <a:spAutoFit/>
          </a:bodyPr>
          <a:lstStyle/>
          <a:p>
            <a:pPr marL="285750" indent="-285750">
              <a:spcAft>
                <a:spcPts val="600"/>
              </a:spcAft>
              <a:buClr>
                <a:schemeClr val="accent2"/>
              </a:buClr>
              <a:buFont typeface="Wingdings" panose="05000000000000000000" pitchFamily="2" charset="2"/>
              <a:buChar char="§"/>
              <a:defRPr/>
            </a:pPr>
            <a:r>
              <a:rPr lang="de-DE" sz="1600" dirty="0" smtClean="0">
                <a:solidFill>
                  <a:srgbClr val="000000"/>
                </a:solidFill>
                <a:latin typeface="Tahoma"/>
              </a:rPr>
              <a:t>Das Landesvorhaben KAoA </a:t>
            </a:r>
            <a:r>
              <a:rPr lang="de-DE" sz="1600" dirty="0">
                <a:solidFill>
                  <a:srgbClr val="000000"/>
                </a:solidFill>
              </a:rPr>
              <a:t>wurde 2011 im Ausbildungskonsens NRW </a:t>
            </a:r>
            <a:r>
              <a:rPr lang="de-DE" sz="1600" dirty="0" smtClean="0">
                <a:solidFill>
                  <a:srgbClr val="000000"/>
                </a:solidFill>
              </a:rPr>
              <a:t>beschlossen.</a:t>
            </a:r>
          </a:p>
          <a:p>
            <a:pPr marL="285750" indent="-285750">
              <a:spcAft>
                <a:spcPts val="600"/>
              </a:spcAft>
              <a:buClr>
                <a:schemeClr val="accent2"/>
              </a:buClr>
              <a:buFont typeface="Wingdings" panose="05000000000000000000" pitchFamily="2" charset="2"/>
              <a:buChar char="§"/>
              <a:defRPr/>
            </a:pPr>
            <a:r>
              <a:rPr lang="de-DE" sz="1600" dirty="0" smtClean="0">
                <a:solidFill>
                  <a:srgbClr val="000000"/>
                </a:solidFill>
                <a:latin typeface="Tahoma"/>
              </a:rPr>
              <a:t>Alle 53 Landkreise und kreisfreien Städte in NRW beteiligen sich.</a:t>
            </a:r>
          </a:p>
          <a:p>
            <a:pPr marL="285750" indent="-285750">
              <a:spcAft>
                <a:spcPts val="600"/>
              </a:spcAft>
              <a:buClr>
                <a:schemeClr val="accent2"/>
              </a:buClr>
              <a:buFont typeface="Wingdings" panose="05000000000000000000" pitchFamily="2" charset="2"/>
              <a:buChar char="§"/>
              <a:defRPr/>
            </a:pPr>
            <a:r>
              <a:rPr lang="de-DE" sz="1600" dirty="0" smtClean="0">
                <a:solidFill>
                  <a:srgbClr val="000000"/>
                </a:solidFill>
                <a:latin typeface="Tahoma"/>
              </a:rPr>
              <a:t>Die Umsetzung erfolgt </a:t>
            </a:r>
            <a:r>
              <a:rPr lang="de-DE" sz="1600" dirty="0">
                <a:solidFill>
                  <a:srgbClr val="000000"/>
                </a:solidFill>
                <a:latin typeface="Tahoma"/>
              </a:rPr>
              <a:t>in vier zentralen Handlungsfeldern (HF), die auf dem Gesamtkonzept fußen, das </a:t>
            </a:r>
            <a:r>
              <a:rPr lang="de-DE" sz="1600" dirty="0" smtClean="0">
                <a:solidFill>
                  <a:srgbClr val="000000"/>
                </a:solidFill>
                <a:latin typeface="Tahoma"/>
              </a:rPr>
              <a:t>wurde </a:t>
            </a:r>
            <a:r>
              <a:rPr lang="de-DE" sz="1600" dirty="0">
                <a:solidFill>
                  <a:srgbClr val="000000"/>
                </a:solidFill>
                <a:latin typeface="Tahoma"/>
              </a:rPr>
              <a:t>und laufend fortgeschrieben </a:t>
            </a:r>
            <a:r>
              <a:rPr lang="de-DE" sz="1600" dirty="0" smtClean="0">
                <a:solidFill>
                  <a:srgbClr val="000000"/>
                </a:solidFill>
                <a:latin typeface="Tahoma"/>
              </a:rPr>
              <a:t>wird.</a:t>
            </a:r>
            <a:endParaRPr lang="de-DE" sz="1600" dirty="0">
              <a:solidFill>
                <a:srgbClr val="000000"/>
              </a:solidFill>
              <a:latin typeface="Tahoma"/>
            </a:endParaRPr>
          </a:p>
        </p:txBody>
      </p:sp>
    </p:spTree>
    <p:extLst>
      <p:ext uri="{BB962C8B-B14F-4D97-AF65-F5344CB8AC3E}">
        <p14:creationId xmlns:p14="http://schemas.microsoft.com/office/powerpoint/2010/main" val="177755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r>
              <a:rPr lang="de-DE">
                <a:latin typeface="Tahoma"/>
              </a:rPr>
              <a:t>Folie </a:t>
            </a:r>
            <a:fld id="{41A084B5-16A8-4EA3-977C-138AB36C8825}" type="slidenum">
              <a:rPr lang="de-DE">
                <a:latin typeface="Tahoma"/>
              </a:rPr>
              <a:pPr>
                <a:defRPr/>
              </a:pPr>
              <a:t>3</a:t>
            </a:fld>
            <a:endParaRPr lang="de-DE" dirty="0">
              <a:latin typeface="Tahoma"/>
            </a:endParaRPr>
          </a:p>
        </p:txBody>
      </p:sp>
      <p:sp>
        <p:nvSpPr>
          <p:cNvPr id="10" name="Freihandform 9"/>
          <p:cNvSpPr/>
          <p:nvPr/>
        </p:nvSpPr>
        <p:spPr>
          <a:xfrm>
            <a:off x="7673972" y="3053974"/>
            <a:ext cx="1842562" cy="994983"/>
          </a:xfrm>
          <a:custGeom>
            <a:avLst/>
            <a:gdLst>
              <a:gd name="connsiteX0" fmla="*/ 0 w 1144767"/>
              <a:gd name="connsiteY0" fmla="*/ 0 h 615466"/>
              <a:gd name="connsiteX1" fmla="*/ 1144767 w 1144767"/>
              <a:gd name="connsiteY1" fmla="*/ 0 h 615466"/>
              <a:gd name="connsiteX2" fmla="*/ 1144767 w 1144767"/>
              <a:gd name="connsiteY2" fmla="*/ 615466 h 615466"/>
              <a:gd name="connsiteX3" fmla="*/ 0 w 1144767"/>
              <a:gd name="connsiteY3" fmla="*/ 615466 h 615466"/>
              <a:gd name="connsiteX4" fmla="*/ 0 w 1144767"/>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767" h="615466">
                <a:moveTo>
                  <a:pt x="0" y="0"/>
                </a:moveTo>
                <a:lnTo>
                  <a:pt x="1144767" y="0"/>
                </a:lnTo>
                <a:lnTo>
                  <a:pt x="1144767"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3" name="Freihandform 12"/>
          <p:cNvSpPr/>
          <p:nvPr/>
        </p:nvSpPr>
        <p:spPr>
          <a:xfrm>
            <a:off x="3572785" y="4461542"/>
            <a:ext cx="1783124" cy="994983"/>
          </a:xfrm>
          <a:custGeom>
            <a:avLst/>
            <a:gdLst>
              <a:gd name="connsiteX0" fmla="*/ 0 w 1107839"/>
              <a:gd name="connsiteY0" fmla="*/ 0 h 615466"/>
              <a:gd name="connsiteX1" fmla="*/ 1107839 w 1107839"/>
              <a:gd name="connsiteY1" fmla="*/ 0 h 615466"/>
              <a:gd name="connsiteX2" fmla="*/ 1107839 w 1107839"/>
              <a:gd name="connsiteY2" fmla="*/ 615466 h 615466"/>
              <a:gd name="connsiteX3" fmla="*/ 0 w 1107839"/>
              <a:gd name="connsiteY3" fmla="*/ 615466 h 615466"/>
              <a:gd name="connsiteX4" fmla="*/ 0 w 1107839"/>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39" h="615466">
                <a:moveTo>
                  <a:pt x="0" y="0"/>
                </a:moveTo>
                <a:lnTo>
                  <a:pt x="1107839" y="0"/>
                </a:lnTo>
                <a:lnTo>
                  <a:pt x="1107839"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algn="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9" name="Rechteck 18"/>
          <p:cNvSpPr/>
          <p:nvPr/>
        </p:nvSpPr>
        <p:spPr>
          <a:xfrm>
            <a:off x="2843024" y="7338229"/>
            <a:ext cx="1783124" cy="9949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itel 1"/>
          <p:cNvSpPr>
            <a:spLocks noGrp="1"/>
          </p:cNvSpPr>
          <p:nvPr>
            <p:ph type="title"/>
          </p:nvPr>
        </p:nvSpPr>
        <p:spPr>
          <a:xfrm>
            <a:off x="1745455" y="212594"/>
            <a:ext cx="8640000" cy="828000"/>
          </a:xfrm>
          <a:noFill/>
        </p:spPr>
        <p:txBody>
          <a:bodyPr anchor="ctr"/>
          <a:lstStyle/>
          <a:p>
            <a:r>
              <a:rPr lang="de-DE" dirty="0" err="1" smtClean="0"/>
              <a:t>KAoA</a:t>
            </a:r>
            <a:r>
              <a:rPr lang="de-DE" dirty="0" smtClean="0"/>
              <a:t>: Strukturen auf Landesebene</a:t>
            </a:r>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2806648467"/>
              </p:ext>
            </p:extLst>
          </p:nvPr>
        </p:nvGraphicFramePr>
        <p:xfrm>
          <a:off x="930275" y="1296988"/>
          <a:ext cx="10350500" cy="4083050"/>
        </p:xfrm>
        <a:graphic>
          <a:graphicData uri="http://schemas.openxmlformats.org/presentationml/2006/ole">
            <mc:AlternateContent xmlns:mc="http://schemas.openxmlformats.org/markup-compatibility/2006">
              <mc:Choice xmlns:v="urn:schemas-microsoft-com:vml" Requires="v">
                <p:oleObj spid="_x0000_s2094" name="Arbeitsblatt" r:id="rId4" imgW="12412933" imgH="4891968" progId="Excel.Sheet.12">
                  <p:embed/>
                </p:oleObj>
              </mc:Choice>
              <mc:Fallback>
                <p:oleObj name="Arbeitsblatt" r:id="rId4" imgW="12412933" imgH="4891968" progId="Excel.Sheet.12">
                  <p:embed/>
                  <p:pic>
                    <p:nvPicPr>
                      <p:cNvPr id="0" name=""/>
                      <p:cNvPicPr/>
                      <p:nvPr/>
                    </p:nvPicPr>
                    <p:blipFill>
                      <a:blip r:embed="rId5"/>
                      <a:stretch>
                        <a:fillRect/>
                      </a:stretch>
                    </p:blipFill>
                    <p:spPr>
                      <a:xfrm>
                        <a:off x="930275" y="1296988"/>
                        <a:ext cx="10350500" cy="4083050"/>
                      </a:xfrm>
                      <a:prstGeom prst="rect">
                        <a:avLst/>
                      </a:prstGeom>
                    </p:spPr>
                  </p:pic>
                </p:oleObj>
              </mc:Fallback>
            </mc:AlternateContent>
          </a:graphicData>
        </a:graphic>
      </p:graphicFrame>
      <p:pic>
        <p:nvPicPr>
          <p:cNvPr id="2052" name="Gerade Verbindung mit Pfeil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863" y="244475"/>
            <a:ext cx="190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03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r>
              <a:rPr lang="de-DE">
                <a:latin typeface="Tahoma"/>
              </a:rPr>
              <a:t>Folie </a:t>
            </a:r>
            <a:fld id="{41A084B5-16A8-4EA3-977C-138AB36C8825}" type="slidenum">
              <a:rPr lang="de-DE">
                <a:latin typeface="Tahoma"/>
              </a:rPr>
              <a:pPr>
                <a:defRPr/>
              </a:pPr>
              <a:t>4</a:t>
            </a:fld>
            <a:endParaRPr lang="de-DE" dirty="0">
              <a:latin typeface="Tahoma"/>
            </a:endParaRPr>
          </a:p>
        </p:txBody>
      </p:sp>
      <p:sp>
        <p:nvSpPr>
          <p:cNvPr id="6" name="Freihandform 5"/>
          <p:cNvSpPr/>
          <p:nvPr/>
        </p:nvSpPr>
        <p:spPr>
          <a:xfrm>
            <a:off x="5358808" y="1314741"/>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a:solidFill>
            <a:srgbClr val="CC33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9550" tIns="190331" rIns="169551" bIns="190330" numCol="1" spcCol="1270" anchor="ctr" anchorCtr="0">
            <a:noAutofit/>
          </a:bodyPr>
          <a:lstStyle/>
          <a:p>
            <a:pPr algn="ctr" defTabSz="355600">
              <a:lnSpc>
                <a:spcPct val="90000"/>
              </a:lnSpc>
              <a:spcBef>
                <a:spcPct val="0"/>
              </a:spcBef>
              <a:spcAft>
                <a:spcPct val="35000"/>
              </a:spcAft>
              <a:defRPr/>
            </a:pPr>
            <a:r>
              <a:rPr lang="de-DE" sz="1400" dirty="0">
                <a:solidFill>
                  <a:prstClr val="white"/>
                </a:solidFill>
                <a:latin typeface="Tahoma"/>
              </a:rPr>
              <a:t>Bezirks-regierung</a:t>
            </a:r>
          </a:p>
          <a:p>
            <a:pPr algn="ctr" defTabSz="355600">
              <a:lnSpc>
                <a:spcPct val="90000"/>
              </a:lnSpc>
              <a:spcBef>
                <a:spcPct val="0"/>
              </a:spcBef>
              <a:spcAft>
                <a:spcPct val="35000"/>
              </a:spcAft>
              <a:defRPr/>
            </a:pPr>
            <a:r>
              <a:rPr lang="de-DE" sz="1400" dirty="0">
                <a:solidFill>
                  <a:prstClr val="white"/>
                </a:solidFill>
                <a:latin typeface="Tahoma"/>
              </a:rPr>
              <a:t>Obere/untere</a:t>
            </a:r>
          </a:p>
          <a:p>
            <a:pPr algn="ctr" defTabSz="355600">
              <a:lnSpc>
                <a:spcPct val="90000"/>
              </a:lnSpc>
              <a:spcBef>
                <a:spcPct val="0"/>
              </a:spcBef>
              <a:spcAft>
                <a:spcPct val="35000"/>
              </a:spcAft>
              <a:defRPr/>
            </a:pPr>
            <a:r>
              <a:rPr lang="de-DE" sz="1400" dirty="0">
                <a:solidFill>
                  <a:prstClr val="white"/>
                </a:solidFill>
                <a:latin typeface="Tahoma"/>
              </a:rPr>
              <a:t>Schulaufsicht</a:t>
            </a:r>
          </a:p>
        </p:txBody>
      </p:sp>
      <p:sp>
        <p:nvSpPr>
          <p:cNvPr id="7" name="Freihandform 6"/>
          <p:cNvSpPr/>
          <p:nvPr/>
        </p:nvSpPr>
        <p:spPr>
          <a:xfrm>
            <a:off x="3572785" y="1646403"/>
            <a:ext cx="1783124" cy="994983"/>
          </a:xfrm>
          <a:custGeom>
            <a:avLst/>
            <a:gdLst>
              <a:gd name="connsiteX0" fmla="*/ 0 w 1107839"/>
              <a:gd name="connsiteY0" fmla="*/ 0 h 615466"/>
              <a:gd name="connsiteX1" fmla="*/ 1107839 w 1107839"/>
              <a:gd name="connsiteY1" fmla="*/ 0 h 615466"/>
              <a:gd name="connsiteX2" fmla="*/ 1107839 w 1107839"/>
              <a:gd name="connsiteY2" fmla="*/ 615466 h 615466"/>
              <a:gd name="connsiteX3" fmla="*/ 0 w 1107839"/>
              <a:gd name="connsiteY3" fmla="*/ 615466 h 615466"/>
              <a:gd name="connsiteX4" fmla="*/ 0 w 1107839"/>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39" h="615466">
                <a:moveTo>
                  <a:pt x="0" y="0"/>
                </a:moveTo>
                <a:lnTo>
                  <a:pt x="1107839" y="0"/>
                </a:lnTo>
                <a:lnTo>
                  <a:pt x="1107839"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algn="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8" name="Freihandform 7"/>
          <p:cNvSpPr/>
          <p:nvPr/>
        </p:nvSpPr>
        <p:spPr>
          <a:xfrm>
            <a:off x="7258784" y="1314743"/>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742842"/>
              <a:satOff val="-10356"/>
              <a:lumOff val="1155"/>
              <a:alphaOff val="0"/>
            </a:schemeClr>
          </a:fillRef>
          <a:effectRef idx="0">
            <a:schemeClr val="accent2">
              <a:hueOff val="742842"/>
              <a:satOff val="-10356"/>
              <a:lumOff val="1155"/>
              <a:alphaOff val="0"/>
            </a:schemeClr>
          </a:effectRef>
          <a:fontRef idx="minor">
            <a:schemeClr val="lt1"/>
          </a:fontRef>
        </p:style>
        <p:txBody>
          <a:bodyPr spcFirstLastPara="0" vert="horz" wrap="square" lIns="139070" tIns="159851" rIns="139071" bIns="159850" numCol="1" spcCol="1270" anchor="ctr" anchorCtr="0">
            <a:noAutofit/>
          </a:bodyPr>
          <a:lstStyle/>
          <a:p>
            <a:pPr algn="ctr" defTabSz="711200">
              <a:lnSpc>
                <a:spcPct val="90000"/>
              </a:lnSpc>
              <a:spcBef>
                <a:spcPct val="0"/>
              </a:spcBef>
              <a:spcAft>
                <a:spcPct val="35000"/>
              </a:spcAft>
              <a:defRPr/>
            </a:pPr>
            <a:r>
              <a:rPr lang="de-DE" sz="1600" dirty="0">
                <a:solidFill>
                  <a:prstClr val="white"/>
                </a:solidFill>
                <a:latin typeface="Tahoma"/>
              </a:rPr>
              <a:t>Schule</a:t>
            </a:r>
          </a:p>
        </p:txBody>
      </p:sp>
      <p:sp>
        <p:nvSpPr>
          <p:cNvPr id="9" name="Freihandform 8"/>
          <p:cNvSpPr/>
          <p:nvPr/>
        </p:nvSpPr>
        <p:spPr>
          <a:xfrm>
            <a:off x="8798330" y="1314739"/>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1485684"/>
              <a:satOff val="-20712"/>
              <a:lumOff val="2309"/>
              <a:alphaOff val="0"/>
            </a:schemeClr>
          </a:fillRef>
          <a:effectRef idx="0">
            <a:schemeClr val="accent2">
              <a:hueOff val="1485684"/>
              <a:satOff val="-20712"/>
              <a:lumOff val="2309"/>
              <a:alphaOff val="0"/>
            </a:schemeClr>
          </a:effectRef>
          <a:fontRef idx="minor">
            <a:schemeClr val="lt1"/>
          </a:fontRef>
        </p:style>
        <p:txBody>
          <a:bodyPr spcFirstLastPara="0" vert="horz" wrap="square" lIns="169550" tIns="190331" rIns="169551" bIns="190330" numCol="1" spcCol="1270" anchor="ctr" anchorCtr="0">
            <a:noAutofit/>
          </a:bodyPr>
          <a:lstStyle/>
          <a:p>
            <a:pPr algn="ctr" defTabSz="355600">
              <a:lnSpc>
                <a:spcPct val="90000"/>
              </a:lnSpc>
              <a:spcBef>
                <a:spcPct val="0"/>
              </a:spcBef>
              <a:spcAft>
                <a:spcPct val="35000"/>
              </a:spcAft>
              <a:defRPr/>
            </a:pPr>
            <a:r>
              <a:rPr lang="de-DE" sz="1600" dirty="0">
                <a:solidFill>
                  <a:prstClr val="white"/>
                </a:solidFill>
                <a:latin typeface="Tahoma"/>
              </a:rPr>
              <a:t>Agentur für Arbeit</a:t>
            </a:r>
          </a:p>
        </p:txBody>
      </p:sp>
      <p:sp>
        <p:nvSpPr>
          <p:cNvPr id="10" name="Freihandform 9"/>
          <p:cNvSpPr/>
          <p:nvPr/>
        </p:nvSpPr>
        <p:spPr>
          <a:xfrm>
            <a:off x="7673972" y="3053974"/>
            <a:ext cx="1842562" cy="994983"/>
          </a:xfrm>
          <a:custGeom>
            <a:avLst/>
            <a:gdLst>
              <a:gd name="connsiteX0" fmla="*/ 0 w 1144767"/>
              <a:gd name="connsiteY0" fmla="*/ 0 h 615466"/>
              <a:gd name="connsiteX1" fmla="*/ 1144767 w 1144767"/>
              <a:gd name="connsiteY1" fmla="*/ 0 h 615466"/>
              <a:gd name="connsiteX2" fmla="*/ 1144767 w 1144767"/>
              <a:gd name="connsiteY2" fmla="*/ 615466 h 615466"/>
              <a:gd name="connsiteX3" fmla="*/ 0 w 1144767"/>
              <a:gd name="connsiteY3" fmla="*/ 615466 h 615466"/>
              <a:gd name="connsiteX4" fmla="*/ 0 w 1144767"/>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767" h="615466">
                <a:moveTo>
                  <a:pt x="0" y="0"/>
                </a:moveTo>
                <a:lnTo>
                  <a:pt x="1144767" y="0"/>
                </a:lnTo>
                <a:lnTo>
                  <a:pt x="1144767"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1" name="Freihandform 10"/>
          <p:cNvSpPr/>
          <p:nvPr/>
        </p:nvSpPr>
        <p:spPr>
          <a:xfrm>
            <a:off x="3839674" y="1314738"/>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2228526"/>
              <a:satOff val="-31068"/>
              <a:lumOff val="3464"/>
              <a:alphaOff val="0"/>
            </a:schemeClr>
          </a:fillRef>
          <a:effectRef idx="0">
            <a:schemeClr val="accent2">
              <a:hueOff val="2228526"/>
              <a:satOff val="-31068"/>
              <a:lumOff val="3464"/>
              <a:alphaOff val="0"/>
            </a:schemeClr>
          </a:effectRef>
          <a:fontRef idx="minor">
            <a:schemeClr val="lt1"/>
          </a:fontRef>
        </p:style>
        <p:txBody>
          <a:bodyPr spcFirstLastPara="0" vert="horz" wrap="square" lIns="139070" tIns="159851" rIns="139071" bIns="159850" numCol="1" spcCol="1270" anchor="ctr" anchorCtr="0">
            <a:noAutofit/>
          </a:bodyPr>
          <a:lstStyle/>
          <a:p>
            <a:pPr algn="ctr" defTabSz="488950">
              <a:lnSpc>
                <a:spcPct val="90000"/>
              </a:lnSpc>
              <a:spcBef>
                <a:spcPct val="0"/>
              </a:spcBef>
              <a:spcAft>
                <a:spcPct val="35000"/>
              </a:spcAft>
              <a:defRPr/>
            </a:pPr>
            <a:r>
              <a:rPr lang="de-DE" sz="1600" dirty="0">
                <a:solidFill>
                  <a:prstClr val="white"/>
                </a:solidFill>
                <a:latin typeface="Tahoma"/>
              </a:rPr>
              <a:t>Jobcenter</a:t>
            </a:r>
            <a:endParaRPr lang="de-DE" sz="1100" dirty="0">
              <a:solidFill>
                <a:prstClr val="white"/>
              </a:solidFill>
              <a:latin typeface="Tahoma"/>
            </a:endParaRPr>
          </a:p>
        </p:txBody>
      </p:sp>
      <p:sp>
        <p:nvSpPr>
          <p:cNvPr id="12" name="Freihandform 11"/>
          <p:cNvSpPr/>
          <p:nvPr/>
        </p:nvSpPr>
        <p:spPr>
          <a:xfrm>
            <a:off x="4597845" y="2803235"/>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2971368"/>
              <a:satOff val="-41424"/>
              <a:lumOff val="4619"/>
              <a:alphaOff val="0"/>
            </a:schemeClr>
          </a:fillRef>
          <a:effectRef idx="0">
            <a:schemeClr val="accent2">
              <a:hueOff val="2971368"/>
              <a:satOff val="-41424"/>
              <a:lumOff val="4619"/>
              <a:alphaOff val="0"/>
            </a:schemeClr>
          </a:effectRef>
          <a:fontRef idx="minor">
            <a:schemeClr val="lt1"/>
          </a:fontRef>
        </p:style>
        <p:txBody>
          <a:bodyPr spcFirstLastPara="0" vert="horz" wrap="square" lIns="158120" tIns="178901" rIns="158121" bIns="178900" numCol="1" spcCol="1270" anchor="ctr" anchorCtr="0">
            <a:noAutofit/>
          </a:bodyPr>
          <a:lstStyle/>
          <a:p>
            <a:pPr algn="ctr" defTabSz="222250">
              <a:lnSpc>
                <a:spcPct val="90000"/>
              </a:lnSpc>
              <a:spcBef>
                <a:spcPct val="0"/>
              </a:spcBef>
              <a:spcAft>
                <a:spcPct val="35000"/>
              </a:spcAft>
              <a:defRPr/>
            </a:pPr>
            <a:r>
              <a:rPr lang="de-DE" sz="1600" dirty="0">
                <a:solidFill>
                  <a:prstClr val="white"/>
                </a:solidFill>
                <a:latin typeface="Tahoma"/>
              </a:rPr>
              <a:t>Kammern/ Wirtschafts-verbände</a:t>
            </a:r>
            <a:endParaRPr lang="de-DE" sz="1000" dirty="0">
              <a:solidFill>
                <a:prstClr val="white"/>
              </a:solidFill>
              <a:latin typeface="Tahoma"/>
            </a:endParaRPr>
          </a:p>
        </p:txBody>
      </p:sp>
      <p:sp>
        <p:nvSpPr>
          <p:cNvPr id="13" name="Freihandform 12"/>
          <p:cNvSpPr/>
          <p:nvPr/>
        </p:nvSpPr>
        <p:spPr>
          <a:xfrm>
            <a:off x="3572785" y="4461542"/>
            <a:ext cx="1783124" cy="994983"/>
          </a:xfrm>
          <a:custGeom>
            <a:avLst/>
            <a:gdLst>
              <a:gd name="connsiteX0" fmla="*/ 0 w 1107839"/>
              <a:gd name="connsiteY0" fmla="*/ 0 h 615466"/>
              <a:gd name="connsiteX1" fmla="*/ 1107839 w 1107839"/>
              <a:gd name="connsiteY1" fmla="*/ 0 h 615466"/>
              <a:gd name="connsiteX2" fmla="*/ 1107839 w 1107839"/>
              <a:gd name="connsiteY2" fmla="*/ 615466 h 615466"/>
              <a:gd name="connsiteX3" fmla="*/ 0 w 1107839"/>
              <a:gd name="connsiteY3" fmla="*/ 615466 h 615466"/>
              <a:gd name="connsiteX4" fmla="*/ 0 w 1107839"/>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39" h="615466">
                <a:moveTo>
                  <a:pt x="0" y="0"/>
                </a:moveTo>
                <a:lnTo>
                  <a:pt x="1107839" y="0"/>
                </a:lnTo>
                <a:lnTo>
                  <a:pt x="1107839"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algn="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4" name="Freihandform 13"/>
          <p:cNvSpPr/>
          <p:nvPr/>
        </p:nvSpPr>
        <p:spPr>
          <a:xfrm>
            <a:off x="8041505" y="2803235"/>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3714211"/>
              <a:satOff val="-51779"/>
              <a:lumOff val="5773"/>
              <a:alphaOff val="0"/>
            </a:schemeClr>
          </a:fillRef>
          <a:effectRef idx="0">
            <a:schemeClr val="accent2">
              <a:hueOff val="3714211"/>
              <a:satOff val="-51779"/>
              <a:lumOff val="5773"/>
              <a:alphaOff val="0"/>
            </a:schemeClr>
          </a:effectRef>
          <a:fontRef idx="minor">
            <a:schemeClr val="lt1"/>
          </a:fontRef>
        </p:style>
        <p:txBody>
          <a:bodyPr spcFirstLastPara="0" vert="horz" wrap="square" lIns="139070" tIns="159851" rIns="139071" bIns="159850" numCol="1" spcCol="1270" anchor="ctr" anchorCtr="0">
            <a:noAutofit/>
          </a:bodyPr>
          <a:lstStyle/>
          <a:p>
            <a:pPr algn="ctr" defTabSz="488950">
              <a:lnSpc>
                <a:spcPct val="90000"/>
              </a:lnSpc>
              <a:spcBef>
                <a:spcPct val="0"/>
              </a:spcBef>
              <a:spcAft>
                <a:spcPct val="35000"/>
              </a:spcAft>
              <a:defRPr/>
            </a:pPr>
            <a:r>
              <a:rPr lang="de-DE" sz="1600" dirty="0">
                <a:solidFill>
                  <a:prstClr val="white"/>
                </a:solidFill>
                <a:latin typeface="Tahoma"/>
              </a:rPr>
              <a:t>Bildungs-büro /KI</a:t>
            </a:r>
          </a:p>
        </p:txBody>
      </p:sp>
      <p:sp>
        <p:nvSpPr>
          <p:cNvPr id="15" name="Freihandform 14"/>
          <p:cNvSpPr/>
          <p:nvPr/>
        </p:nvSpPr>
        <p:spPr>
          <a:xfrm>
            <a:off x="7258784" y="4234657"/>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4457053"/>
              <a:satOff val="-62135"/>
              <a:lumOff val="6928"/>
              <a:alphaOff val="0"/>
            </a:schemeClr>
          </a:fillRef>
          <a:effectRef idx="0">
            <a:schemeClr val="accent2">
              <a:hueOff val="4457053"/>
              <a:satOff val="-62135"/>
              <a:lumOff val="6928"/>
              <a:alphaOff val="0"/>
            </a:schemeClr>
          </a:effectRef>
          <a:fontRef idx="minor">
            <a:schemeClr val="lt1"/>
          </a:fontRef>
        </p:style>
        <p:txBody>
          <a:bodyPr spcFirstLastPara="0" vert="horz" wrap="square" lIns="161930" tIns="182711" rIns="161931" bIns="182710" numCol="1" spcCol="1270" anchor="ctr" anchorCtr="0">
            <a:noAutofit/>
          </a:bodyPr>
          <a:lstStyle/>
          <a:p>
            <a:pPr algn="ctr" defTabSz="266700">
              <a:lnSpc>
                <a:spcPct val="90000"/>
              </a:lnSpc>
              <a:spcBef>
                <a:spcPct val="0"/>
              </a:spcBef>
              <a:spcAft>
                <a:spcPct val="35000"/>
              </a:spcAft>
              <a:defRPr/>
            </a:pPr>
            <a:r>
              <a:rPr lang="de-DE" sz="1600" dirty="0">
                <a:solidFill>
                  <a:prstClr val="white"/>
                </a:solidFill>
                <a:latin typeface="Tahoma"/>
              </a:rPr>
              <a:t>Gewerk-</a:t>
            </a:r>
            <a:r>
              <a:rPr lang="de-DE" sz="1600" dirty="0" err="1">
                <a:solidFill>
                  <a:prstClr val="white"/>
                </a:solidFill>
                <a:latin typeface="Tahoma"/>
              </a:rPr>
              <a:t>schaften</a:t>
            </a:r>
            <a:endParaRPr lang="de-DE" sz="500" dirty="0">
              <a:solidFill>
                <a:prstClr val="white"/>
              </a:solidFill>
              <a:latin typeface="Tahoma"/>
            </a:endParaRPr>
          </a:p>
        </p:txBody>
      </p:sp>
      <p:sp>
        <p:nvSpPr>
          <p:cNvPr id="17" name="Freihandform 16"/>
          <p:cNvSpPr/>
          <p:nvPr/>
        </p:nvSpPr>
        <p:spPr>
          <a:xfrm>
            <a:off x="6300141" y="2803235"/>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a:solidFill>
            <a:srgbClr val="0070C0"/>
          </a:solidFill>
          <a:effectLst>
            <a:glow rad="228600">
              <a:schemeClr val="accent4">
                <a:satMod val="175000"/>
                <a:alpha val="40000"/>
              </a:schemeClr>
            </a:glow>
          </a:effectLst>
        </p:spPr>
        <p:style>
          <a:lnRef idx="2">
            <a:schemeClr val="lt1">
              <a:hueOff val="0"/>
              <a:satOff val="0"/>
              <a:lumOff val="0"/>
              <a:alphaOff val="0"/>
            </a:schemeClr>
          </a:lnRef>
          <a:fillRef idx="1">
            <a:schemeClr val="accent2">
              <a:hueOff val="5199895"/>
              <a:satOff val="-72491"/>
              <a:lumOff val="8083"/>
              <a:alphaOff val="0"/>
            </a:schemeClr>
          </a:fillRef>
          <a:effectRef idx="0">
            <a:schemeClr val="accent2">
              <a:hueOff val="5199895"/>
              <a:satOff val="-72491"/>
              <a:lumOff val="8083"/>
              <a:alphaOff val="0"/>
            </a:schemeClr>
          </a:effectRef>
          <a:fontRef idx="minor">
            <a:schemeClr val="lt1"/>
          </a:fontRef>
        </p:style>
        <p:txBody>
          <a:bodyPr spcFirstLastPara="0" vert="horz" wrap="square" lIns="139070" tIns="159851" rIns="139071" bIns="159850" numCol="1" spcCol="1270" anchor="ctr" anchorCtr="0">
            <a:noAutofit/>
          </a:bodyPr>
          <a:lstStyle/>
          <a:p>
            <a:pPr algn="ctr" defTabSz="355600">
              <a:lnSpc>
                <a:spcPct val="90000"/>
              </a:lnSpc>
              <a:spcBef>
                <a:spcPct val="0"/>
              </a:spcBef>
              <a:spcAft>
                <a:spcPct val="35000"/>
              </a:spcAft>
              <a:defRPr/>
            </a:pPr>
            <a:r>
              <a:rPr lang="de-DE" sz="1200" dirty="0">
                <a:solidFill>
                  <a:prstClr val="white"/>
                </a:solidFill>
                <a:latin typeface="Tahoma"/>
              </a:rPr>
              <a:t>Kommunale Koordinierungs-stelle </a:t>
            </a:r>
          </a:p>
          <a:p>
            <a:pPr algn="ctr" defTabSz="355600">
              <a:lnSpc>
                <a:spcPct val="90000"/>
              </a:lnSpc>
              <a:spcBef>
                <a:spcPct val="0"/>
              </a:spcBef>
              <a:spcAft>
                <a:spcPct val="35000"/>
              </a:spcAft>
              <a:defRPr/>
            </a:pPr>
            <a:r>
              <a:rPr lang="de-DE" sz="1200" dirty="0">
                <a:solidFill>
                  <a:prstClr val="white"/>
                </a:solidFill>
                <a:latin typeface="Tahoma"/>
              </a:rPr>
              <a:t>KAoA</a:t>
            </a:r>
          </a:p>
        </p:txBody>
      </p:sp>
      <p:sp>
        <p:nvSpPr>
          <p:cNvPr id="18" name="Freihandform 17"/>
          <p:cNvSpPr/>
          <p:nvPr/>
        </p:nvSpPr>
        <p:spPr>
          <a:xfrm>
            <a:off x="3839674" y="4234652"/>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5942737"/>
              <a:satOff val="-82847"/>
              <a:lumOff val="9237"/>
              <a:alphaOff val="0"/>
            </a:schemeClr>
          </a:fillRef>
          <a:effectRef idx="0">
            <a:schemeClr val="accent2">
              <a:hueOff val="5942737"/>
              <a:satOff val="-82847"/>
              <a:lumOff val="9237"/>
              <a:alphaOff val="0"/>
            </a:schemeClr>
          </a:effectRef>
          <a:fontRef idx="minor">
            <a:schemeClr val="lt1"/>
          </a:fontRef>
        </p:style>
        <p:txBody>
          <a:bodyPr spcFirstLastPara="0" vert="horz" wrap="square" lIns="169550" tIns="190331" rIns="169551" bIns="190330" numCol="1" spcCol="1270" anchor="ctr" anchorCtr="0">
            <a:noAutofit/>
          </a:bodyPr>
          <a:lstStyle/>
          <a:p>
            <a:pPr algn="ctr" defTabSz="355600">
              <a:lnSpc>
                <a:spcPct val="90000"/>
              </a:lnSpc>
              <a:spcBef>
                <a:spcPct val="0"/>
              </a:spcBef>
              <a:spcAft>
                <a:spcPct val="35000"/>
              </a:spcAft>
              <a:defRPr/>
            </a:pPr>
            <a:r>
              <a:rPr lang="de-DE" sz="1600" dirty="0">
                <a:solidFill>
                  <a:prstClr val="white"/>
                </a:solidFill>
                <a:latin typeface="Tahoma"/>
              </a:rPr>
              <a:t>Regional-agenturen</a:t>
            </a:r>
            <a:endParaRPr lang="de-DE" sz="500" dirty="0">
              <a:solidFill>
                <a:prstClr val="white"/>
              </a:solidFill>
              <a:latin typeface="Tahoma"/>
            </a:endParaRPr>
          </a:p>
        </p:txBody>
      </p:sp>
      <p:sp>
        <p:nvSpPr>
          <p:cNvPr id="19" name="Rechteck 18"/>
          <p:cNvSpPr/>
          <p:nvPr/>
        </p:nvSpPr>
        <p:spPr>
          <a:xfrm>
            <a:off x="2843024" y="7338229"/>
            <a:ext cx="1783124" cy="9949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ihandform 19"/>
          <p:cNvSpPr/>
          <p:nvPr/>
        </p:nvSpPr>
        <p:spPr>
          <a:xfrm>
            <a:off x="5358808" y="4234654"/>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p:spPr>
        <p:style>
          <a:lnRef idx="2">
            <a:schemeClr val="lt1">
              <a:hueOff val="0"/>
              <a:satOff val="0"/>
              <a:lumOff val="0"/>
              <a:alphaOff val="0"/>
            </a:schemeClr>
          </a:lnRef>
          <a:fillRef idx="1">
            <a:schemeClr val="accent2">
              <a:hueOff val="6685579"/>
              <a:satOff val="-93203"/>
              <a:lumOff val="10392"/>
              <a:alphaOff val="0"/>
            </a:schemeClr>
          </a:fillRef>
          <a:effectRef idx="0">
            <a:schemeClr val="accent2">
              <a:hueOff val="6685579"/>
              <a:satOff val="-93203"/>
              <a:lumOff val="10392"/>
              <a:alphaOff val="0"/>
            </a:schemeClr>
          </a:effectRef>
          <a:fontRef idx="minor">
            <a:schemeClr val="lt1"/>
          </a:fontRef>
        </p:style>
        <p:txBody>
          <a:bodyPr spcFirstLastPara="0" vert="horz" wrap="square" lIns="139070" tIns="159851" rIns="139071" bIns="159850" numCol="1" spcCol="1270" anchor="ctr" anchorCtr="0">
            <a:noAutofit/>
          </a:bodyPr>
          <a:lstStyle/>
          <a:p>
            <a:pPr algn="ctr" defTabSz="355600">
              <a:lnSpc>
                <a:spcPct val="90000"/>
              </a:lnSpc>
              <a:spcBef>
                <a:spcPct val="0"/>
              </a:spcBef>
              <a:spcAft>
                <a:spcPct val="35000"/>
              </a:spcAft>
              <a:defRPr/>
            </a:pPr>
            <a:r>
              <a:rPr lang="de-DE" sz="1600" dirty="0">
                <a:solidFill>
                  <a:prstClr val="white"/>
                </a:solidFill>
                <a:latin typeface="Tahoma"/>
              </a:rPr>
              <a:t>Jugendhilfe</a:t>
            </a:r>
            <a:endParaRPr lang="de-DE" sz="800" dirty="0">
              <a:solidFill>
                <a:prstClr val="white"/>
              </a:solidFill>
              <a:latin typeface="Tahoma"/>
            </a:endParaRPr>
          </a:p>
        </p:txBody>
      </p:sp>
      <p:sp>
        <p:nvSpPr>
          <p:cNvPr id="21" name="Freihandform 20"/>
          <p:cNvSpPr/>
          <p:nvPr/>
        </p:nvSpPr>
        <p:spPr>
          <a:xfrm>
            <a:off x="8798330" y="4234650"/>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a:solidFill>
            <a:schemeClr val="accent4">
              <a:lumMod val="50000"/>
            </a:schemeClr>
          </a:solidFill>
        </p:spPr>
        <p:style>
          <a:lnRef idx="2">
            <a:schemeClr val="lt1">
              <a:hueOff val="0"/>
              <a:satOff val="0"/>
              <a:lumOff val="0"/>
              <a:alphaOff val="0"/>
            </a:schemeClr>
          </a:lnRef>
          <a:fillRef idx="1">
            <a:schemeClr val="accent2">
              <a:hueOff val="4457053"/>
              <a:satOff val="-62135"/>
              <a:lumOff val="6928"/>
              <a:alphaOff val="0"/>
            </a:schemeClr>
          </a:fillRef>
          <a:effectRef idx="0">
            <a:schemeClr val="accent2">
              <a:hueOff val="4457053"/>
              <a:satOff val="-62135"/>
              <a:lumOff val="6928"/>
              <a:alphaOff val="0"/>
            </a:schemeClr>
          </a:effectRef>
          <a:fontRef idx="minor">
            <a:schemeClr val="lt1"/>
          </a:fontRef>
        </p:style>
        <p:txBody>
          <a:bodyPr spcFirstLastPara="0" vert="horz" wrap="square" lIns="161930" tIns="182711" rIns="161931" bIns="182710" numCol="1" spcCol="1270" anchor="ctr" anchorCtr="0">
            <a:noAutofit/>
          </a:bodyPr>
          <a:lstStyle/>
          <a:p>
            <a:pPr algn="ctr" defTabSz="266700">
              <a:lnSpc>
                <a:spcPct val="90000"/>
              </a:lnSpc>
              <a:spcBef>
                <a:spcPct val="0"/>
              </a:spcBef>
              <a:spcAft>
                <a:spcPct val="35000"/>
              </a:spcAft>
              <a:defRPr/>
            </a:pPr>
            <a:r>
              <a:rPr lang="de-DE" sz="1600" dirty="0">
                <a:solidFill>
                  <a:prstClr val="white"/>
                </a:solidFill>
                <a:latin typeface="Tahoma"/>
              </a:rPr>
              <a:t>weitere</a:t>
            </a:r>
          </a:p>
          <a:p>
            <a:pPr algn="ctr" defTabSz="266700">
              <a:lnSpc>
                <a:spcPct val="90000"/>
              </a:lnSpc>
              <a:spcBef>
                <a:spcPct val="0"/>
              </a:spcBef>
              <a:spcAft>
                <a:spcPct val="35000"/>
              </a:spcAft>
              <a:defRPr/>
            </a:pPr>
            <a:r>
              <a:rPr lang="de-DE" sz="1600" dirty="0">
                <a:solidFill>
                  <a:prstClr val="white"/>
                </a:solidFill>
                <a:latin typeface="Tahoma"/>
              </a:rPr>
              <a:t>Akteure</a:t>
            </a:r>
            <a:endParaRPr lang="de-DE" sz="500" dirty="0">
              <a:solidFill>
                <a:prstClr val="white"/>
              </a:solidFill>
              <a:latin typeface="Tahoma"/>
            </a:endParaRPr>
          </a:p>
        </p:txBody>
      </p:sp>
      <p:sp>
        <p:nvSpPr>
          <p:cNvPr id="22" name="Titel 1"/>
          <p:cNvSpPr>
            <a:spLocks noGrp="1"/>
          </p:cNvSpPr>
          <p:nvPr>
            <p:ph type="title"/>
          </p:nvPr>
        </p:nvSpPr>
        <p:spPr>
          <a:xfrm>
            <a:off x="1745455" y="212594"/>
            <a:ext cx="8640000" cy="828000"/>
          </a:xfrm>
          <a:noFill/>
        </p:spPr>
        <p:txBody>
          <a:bodyPr anchor="ctr"/>
          <a:lstStyle/>
          <a:p>
            <a:r>
              <a:rPr lang="de-DE" dirty="0" err="1" smtClean="0"/>
              <a:t>KAoA</a:t>
            </a:r>
            <a:r>
              <a:rPr lang="de-DE" dirty="0" smtClean="0"/>
              <a:t>: Strukturen auf kommunaler Ebene</a:t>
            </a:r>
            <a:endParaRPr lang="de-DE" dirty="0"/>
          </a:p>
        </p:txBody>
      </p:sp>
      <p:sp>
        <p:nvSpPr>
          <p:cNvPr id="23" name="Rechteck 22"/>
          <p:cNvSpPr/>
          <p:nvPr/>
        </p:nvSpPr>
        <p:spPr>
          <a:xfrm>
            <a:off x="1724205" y="3137209"/>
            <a:ext cx="2740142" cy="830997"/>
          </a:xfrm>
          <a:prstGeom prst="rect">
            <a:avLst/>
          </a:prstGeom>
        </p:spPr>
        <p:txBody>
          <a:bodyPr wrap="square">
            <a:spAutoFit/>
          </a:bodyPr>
          <a:lstStyle/>
          <a:p>
            <a:r>
              <a:rPr lang="de-DE" sz="1600" dirty="0">
                <a:solidFill>
                  <a:srgbClr val="000000"/>
                </a:solidFill>
                <a:latin typeface="Tahoma"/>
              </a:rPr>
              <a:t>Kommunale Koordinierung als gemeinsame Aufgabe aller Partner </a:t>
            </a:r>
          </a:p>
        </p:txBody>
      </p:sp>
      <p:sp>
        <p:nvSpPr>
          <p:cNvPr id="24" name="Freihandform 23"/>
          <p:cNvSpPr/>
          <p:nvPr/>
        </p:nvSpPr>
        <p:spPr>
          <a:xfrm>
            <a:off x="9619672" y="2774695"/>
            <a:ext cx="1436408" cy="1658307"/>
          </a:xfrm>
          <a:custGeom>
            <a:avLst/>
            <a:gdLst>
              <a:gd name="connsiteX0" fmla="*/ 0 w 1025777"/>
              <a:gd name="connsiteY0" fmla="*/ 446213 h 892426"/>
              <a:gd name="connsiteX1" fmla="*/ 223107 w 1025777"/>
              <a:gd name="connsiteY1" fmla="*/ 0 h 892426"/>
              <a:gd name="connsiteX2" fmla="*/ 802671 w 1025777"/>
              <a:gd name="connsiteY2" fmla="*/ 0 h 892426"/>
              <a:gd name="connsiteX3" fmla="*/ 1025777 w 1025777"/>
              <a:gd name="connsiteY3" fmla="*/ 446213 h 892426"/>
              <a:gd name="connsiteX4" fmla="*/ 802671 w 1025777"/>
              <a:gd name="connsiteY4" fmla="*/ 892426 h 892426"/>
              <a:gd name="connsiteX5" fmla="*/ 223107 w 1025777"/>
              <a:gd name="connsiteY5" fmla="*/ 892426 h 892426"/>
              <a:gd name="connsiteX6" fmla="*/ 0 w 1025777"/>
              <a:gd name="connsiteY6" fmla="*/ 446213 h 8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777" h="892426">
                <a:moveTo>
                  <a:pt x="512888" y="0"/>
                </a:moveTo>
                <a:lnTo>
                  <a:pt x="1025776" y="194103"/>
                </a:lnTo>
                <a:lnTo>
                  <a:pt x="1025776" y="698324"/>
                </a:lnTo>
                <a:lnTo>
                  <a:pt x="512889" y="892426"/>
                </a:lnTo>
                <a:lnTo>
                  <a:pt x="1" y="698324"/>
                </a:lnTo>
                <a:lnTo>
                  <a:pt x="1" y="194103"/>
                </a:lnTo>
                <a:lnTo>
                  <a:pt x="512888" y="0"/>
                </a:lnTo>
                <a:close/>
              </a:path>
            </a:pathLst>
          </a:custGeom>
          <a:solidFill>
            <a:schemeClr val="accent4">
              <a:lumMod val="75000"/>
            </a:schemeClr>
          </a:solidFill>
        </p:spPr>
        <p:style>
          <a:lnRef idx="2">
            <a:schemeClr val="lt1">
              <a:hueOff val="0"/>
              <a:satOff val="0"/>
              <a:lumOff val="0"/>
              <a:alphaOff val="0"/>
            </a:schemeClr>
          </a:lnRef>
          <a:fillRef idx="1">
            <a:schemeClr val="accent2">
              <a:hueOff val="4457053"/>
              <a:satOff val="-62135"/>
              <a:lumOff val="6928"/>
              <a:alphaOff val="0"/>
            </a:schemeClr>
          </a:fillRef>
          <a:effectRef idx="0">
            <a:schemeClr val="accent2">
              <a:hueOff val="4457053"/>
              <a:satOff val="-62135"/>
              <a:lumOff val="6928"/>
              <a:alphaOff val="0"/>
            </a:schemeClr>
          </a:effectRef>
          <a:fontRef idx="minor">
            <a:schemeClr val="lt1"/>
          </a:fontRef>
        </p:style>
        <p:txBody>
          <a:bodyPr spcFirstLastPara="0" vert="horz" wrap="square" lIns="161930" tIns="182711" rIns="161931" bIns="182710" numCol="1" spcCol="1270" anchor="ctr" anchorCtr="0">
            <a:noAutofit/>
          </a:bodyPr>
          <a:lstStyle/>
          <a:p>
            <a:pPr algn="ctr" defTabSz="266700">
              <a:lnSpc>
                <a:spcPct val="90000"/>
              </a:lnSpc>
              <a:spcBef>
                <a:spcPct val="0"/>
              </a:spcBef>
              <a:spcAft>
                <a:spcPct val="35000"/>
              </a:spcAft>
              <a:defRPr/>
            </a:pPr>
            <a:r>
              <a:rPr lang="de-DE" sz="1600" dirty="0" smtClean="0">
                <a:solidFill>
                  <a:prstClr val="white"/>
                </a:solidFill>
                <a:latin typeface="Tahoma"/>
              </a:rPr>
              <a:t>Jugend-berufs-agentur</a:t>
            </a:r>
            <a:endParaRPr lang="de-DE" sz="500" dirty="0">
              <a:solidFill>
                <a:prstClr val="white"/>
              </a:solidFill>
              <a:latin typeface="Tahoma"/>
            </a:endParaRPr>
          </a:p>
        </p:txBody>
      </p:sp>
    </p:spTree>
    <p:extLst>
      <p:ext uri="{BB962C8B-B14F-4D97-AF65-F5344CB8AC3E}">
        <p14:creationId xmlns:p14="http://schemas.microsoft.com/office/powerpoint/2010/main" val="159364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Gerade Verbindung mit Pfeil 47"/>
          <p:cNvCxnSpPr/>
          <p:nvPr/>
        </p:nvCxnSpPr>
        <p:spPr>
          <a:xfrm flipH="1">
            <a:off x="6896099" y="5095876"/>
            <a:ext cx="781051" cy="9525"/>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flipH="1">
            <a:off x="3571876" y="2943226"/>
            <a:ext cx="9525" cy="7810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Gerade Verbindung mit Pfeil 36"/>
          <p:cNvCxnSpPr/>
          <p:nvPr/>
        </p:nvCxnSpPr>
        <p:spPr>
          <a:xfrm flipV="1">
            <a:off x="5848351" y="2943226"/>
            <a:ext cx="9525" cy="781050"/>
          </a:xfrm>
          <a:prstGeom prst="straightConnector1">
            <a:avLst/>
          </a:prstGeom>
          <a:ln>
            <a:solidFill>
              <a:schemeClr val="accent4">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40" name="Gerade Verbindung mit Pfeil 39"/>
          <p:cNvCxnSpPr/>
          <p:nvPr/>
        </p:nvCxnSpPr>
        <p:spPr>
          <a:xfrm>
            <a:off x="3581400" y="4371975"/>
            <a:ext cx="0" cy="291176"/>
          </a:xfrm>
          <a:prstGeom prst="straightConnector1">
            <a:avLst/>
          </a:prstGeom>
          <a:ln>
            <a:solidFill>
              <a:schemeClr val="accent4">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44" name="Gerade Verbindung mit Pfeil 43"/>
          <p:cNvCxnSpPr/>
          <p:nvPr/>
        </p:nvCxnSpPr>
        <p:spPr>
          <a:xfrm flipV="1">
            <a:off x="5857875" y="4371976"/>
            <a:ext cx="0" cy="285749"/>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46" name="Gerade Verbindung mit Pfeil 45"/>
          <p:cNvCxnSpPr/>
          <p:nvPr/>
        </p:nvCxnSpPr>
        <p:spPr>
          <a:xfrm>
            <a:off x="6896100" y="5457825"/>
            <a:ext cx="781051" cy="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2" name="Titel 1"/>
          <p:cNvSpPr>
            <a:spLocks noGrp="1"/>
          </p:cNvSpPr>
          <p:nvPr>
            <p:ph type="title"/>
          </p:nvPr>
        </p:nvSpPr>
        <p:spPr>
          <a:xfrm>
            <a:off x="957792" y="459523"/>
            <a:ext cx="11520000" cy="548209"/>
          </a:xfrm>
        </p:spPr>
        <p:txBody>
          <a:bodyPr/>
          <a:lstStyle/>
          <a:p>
            <a:r>
              <a:rPr lang="de-DE" dirty="0" smtClean="0"/>
              <a:t>Strukturen der Kommunalen Koordinierung</a:t>
            </a:r>
            <a:endParaRPr lang="de-DE" dirty="0"/>
          </a:p>
        </p:txBody>
      </p:sp>
      <p:sp>
        <p:nvSpPr>
          <p:cNvPr id="3" name="Foliennummernplatzhalter 2"/>
          <p:cNvSpPr>
            <a:spLocks noGrp="1"/>
          </p:cNvSpPr>
          <p:nvPr>
            <p:ph type="sldNum" sz="quarter" idx="12"/>
          </p:nvPr>
        </p:nvSpPr>
        <p:spPr/>
        <p:txBody>
          <a:bodyPr/>
          <a:lstStyle/>
          <a:p>
            <a:r>
              <a:rPr lang="de-DE" smtClean="0"/>
              <a:t>Folie </a:t>
            </a:r>
            <a:fld id="{41A084B5-16A8-4EA3-977C-138AB36C8825}" type="slidenum">
              <a:rPr lang="de-DE" smtClean="0"/>
              <a:pPr/>
              <a:t>5</a:t>
            </a:fld>
            <a:endParaRPr lang="de-DE" dirty="0"/>
          </a:p>
        </p:txBody>
      </p:sp>
      <p:sp>
        <p:nvSpPr>
          <p:cNvPr id="4" name="Rounded Rectangle 29"/>
          <p:cNvSpPr/>
          <p:nvPr/>
        </p:nvSpPr>
        <p:spPr>
          <a:xfrm>
            <a:off x="2066925" y="1304926"/>
            <a:ext cx="8058150" cy="4419600"/>
          </a:xfrm>
          <a:prstGeom prst="roundRect">
            <a:avLst/>
          </a:prstGeom>
          <a:noFill/>
          <a:ln/>
        </p:spPr>
        <p:style>
          <a:lnRef idx="2">
            <a:schemeClr val="accent6"/>
          </a:lnRef>
          <a:fillRef idx="1">
            <a:schemeClr val="lt1"/>
          </a:fillRef>
          <a:effectRef idx="0">
            <a:schemeClr val="accent6"/>
          </a:effectRef>
          <a:fontRef idx="minor">
            <a:schemeClr val="dk1"/>
          </a:fontRef>
        </p:style>
        <p:txBody>
          <a:bodyPr tIns="0" bIns="0" rtlCol="0" anchor="b" anchorCtr="1"/>
          <a:lstStyle/>
          <a:p>
            <a:pPr algn="ctr"/>
            <a:endParaRPr lang="de-DE" sz="1400" b="1" dirty="0">
              <a:solidFill>
                <a:schemeClr val="tx1"/>
              </a:solidFill>
            </a:endParaRPr>
          </a:p>
        </p:txBody>
      </p:sp>
      <p:sp>
        <p:nvSpPr>
          <p:cNvPr id="9" name="Abgerundetes Rechteck 8"/>
          <p:cNvSpPr/>
          <p:nvPr/>
        </p:nvSpPr>
        <p:spPr>
          <a:xfrm>
            <a:off x="3281366" y="2028827"/>
            <a:ext cx="2867026" cy="9143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Strategisches Steuerungsgremium</a:t>
            </a:r>
          </a:p>
        </p:txBody>
      </p:sp>
      <p:sp>
        <p:nvSpPr>
          <p:cNvPr id="10" name="Abgerundetes Rechteck 9"/>
          <p:cNvSpPr/>
          <p:nvPr/>
        </p:nvSpPr>
        <p:spPr>
          <a:xfrm>
            <a:off x="3467104" y="3724277"/>
            <a:ext cx="2495550" cy="6476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Operatives Steuerungsgremium</a:t>
            </a:r>
          </a:p>
        </p:txBody>
      </p:sp>
      <p:sp>
        <p:nvSpPr>
          <p:cNvPr id="11" name="Abgerundetes Rechteck 10"/>
          <p:cNvSpPr/>
          <p:nvPr/>
        </p:nvSpPr>
        <p:spPr>
          <a:xfrm>
            <a:off x="2543179" y="4954328"/>
            <a:ext cx="1371597" cy="620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Facharbeits-gruppe I</a:t>
            </a:r>
          </a:p>
        </p:txBody>
      </p:sp>
      <p:sp>
        <p:nvSpPr>
          <p:cNvPr id="12" name="Abgerundetes Rechteck 11"/>
          <p:cNvSpPr/>
          <p:nvPr/>
        </p:nvSpPr>
        <p:spPr>
          <a:xfrm>
            <a:off x="7677151" y="4954329"/>
            <a:ext cx="1943099" cy="616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StuBO-Arbeitskreise</a:t>
            </a:r>
          </a:p>
        </p:txBody>
      </p:sp>
      <p:sp>
        <p:nvSpPr>
          <p:cNvPr id="15" name="Abgerundetes Rechteck 14"/>
          <p:cNvSpPr/>
          <p:nvPr/>
        </p:nvSpPr>
        <p:spPr>
          <a:xfrm>
            <a:off x="4029082" y="4954328"/>
            <a:ext cx="1371597" cy="620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Facharbeits-gruppe II</a:t>
            </a:r>
          </a:p>
        </p:txBody>
      </p:sp>
      <p:sp>
        <p:nvSpPr>
          <p:cNvPr id="16" name="Abgerundetes Rechteck 15"/>
          <p:cNvSpPr/>
          <p:nvPr/>
        </p:nvSpPr>
        <p:spPr>
          <a:xfrm>
            <a:off x="5524503" y="4950227"/>
            <a:ext cx="1371597" cy="620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a:t>Facharbeits-gruppe III</a:t>
            </a:r>
          </a:p>
        </p:txBody>
      </p:sp>
      <p:sp>
        <p:nvSpPr>
          <p:cNvPr id="17" name="Abgerundetes Rechteck 16"/>
          <p:cNvSpPr/>
          <p:nvPr/>
        </p:nvSpPr>
        <p:spPr>
          <a:xfrm>
            <a:off x="7034213" y="2952752"/>
            <a:ext cx="2519362" cy="7715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t>Kommunale Koordinierungsstelle</a:t>
            </a:r>
          </a:p>
          <a:p>
            <a:pPr algn="ctr"/>
            <a:r>
              <a:rPr lang="de-DE" sz="1200" dirty="0"/>
              <a:t>angesiedelt bei Kreis / </a:t>
            </a:r>
            <a:r>
              <a:rPr lang="de-DE" sz="1200" dirty="0" err="1"/>
              <a:t>krfr</a:t>
            </a:r>
            <a:r>
              <a:rPr lang="de-DE" sz="1200" dirty="0"/>
              <a:t>. Stadt</a:t>
            </a:r>
          </a:p>
        </p:txBody>
      </p:sp>
      <p:sp>
        <p:nvSpPr>
          <p:cNvPr id="18" name="Auf der gleichen Seite des Rechtecks liegende Ecken abrunden 17"/>
          <p:cNvSpPr/>
          <p:nvPr/>
        </p:nvSpPr>
        <p:spPr>
          <a:xfrm>
            <a:off x="3676652" y="1581150"/>
            <a:ext cx="2076454" cy="447676"/>
          </a:xfrm>
          <a:prstGeom prst="round2SameRect">
            <a:avLst/>
          </a:prstGeom>
          <a:noFill/>
          <a:ln>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a:solidFill>
                  <a:schemeClr val="tx1"/>
                </a:solidFill>
              </a:rPr>
              <a:t>Zielabgleich, strategische Beschlussfassung</a:t>
            </a:r>
          </a:p>
        </p:txBody>
      </p:sp>
      <p:sp>
        <p:nvSpPr>
          <p:cNvPr id="19" name="Auf der gleichen Seite des Rechtecks liegende Ecken abrunden 18"/>
          <p:cNvSpPr/>
          <p:nvPr/>
        </p:nvSpPr>
        <p:spPr>
          <a:xfrm>
            <a:off x="3676652" y="3124200"/>
            <a:ext cx="2076454" cy="600076"/>
          </a:xfrm>
          <a:prstGeom prst="round2SameRect">
            <a:avLst/>
          </a:prstGeom>
          <a:noFill/>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solidFill>
                  <a:schemeClr val="tx1"/>
                </a:solidFill>
              </a:rPr>
              <a:t>operative Arbeitsplanung, Konzeptentwicklung, Beschlussvorlagen </a:t>
            </a:r>
          </a:p>
        </p:txBody>
      </p:sp>
      <p:sp>
        <p:nvSpPr>
          <p:cNvPr id="20" name="Auf der gleichen Seite des Rechtecks liegende Ecken abrunden 19"/>
          <p:cNvSpPr/>
          <p:nvPr/>
        </p:nvSpPr>
        <p:spPr>
          <a:xfrm>
            <a:off x="2781304" y="4657725"/>
            <a:ext cx="3867150" cy="296603"/>
          </a:xfrm>
          <a:prstGeom prst="round2SameRect">
            <a:avLst/>
          </a:prstGeom>
          <a:no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solidFill>
                  <a:schemeClr val="tx1"/>
                </a:solidFill>
              </a:rPr>
              <a:t>Erarbeitung operativer Vorschläge</a:t>
            </a:r>
          </a:p>
        </p:txBody>
      </p:sp>
      <p:sp>
        <p:nvSpPr>
          <p:cNvPr id="21" name="Textfeld 20"/>
          <p:cNvSpPr txBox="1"/>
          <p:nvPr/>
        </p:nvSpPr>
        <p:spPr>
          <a:xfrm>
            <a:off x="3069434" y="1272785"/>
            <a:ext cx="6229349" cy="307777"/>
          </a:xfrm>
          <a:prstGeom prst="rect">
            <a:avLst/>
          </a:prstGeom>
          <a:noFill/>
        </p:spPr>
        <p:txBody>
          <a:bodyPr wrap="square" rtlCol="0">
            <a:spAutoFit/>
          </a:bodyPr>
          <a:lstStyle/>
          <a:p>
            <a:pPr algn="ctr"/>
            <a:r>
              <a:rPr lang="de-DE" sz="1400" b="1" dirty="0"/>
              <a:t>Kommunale Koordinierung im Kreis / in der kreisfreien Stadt</a:t>
            </a:r>
            <a:endParaRPr lang="de-DE" dirty="0"/>
          </a:p>
        </p:txBody>
      </p:sp>
      <p:sp>
        <p:nvSpPr>
          <p:cNvPr id="22" name="Auf der gleichen Seite des Rechtecks liegende Ecken abrunden 21"/>
          <p:cNvSpPr/>
          <p:nvPr/>
        </p:nvSpPr>
        <p:spPr>
          <a:xfrm>
            <a:off x="7800975" y="4371975"/>
            <a:ext cx="1704977" cy="582352"/>
          </a:xfrm>
          <a:prstGeom prst="round2Same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Informationstransfer,</a:t>
            </a:r>
          </a:p>
          <a:p>
            <a:pPr algn="ctr"/>
            <a:r>
              <a:rPr lang="de-DE" sz="1200" dirty="0">
                <a:solidFill>
                  <a:schemeClr val="tx1"/>
                </a:solidFill>
              </a:rPr>
              <a:t>Multiplikatoren, </a:t>
            </a:r>
          </a:p>
          <a:p>
            <a:pPr algn="ctr"/>
            <a:r>
              <a:rPr lang="de-DE" sz="1200" dirty="0">
                <a:solidFill>
                  <a:schemeClr val="tx1"/>
                </a:solidFill>
              </a:rPr>
              <a:t>Erfahrungsaustausch</a:t>
            </a:r>
          </a:p>
        </p:txBody>
      </p:sp>
      <p:sp>
        <p:nvSpPr>
          <p:cNvPr id="23" name="Auf der gleichen Seite des Rechtecks liegende Ecken abrunden 22"/>
          <p:cNvSpPr/>
          <p:nvPr/>
        </p:nvSpPr>
        <p:spPr>
          <a:xfrm>
            <a:off x="7181851" y="1835031"/>
            <a:ext cx="2219325" cy="1117721"/>
          </a:xfrm>
          <a:prstGeom prst="round2SameRect">
            <a:avLst/>
          </a:prstGeom>
          <a:no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200" dirty="0">
                <a:solidFill>
                  <a:schemeClr val="tx1"/>
                </a:solidFill>
              </a:rPr>
              <a:t>Operative Geschäftsführung der Gremien, Informationsbündelung, </a:t>
            </a:r>
            <a:r>
              <a:rPr lang="de-DE" sz="1200" dirty="0" smtClean="0">
                <a:solidFill>
                  <a:schemeClr val="tx1"/>
                </a:solidFill>
              </a:rPr>
              <a:t>Aufgabenkoordination, aber weist nicht an</a:t>
            </a:r>
            <a:endParaRPr lang="de-DE" sz="1200" dirty="0">
              <a:solidFill>
                <a:schemeClr val="tx1"/>
              </a:solidFill>
            </a:endParaRPr>
          </a:p>
        </p:txBody>
      </p:sp>
      <p:cxnSp>
        <p:nvCxnSpPr>
          <p:cNvPr id="25" name="Gerade Verbindung mit Pfeil 24"/>
          <p:cNvCxnSpPr>
            <a:stCxn id="17" idx="1"/>
            <a:endCxn id="9" idx="3"/>
          </p:cNvCxnSpPr>
          <p:nvPr/>
        </p:nvCxnSpPr>
        <p:spPr>
          <a:xfrm flipH="1" flipV="1">
            <a:off x="6148393" y="2486026"/>
            <a:ext cx="885821" cy="8524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Gerade Verbindung mit Pfeil 26"/>
          <p:cNvCxnSpPr>
            <a:stCxn id="17" idx="1"/>
            <a:endCxn id="10" idx="3"/>
          </p:cNvCxnSpPr>
          <p:nvPr/>
        </p:nvCxnSpPr>
        <p:spPr>
          <a:xfrm flipH="1">
            <a:off x="5962655" y="3338514"/>
            <a:ext cx="1071559" cy="7096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Gerade Verbindung mit Pfeil 32"/>
          <p:cNvCxnSpPr>
            <a:stCxn id="17" idx="1"/>
          </p:cNvCxnSpPr>
          <p:nvPr/>
        </p:nvCxnSpPr>
        <p:spPr>
          <a:xfrm flipH="1">
            <a:off x="6148393" y="3338514"/>
            <a:ext cx="885821" cy="13192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Gerade Verbindung mit Pfeil 54"/>
          <p:cNvCxnSpPr>
            <a:stCxn id="17" idx="1"/>
          </p:cNvCxnSpPr>
          <p:nvPr/>
        </p:nvCxnSpPr>
        <p:spPr>
          <a:xfrm>
            <a:off x="7034214" y="3338514"/>
            <a:ext cx="661987" cy="1634864"/>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5" name="Textfeld 4"/>
          <p:cNvSpPr txBox="1"/>
          <p:nvPr/>
        </p:nvSpPr>
        <p:spPr>
          <a:xfrm>
            <a:off x="2066925" y="5712295"/>
            <a:ext cx="8058150" cy="338554"/>
          </a:xfrm>
          <a:prstGeom prst="rect">
            <a:avLst/>
          </a:prstGeom>
          <a:noFill/>
        </p:spPr>
        <p:txBody>
          <a:bodyPr wrap="square" rtlCol="0">
            <a:spAutoFit/>
          </a:bodyPr>
          <a:lstStyle/>
          <a:p>
            <a:r>
              <a:rPr lang="de-DE" sz="800" dirty="0"/>
              <a:t>Angelehnt an: „Kein Abschluss ohne Anschluss. - Übergang Schule - Beruf in NRW. Umsetzung des Landesvorhabens in sieben Referenzkommunen. Endbericht der wissenschaftlichen Begleitung.“ (S. 24)</a:t>
            </a:r>
          </a:p>
        </p:txBody>
      </p:sp>
    </p:spTree>
    <p:extLst>
      <p:ext uri="{BB962C8B-B14F-4D97-AF65-F5344CB8AC3E}">
        <p14:creationId xmlns:p14="http://schemas.microsoft.com/office/powerpoint/2010/main" val="30585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r>
              <a:rPr lang="de-DE">
                <a:latin typeface="Tahoma"/>
              </a:rPr>
              <a:t>Folie </a:t>
            </a:r>
            <a:fld id="{41A084B5-16A8-4EA3-977C-138AB36C8825}" type="slidenum">
              <a:rPr lang="de-DE">
                <a:latin typeface="Tahoma"/>
              </a:rPr>
              <a:pPr>
                <a:defRPr/>
              </a:pPr>
              <a:t>6</a:t>
            </a:fld>
            <a:endParaRPr lang="de-DE" dirty="0">
              <a:latin typeface="Tahoma"/>
            </a:endParaRPr>
          </a:p>
        </p:txBody>
      </p:sp>
      <p:sp>
        <p:nvSpPr>
          <p:cNvPr id="10" name="Freihandform 9"/>
          <p:cNvSpPr/>
          <p:nvPr/>
        </p:nvSpPr>
        <p:spPr>
          <a:xfrm>
            <a:off x="7673972" y="3053974"/>
            <a:ext cx="1842562" cy="994983"/>
          </a:xfrm>
          <a:custGeom>
            <a:avLst/>
            <a:gdLst>
              <a:gd name="connsiteX0" fmla="*/ 0 w 1144767"/>
              <a:gd name="connsiteY0" fmla="*/ 0 h 615466"/>
              <a:gd name="connsiteX1" fmla="*/ 1144767 w 1144767"/>
              <a:gd name="connsiteY1" fmla="*/ 0 h 615466"/>
              <a:gd name="connsiteX2" fmla="*/ 1144767 w 1144767"/>
              <a:gd name="connsiteY2" fmla="*/ 615466 h 615466"/>
              <a:gd name="connsiteX3" fmla="*/ 0 w 1144767"/>
              <a:gd name="connsiteY3" fmla="*/ 615466 h 615466"/>
              <a:gd name="connsiteX4" fmla="*/ 0 w 1144767"/>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767" h="615466">
                <a:moveTo>
                  <a:pt x="0" y="0"/>
                </a:moveTo>
                <a:lnTo>
                  <a:pt x="1144767" y="0"/>
                </a:lnTo>
                <a:lnTo>
                  <a:pt x="1144767"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3" name="Freihandform 12"/>
          <p:cNvSpPr/>
          <p:nvPr/>
        </p:nvSpPr>
        <p:spPr>
          <a:xfrm>
            <a:off x="3572785" y="4461542"/>
            <a:ext cx="1783124" cy="994983"/>
          </a:xfrm>
          <a:custGeom>
            <a:avLst/>
            <a:gdLst>
              <a:gd name="connsiteX0" fmla="*/ 0 w 1107839"/>
              <a:gd name="connsiteY0" fmla="*/ 0 h 615466"/>
              <a:gd name="connsiteX1" fmla="*/ 1107839 w 1107839"/>
              <a:gd name="connsiteY1" fmla="*/ 0 h 615466"/>
              <a:gd name="connsiteX2" fmla="*/ 1107839 w 1107839"/>
              <a:gd name="connsiteY2" fmla="*/ 615466 h 615466"/>
              <a:gd name="connsiteX3" fmla="*/ 0 w 1107839"/>
              <a:gd name="connsiteY3" fmla="*/ 615466 h 615466"/>
              <a:gd name="connsiteX4" fmla="*/ 0 w 1107839"/>
              <a:gd name="connsiteY4" fmla="*/ 0 h 61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39" h="615466">
                <a:moveTo>
                  <a:pt x="0" y="0"/>
                </a:moveTo>
                <a:lnTo>
                  <a:pt x="1107839" y="0"/>
                </a:lnTo>
                <a:lnTo>
                  <a:pt x="1107839" y="615466"/>
                </a:lnTo>
                <a:lnTo>
                  <a:pt x="0" y="615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algn="r" defTabSz="222250">
              <a:lnSpc>
                <a:spcPct val="90000"/>
              </a:lnSpc>
              <a:spcBef>
                <a:spcPct val="0"/>
              </a:spcBef>
              <a:spcAft>
                <a:spcPct val="35000"/>
              </a:spcAft>
              <a:defRPr/>
            </a:pPr>
            <a:endParaRPr lang="de-DE" sz="500">
              <a:solidFill>
                <a:srgbClr val="000000">
                  <a:hueOff val="0"/>
                  <a:satOff val="0"/>
                  <a:lumOff val="0"/>
                  <a:alphaOff val="0"/>
                </a:srgbClr>
              </a:solidFill>
              <a:latin typeface="Tahoma"/>
            </a:endParaRPr>
          </a:p>
        </p:txBody>
      </p:sp>
      <p:sp>
        <p:nvSpPr>
          <p:cNvPr id="19" name="Rechteck 18"/>
          <p:cNvSpPr/>
          <p:nvPr/>
        </p:nvSpPr>
        <p:spPr>
          <a:xfrm>
            <a:off x="2843024" y="7338229"/>
            <a:ext cx="1783124" cy="9949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itel 1"/>
          <p:cNvSpPr>
            <a:spLocks noGrp="1"/>
          </p:cNvSpPr>
          <p:nvPr>
            <p:ph type="title"/>
          </p:nvPr>
        </p:nvSpPr>
        <p:spPr>
          <a:xfrm>
            <a:off x="1745455" y="212594"/>
            <a:ext cx="8640000" cy="828000"/>
          </a:xfrm>
          <a:noFill/>
        </p:spPr>
        <p:txBody>
          <a:bodyPr anchor="ctr"/>
          <a:lstStyle/>
          <a:p>
            <a:r>
              <a:rPr lang="de-DE" dirty="0" smtClean="0"/>
              <a:t>Ansiedlung der Kommunalen Koordinierungsstellen in den Landkreisen</a:t>
            </a:r>
            <a:endParaRPr lang="de-DE" dirty="0"/>
          </a:p>
        </p:txBody>
      </p:sp>
      <p:pic>
        <p:nvPicPr>
          <p:cNvPr id="2052" name="Gerade Verbindung mit Pfeil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44475"/>
            <a:ext cx="190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extLst>
              <p:ext uri="{D42A27DB-BD31-4B8C-83A1-F6EECF244321}">
                <p14:modId xmlns:p14="http://schemas.microsoft.com/office/powerpoint/2010/main" val="1020033512"/>
              </p:ext>
            </p:extLst>
          </p:nvPr>
        </p:nvGraphicFramePr>
        <p:xfrm>
          <a:off x="842838" y="1430755"/>
          <a:ext cx="10304891" cy="2016000"/>
        </p:xfrm>
        <a:graphic>
          <a:graphicData uri="http://schemas.openxmlformats.org/drawingml/2006/table">
            <a:tbl>
              <a:tblPr firstRow="1" firstCol="1" bandRow="1"/>
              <a:tblGrid>
                <a:gridCol w="1451337">
                  <a:extLst>
                    <a:ext uri="{9D8B030D-6E8A-4147-A177-3AD203B41FA5}">
                      <a16:colId xmlns:a16="http://schemas.microsoft.com/office/drawing/2014/main" val="1072288751"/>
                    </a:ext>
                  </a:extLst>
                </a:gridCol>
                <a:gridCol w="1217121">
                  <a:extLst>
                    <a:ext uri="{9D8B030D-6E8A-4147-A177-3AD203B41FA5}">
                      <a16:colId xmlns:a16="http://schemas.microsoft.com/office/drawing/2014/main" val="1279203364"/>
                    </a:ext>
                  </a:extLst>
                </a:gridCol>
                <a:gridCol w="1219535">
                  <a:extLst>
                    <a:ext uri="{9D8B030D-6E8A-4147-A177-3AD203B41FA5}">
                      <a16:colId xmlns:a16="http://schemas.microsoft.com/office/drawing/2014/main" val="3579269422"/>
                    </a:ext>
                  </a:extLst>
                </a:gridCol>
                <a:gridCol w="1068026">
                  <a:extLst>
                    <a:ext uri="{9D8B030D-6E8A-4147-A177-3AD203B41FA5}">
                      <a16:colId xmlns:a16="http://schemas.microsoft.com/office/drawing/2014/main" val="2851790053"/>
                    </a:ext>
                  </a:extLst>
                </a:gridCol>
                <a:gridCol w="1127669">
                  <a:extLst>
                    <a:ext uri="{9D8B030D-6E8A-4147-A177-3AD203B41FA5}">
                      <a16:colId xmlns:a16="http://schemas.microsoft.com/office/drawing/2014/main" val="1751500880"/>
                    </a:ext>
                  </a:extLst>
                </a:gridCol>
                <a:gridCol w="1323301">
                  <a:extLst>
                    <a:ext uri="{9D8B030D-6E8A-4147-A177-3AD203B41FA5}">
                      <a16:colId xmlns:a16="http://schemas.microsoft.com/office/drawing/2014/main" val="3142864945"/>
                    </a:ext>
                  </a:extLst>
                </a:gridCol>
                <a:gridCol w="866741">
                  <a:extLst>
                    <a:ext uri="{9D8B030D-6E8A-4147-A177-3AD203B41FA5}">
                      <a16:colId xmlns:a16="http://schemas.microsoft.com/office/drawing/2014/main" val="1051916939"/>
                    </a:ext>
                  </a:extLst>
                </a:gridCol>
                <a:gridCol w="1133856">
                  <a:extLst>
                    <a:ext uri="{9D8B030D-6E8A-4147-A177-3AD203B41FA5}">
                      <a16:colId xmlns:a16="http://schemas.microsoft.com/office/drawing/2014/main" val="3454883798"/>
                    </a:ext>
                  </a:extLst>
                </a:gridCol>
                <a:gridCol w="897305">
                  <a:extLst>
                    <a:ext uri="{9D8B030D-6E8A-4147-A177-3AD203B41FA5}">
                      <a16:colId xmlns:a16="http://schemas.microsoft.com/office/drawing/2014/main" val="210536010"/>
                    </a:ext>
                  </a:extLst>
                </a:gridCol>
              </a:tblGrid>
              <a:tr h="316224">
                <a:tc gridSpan="5">
                  <a:txBody>
                    <a:bodyPr/>
                    <a:lstStyle/>
                    <a:p>
                      <a:pPr algn="ctr">
                        <a:lnSpc>
                          <a:spcPct val="107000"/>
                        </a:lnSpc>
                        <a:spcAft>
                          <a:spcPts val="0"/>
                        </a:spcAft>
                      </a:pPr>
                      <a:r>
                        <a:rPr lang="de-DE" sz="1600" b="1" dirty="0" smtClean="0">
                          <a:effectLst/>
                          <a:latin typeface="+mj-lt"/>
                          <a:ea typeface="Calibri" panose="020F0502020204030204" pitchFamily="34" charset="0"/>
                          <a:cs typeface="Times New Roman" panose="02020603050405020304" pitchFamily="18" charset="0"/>
                        </a:rPr>
                        <a:t>In der Verwaltungshierarchie</a:t>
                      </a:r>
                      <a:endParaRPr lang="de-DE" sz="1600" b="1" dirty="0">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hMerge="1">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hMerge="1">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hMerge="1">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hMerge="1">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gridSpan="4">
                  <a:txBody>
                    <a:bodyPr/>
                    <a:lstStyle/>
                    <a:p>
                      <a:pPr algn="ctr">
                        <a:lnSpc>
                          <a:spcPct val="107000"/>
                        </a:lnSpc>
                        <a:spcAft>
                          <a:spcPts val="0"/>
                        </a:spcAft>
                      </a:pPr>
                      <a:r>
                        <a:rPr lang="de-DE" sz="1600" b="1" dirty="0" smtClean="0">
                          <a:effectLst/>
                          <a:latin typeface="+mn-lt"/>
                          <a:ea typeface="Calibri" panose="020F0502020204030204" pitchFamily="34" charset="0"/>
                          <a:cs typeface="Times New Roman" panose="02020603050405020304" pitchFamily="18" charset="0"/>
                        </a:rPr>
                        <a:t>In den Ressorts</a:t>
                      </a:r>
                      <a:endParaRPr lang="de-DE"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ct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ct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ct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2922776"/>
                  </a:ext>
                </a:extLst>
              </a:tr>
              <a:tr h="1423115">
                <a:tc>
                  <a:txBody>
                    <a:bodyPr/>
                    <a:lstStyle/>
                    <a:p>
                      <a:pPr algn="ctr">
                        <a:lnSpc>
                          <a:spcPct val="107000"/>
                        </a:lnSpc>
                        <a:spcAft>
                          <a:spcPts val="0"/>
                        </a:spcAft>
                      </a:pPr>
                      <a:r>
                        <a:rPr lang="de-DE" sz="1400" b="0" dirty="0" smtClean="0">
                          <a:effectLst/>
                          <a:latin typeface="+mn-lt"/>
                          <a:ea typeface="Times New Roman" panose="02020603050405020304" pitchFamily="18" charset="0"/>
                          <a:cs typeface="Times New Roman" panose="02020603050405020304" pitchFamily="18" charset="0"/>
                        </a:rPr>
                        <a:t>als Stabstelle </a:t>
                      </a:r>
                      <a:r>
                        <a:rPr lang="de-DE" sz="1400" b="0" dirty="0">
                          <a:effectLst/>
                          <a:latin typeface="+mn-lt"/>
                          <a:ea typeface="Times New Roman" panose="02020603050405020304" pitchFamily="18" charset="0"/>
                          <a:cs typeface="Times New Roman" panose="02020603050405020304" pitchFamily="18" charset="0"/>
                        </a:rPr>
                        <a:t>bei der kommunalen </a:t>
                      </a:r>
                      <a:r>
                        <a:rPr lang="de-DE" sz="1400" b="0" dirty="0" smtClean="0">
                          <a:effectLst/>
                          <a:latin typeface="+mn-lt"/>
                          <a:ea typeface="Times New Roman" panose="02020603050405020304" pitchFamily="18" charset="0"/>
                          <a:cs typeface="Times New Roman" panose="02020603050405020304" pitchFamily="18" charset="0"/>
                        </a:rPr>
                        <a:t>Verwaltungs-spitze</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als Stabstelle bei einer kommunalen </a:t>
                      </a:r>
                      <a:r>
                        <a:rPr lang="de-DE" sz="1400" b="0" dirty="0" smtClean="0">
                          <a:effectLst/>
                          <a:latin typeface="+mn-lt"/>
                          <a:ea typeface="Times New Roman" panose="02020603050405020304" pitchFamily="18" charset="0"/>
                          <a:cs typeface="Times New Roman" panose="02020603050405020304" pitchFamily="18" charset="0"/>
                        </a:rPr>
                        <a:t>Dezernats-leitung</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in einem kommunalen Amt (als Stabstelle oder integriert)</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in einer Einrichtung in kommunaler Trägerschaft</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Sonstige Anbindung</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im Bereich Schule/Bildung</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im Bereich Jugend</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fachlich übergreifend</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de-DE" sz="1400" b="0" dirty="0">
                          <a:effectLst/>
                          <a:latin typeface="+mn-lt"/>
                          <a:ea typeface="Times New Roman" panose="02020603050405020304" pitchFamily="18" charset="0"/>
                          <a:cs typeface="Times New Roman" panose="02020603050405020304" pitchFamily="18" charset="0"/>
                        </a:rPr>
                        <a:t>Sonstiges</a:t>
                      </a:r>
                      <a:endParaRPr lang="de-DE" sz="14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48072702"/>
                  </a:ext>
                </a:extLst>
              </a:tr>
              <a:tr h="276661">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26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597"/>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23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0"/>
                        </a:spcAft>
                      </a:pPr>
                      <a:r>
                        <a:rPr lang="de-DE" sz="1400" dirty="0">
                          <a:effectLst/>
                          <a:latin typeface="+mn-lt"/>
                          <a:ea typeface="Calibri" panose="020F0502020204030204" pitchFamily="34" charset="0"/>
                          <a:cs typeface="Times New Roman" panose="02020603050405020304" pitchFamily="18" charset="0"/>
                        </a:rPr>
                        <a:t>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38454229"/>
                  </a:ext>
                </a:extLst>
              </a:tr>
            </a:tbl>
          </a:graphicData>
        </a:graphic>
      </p:graphicFrame>
      <p:sp>
        <p:nvSpPr>
          <p:cNvPr id="7" name="Textfeld 6"/>
          <p:cNvSpPr txBox="1"/>
          <p:nvPr/>
        </p:nvSpPr>
        <p:spPr>
          <a:xfrm>
            <a:off x="842838" y="3615674"/>
            <a:ext cx="10304891" cy="2031325"/>
          </a:xfrm>
          <a:prstGeom prst="rect">
            <a:avLst/>
          </a:prstGeom>
          <a:noFill/>
        </p:spPr>
        <p:txBody>
          <a:bodyPr wrap="square" rtlCol="0">
            <a:spAutoFit/>
          </a:bodyPr>
          <a:lstStyle/>
          <a:p>
            <a:pPr lvl="0"/>
            <a:r>
              <a:rPr lang="de-DE" b="1" dirty="0"/>
              <a:t>Kommunale </a:t>
            </a:r>
            <a:r>
              <a:rPr lang="de-DE" b="1" dirty="0" smtClean="0"/>
              <a:t>Kooperationspartner und -</a:t>
            </a:r>
            <a:r>
              <a:rPr lang="de-DE" b="1" dirty="0" err="1" smtClean="0"/>
              <a:t>partnerinnen</a:t>
            </a:r>
            <a:r>
              <a:rPr lang="de-DE" b="1" dirty="0" smtClean="0"/>
              <a:t> aus </a:t>
            </a:r>
            <a:r>
              <a:rPr lang="de-DE" b="1" dirty="0"/>
              <a:t>kreisangehörigen </a:t>
            </a:r>
            <a:r>
              <a:rPr lang="de-DE" b="1" dirty="0" smtClean="0"/>
              <a:t>Städten: </a:t>
            </a:r>
          </a:p>
          <a:p>
            <a:pPr lvl="0"/>
            <a:endParaRPr lang="de-DE" dirty="0" smtClean="0"/>
          </a:p>
          <a:p>
            <a:pPr marL="285750" lvl="0" indent="-285750">
              <a:buClr>
                <a:schemeClr val="accent2"/>
              </a:buClr>
              <a:buFont typeface="Wingdings" panose="05000000000000000000" pitchFamily="2" charset="2"/>
              <a:buChar char="§"/>
            </a:pPr>
            <a:r>
              <a:rPr lang="de-DE" dirty="0" smtClean="0"/>
              <a:t>Bürgermeister und Bürgermeisterinnen</a:t>
            </a:r>
          </a:p>
          <a:p>
            <a:pPr marL="285750" lvl="0" indent="-285750">
              <a:buClr>
                <a:schemeClr val="accent2"/>
              </a:buClr>
              <a:buFont typeface="Wingdings" panose="05000000000000000000" pitchFamily="2" charset="2"/>
              <a:buChar char="§"/>
            </a:pPr>
            <a:endParaRPr lang="de-DE" dirty="0"/>
          </a:p>
          <a:p>
            <a:pPr marL="285750" lvl="0" indent="-285750">
              <a:buClr>
                <a:schemeClr val="accent2"/>
              </a:buClr>
              <a:buFont typeface="Wingdings" panose="05000000000000000000" pitchFamily="2" charset="2"/>
              <a:buChar char="§"/>
            </a:pPr>
            <a:r>
              <a:rPr lang="de-DE" dirty="0" smtClean="0"/>
              <a:t>kommunale Jugendämter</a:t>
            </a:r>
          </a:p>
          <a:p>
            <a:pPr marL="285750" lvl="0" indent="-285750">
              <a:buClr>
                <a:schemeClr val="accent2"/>
              </a:buClr>
              <a:buFont typeface="Wingdings" panose="05000000000000000000" pitchFamily="2" charset="2"/>
              <a:buChar char="§"/>
            </a:pPr>
            <a:endParaRPr lang="de-DE" dirty="0"/>
          </a:p>
          <a:p>
            <a:pPr marL="285750" lvl="0" indent="-285750">
              <a:buClr>
                <a:schemeClr val="accent2"/>
              </a:buClr>
              <a:buFont typeface="Wingdings" panose="05000000000000000000" pitchFamily="2" charset="2"/>
              <a:buChar char="§"/>
            </a:pPr>
            <a:r>
              <a:rPr lang="de-DE" dirty="0" smtClean="0"/>
              <a:t>kommunale </a:t>
            </a:r>
            <a:r>
              <a:rPr lang="de-DE" dirty="0"/>
              <a:t>Wirtschaftsförderung</a:t>
            </a:r>
          </a:p>
        </p:txBody>
      </p:sp>
    </p:spTree>
    <p:extLst>
      <p:ext uri="{BB962C8B-B14F-4D97-AF65-F5344CB8AC3E}">
        <p14:creationId xmlns:p14="http://schemas.microsoft.com/office/powerpoint/2010/main" val="182784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endParaRPr lang="de-DE" sz="3600" b="1" dirty="0"/>
          </a:p>
          <a:p>
            <a:pPr marL="0" indent="0" algn="ctr">
              <a:buNone/>
            </a:pPr>
            <a:endParaRPr lang="de-DE" sz="3600" b="1" dirty="0"/>
          </a:p>
          <a:p>
            <a:pPr marL="0" indent="0" algn="ctr">
              <a:buNone/>
            </a:pPr>
            <a:r>
              <a:rPr lang="de-DE" sz="2800" b="1" dirty="0">
                <a:solidFill>
                  <a:schemeClr val="accent2"/>
                </a:solidFill>
                <a:latin typeface="+mj-lt"/>
                <a:ea typeface="+mj-ea"/>
                <a:cs typeface="+mj-cs"/>
              </a:rPr>
              <a:t>Herzlichen Dank für </a:t>
            </a:r>
            <a:r>
              <a:rPr lang="de-DE" sz="2800" b="1" dirty="0" smtClean="0">
                <a:solidFill>
                  <a:schemeClr val="accent2"/>
                </a:solidFill>
                <a:latin typeface="+mj-lt"/>
                <a:ea typeface="+mj-ea"/>
                <a:cs typeface="+mj-cs"/>
              </a:rPr>
              <a:t>Ihre </a:t>
            </a:r>
            <a:r>
              <a:rPr lang="de-DE" sz="2800" b="1" dirty="0">
                <a:solidFill>
                  <a:schemeClr val="accent2"/>
                </a:solidFill>
                <a:latin typeface="+mj-lt"/>
                <a:ea typeface="+mj-ea"/>
                <a:cs typeface="+mj-cs"/>
              </a:rPr>
              <a:t>Aufmerksamkeit!</a:t>
            </a:r>
          </a:p>
          <a:p>
            <a:pPr marL="0" indent="0">
              <a:buNone/>
            </a:pPr>
            <a:endParaRPr lang="de-DE" dirty="0"/>
          </a:p>
        </p:txBody>
      </p:sp>
      <p:sp>
        <p:nvSpPr>
          <p:cNvPr id="4" name="Foliennummernplatzhalter 3"/>
          <p:cNvSpPr>
            <a:spLocks noGrp="1"/>
          </p:cNvSpPr>
          <p:nvPr>
            <p:ph type="sldNum" sz="quarter" idx="12"/>
          </p:nvPr>
        </p:nvSpPr>
        <p:spPr/>
        <p:txBody>
          <a:bodyPr/>
          <a:lstStyle/>
          <a:p>
            <a:r>
              <a:rPr lang="de-DE" smtClean="0"/>
              <a:t>Folie </a:t>
            </a:r>
            <a:fld id="{41A084B5-16A8-4EA3-977C-138AB36C8825}" type="slidenum">
              <a:rPr lang="de-DE" smtClean="0"/>
              <a:pPr/>
              <a:t>7</a:t>
            </a:fld>
            <a:endParaRPr lang="de-DE" dirty="0"/>
          </a:p>
        </p:txBody>
      </p:sp>
      <p:sp>
        <p:nvSpPr>
          <p:cNvPr id="2" name="Rechteck 1"/>
          <p:cNvSpPr/>
          <p:nvPr/>
        </p:nvSpPr>
        <p:spPr>
          <a:xfrm>
            <a:off x="990600" y="4017417"/>
            <a:ext cx="6096000" cy="1815882"/>
          </a:xfrm>
          <a:prstGeom prst="rect">
            <a:avLst/>
          </a:prstGeom>
        </p:spPr>
        <p:txBody>
          <a:bodyPr>
            <a:spAutoFit/>
          </a:bodyPr>
          <a:lstStyle/>
          <a:p>
            <a:pPr>
              <a:spcAft>
                <a:spcPts val="0"/>
              </a:spcAft>
            </a:pPr>
            <a:r>
              <a:rPr lang="de-DE" sz="1600" dirty="0">
                <a:solidFill>
                  <a:srgbClr val="000000"/>
                </a:solidFill>
                <a:latin typeface="Tahoma" panose="020B0604030504040204" pitchFamily="34" charset="0"/>
                <a:ea typeface="Calibri" panose="020F0502020204030204" pitchFamily="34" charset="0"/>
              </a:rPr>
              <a:t>Albert Schepers</a:t>
            </a:r>
            <a:endParaRPr lang="de-DE" sz="1600" dirty="0">
              <a:latin typeface="Tahoma" panose="020B0604030504040204" pitchFamily="34" charset="0"/>
              <a:ea typeface="Calibri" panose="020F0502020204030204" pitchFamily="34" charset="0"/>
            </a:endParaRPr>
          </a:p>
          <a:p>
            <a:pPr>
              <a:spcAft>
                <a:spcPts val="0"/>
              </a:spcAft>
            </a:pPr>
            <a:r>
              <a:rPr lang="de-DE" sz="1600" b="1" dirty="0" smtClean="0">
                <a:solidFill>
                  <a:srgbClr val="000000"/>
                </a:solidFill>
                <a:latin typeface="Tahoma" panose="020B0604030504040204" pitchFamily="34" charset="0"/>
                <a:ea typeface="Calibri" panose="020F0502020204030204" pitchFamily="34" charset="0"/>
              </a:rPr>
              <a:t>G.I.B</a:t>
            </a:r>
            <a:r>
              <a:rPr lang="de-DE" sz="1600" b="1" dirty="0">
                <a:solidFill>
                  <a:srgbClr val="000000"/>
                </a:solidFill>
                <a:latin typeface="Tahoma" panose="020B0604030504040204" pitchFamily="34" charset="0"/>
                <a:ea typeface="Calibri" panose="020F0502020204030204" pitchFamily="34" charset="0"/>
              </a:rPr>
              <a:t>. </a:t>
            </a:r>
            <a:r>
              <a:rPr lang="de-DE" sz="1600" b="1" dirty="0" smtClean="0">
                <a:solidFill>
                  <a:srgbClr val="000000"/>
                </a:solidFill>
                <a:latin typeface="Tahoma" panose="020B0604030504040204" pitchFamily="34" charset="0"/>
                <a:ea typeface="Calibri" panose="020F0502020204030204" pitchFamily="34" charset="0"/>
              </a:rPr>
              <a:t>mbH</a:t>
            </a:r>
            <a:endParaRPr lang="de-DE" sz="1600" dirty="0">
              <a:latin typeface="Tahoma" panose="020B0604030504040204" pitchFamily="34" charset="0"/>
              <a:ea typeface="Calibri" panose="020F0502020204030204" pitchFamily="34" charset="0"/>
            </a:endParaRPr>
          </a:p>
          <a:p>
            <a:pPr>
              <a:spcAft>
                <a:spcPts val="0"/>
              </a:spcAft>
            </a:pPr>
            <a:r>
              <a:rPr lang="de-DE" sz="1600" dirty="0" smtClean="0">
                <a:solidFill>
                  <a:srgbClr val="000000"/>
                </a:solidFill>
                <a:latin typeface="Tahoma" panose="020B0604030504040204" pitchFamily="34" charset="0"/>
                <a:ea typeface="Calibri" panose="020F0502020204030204" pitchFamily="34" charset="0"/>
              </a:rPr>
              <a:t>Im </a:t>
            </a:r>
            <a:r>
              <a:rPr lang="de-DE" sz="1600" dirty="0">
                <a:solidFill>
                  <a:srgbClr val="000000"/>
                </a:solidFill>
                <a:latin typeface="Tahoma" panose="020B0604030504040204" pitchFamily="34" charset="0"/>
                <a:ea typeface="Calibri" panose="020F0502020204030204" pitchFamily="34" charset="0"/>
              </a:rPr>
              <a:t>Blankenfeld 4</a:t>
            </a:r>
            <a:endParaRPr lang="de-DE" sz="1600" dirty="0">
              <a:latin typeface="Tahoma" panose="020B0604030504040204" pitchFamily="34" charset="0"/>
              <a:ea typeface="Calibri" panose="020F0502020204030204" pitchFamily="34" charset="0"/>
            </a:endParaRPr>
          </a:p>
          <a:p>
            <a:pPr>
              <a:spcAft>
                <a:spcPts val="0"/>
              </a:spcAft>
            </a:pPr>
            <a:r>
              <a:rPr lang="de-DE" sz="1600" dirty="0">
                <a:solidFill>
                  <a:srgbClr val="000000"/>
                </a:solidFill>
                <a:latin typeface="Tahoma" panose="020B0604030504040204" pitchFamily="34" charset="0"/>
                <a:ea typeface="Calibri" panose="020F0502020204030204" pitchFamily="34" charset="0"/>
              </a:rPr>
              <a:t>46238 Bottrop</a:t>
            </a:r>
            <a:endParaRPr lang="de-DE" sz="1600" dirty="0">
              <a:latin typeface="Tahoma" panose="020B0604030504040204" pitchFamily="34" charset="0"/>
              <a:ea typeface="Calibri" panose="020F0502020204030204" pitchFamily="34" charset="0"/>
            </a:endParaRPr>
          </a:p>
          <a:p>
            <a:pPr>
              <a:spcAft>
                <a:spcPts val="0"/>
              </a:spcAft>
            </a:pPr>
            <a:r>
              <a:rPr lang="de-DE" sz="1600" dirty="0">
                <a:solidFill>
                  <a:srgbClr val="000000"/>
                </a:solidFill>
                <a:latin typeface="Tahoma" panose="020B0604030504040204" pitchFamily="34" charset="0"/>
                <a:ea typeface="Calibri" panose="020F0502020204030204" pitchFamily="34" charset="0"/>
              </a:rPr>
              <a:t>Telefon: +49 (0) 2041 767-255</a:t>
            </a:r>
            <a:endParaRPr lang="de-DE" sz="1600" dirty="0">
              <a:latin typeface="Tahoma" panose="020B0604030504040204" pitchFamily="34" charset="0"/>
              <a:ea typeface="Calibri" panose="020F0502020204030204" pitchFamily="34" charset="0"/>
            </a:endParaRPr>
          </a:p>
          <a:p>
            <a:pPr>
              <a:spcAft>
                <a:spcPts val="0"/>
              </a:spcAft>
            </a:pPr>
            <a:r>
              <a:rPr lang="de-DE" sz="1600" dirty="0" smtClean="0">
                <a:solidFill>
                  <a:srgbClr val="000000"/>
                </a:solidFill>
                <a:latin typeface="Tahoma" panose="020B0604030504040204" pitchFamily="34" charset="0"/>
                <a:ea typeface="Calibri" panose="020F0502020204030204" pitchFamily="34" charset="0"/>
              </a:rPr>
              <a:t>E-Mail</a:t>
            </a:r>
            <a:r>
              <a:rPr lang="de-DE" sz="1600" dirty="0">
                <a:solidFill>
                  <a:srgbClr val="000000"/>
                </a:solidFill>
                <a:latin typeface="Tahoma" panose="020B0604030504040204" pitchFamily="34" charset="0"/>
                <a:ea typeface="Calibri" panose="020F0502020204030204" pitchFamily="34" charset="0"/>
              </a:rPr>
              <a:t>:</a:t>
            </a:r>
            <a:r>
              <a:rPr lang="de-DE" sz="1600" dirty="0">
                <a:solidFill>
                  <a:srgbClr val="1F497D"/>
                </a:solidFill>
                <a:latin typeface="Tahoma" panose="020B0604030504040204" pitchFamily="34" charset="0"/>
                <a:ea typeface="Calibri" panose="020F0502020204030204" pitchFamily="34" charset="0"/>
              </a:rPr>
              <a:t> </a:t>
            </a:r>
            <a:r>
              <a:rPr lang="de-DE" sz="1600" u="sng" dirty="0">
                <a:solidFill>
                  <a:srgbClr val="0000FF"/>
                </a:solidFill>
                <a:latin typeface="Tahoma" panose="020B0604030504040204" pitchFamily="34" charset="0"/>
                <a:ea typeface="Calibri" panose="020F0502020204030204" pitchFamily="34" charset="0"/>
                <a:hlinkClick r:id="rId3"/>
              </a:rPr>
              <a:t>a.schepers@gib.nrw.de</a:t>
            </a:r>
            <a:r>
              <a:rPr lang="de-DE" sz="1600" dirty="0">
                <a:solidFill>
                  <a:srgbClr val="1F497D"/>
                </a:solidFill>
                <a:latin typeface="Tahoma" panose="020B0604030504040204" pitchFamily="34" charset="0"/>
                <a:ea typeface="Calibri" panose="020F0502020204030204" pitchFamily="34" charset="0"/>
              </a:rPr>
              <a:t> </a:t>
            </a:r>
            <a:endParaRPr lang="de-DE" sz="1600" dirty="0">
              <a:latin typeface="Tahoma" panose="020B0604030504040204" pitchFamily="34" charset="0"/>
              <a:ea typeface="Calibri" panose="020F0502020204030204" pitchFamily="34" charset="0"/>
            </a:endParaRPr>
          </a:p>
          <a:p>
            <a:pPr>
              <a:spcAft>
                <a:spcPts val="0"/>
              </a:spcAft>
            </a:pPr>
            <a:r>
              <a:rPr lang="de-DE" sz="1600" dirty="0">
                <a:solidFill>
                  <a:srgbClr val="000000"/>
                </a:solidFill>
                <a:latin typeface="Tahoma" panose="020B0604030504040204" pitchFamily="34" charset="0"/>
                <a:ea typeface="Calibri" panose="020F0502020204030204" pitchFamily="34" charset="0"/>
              </a:rPr>
              <a:t>Internet:</a:t>
            </a:r>
            <a:r>
              <a:rPr lang="de-DE" sz="1600" dirty="0">
                <a:solidFill>
                  <a:srgbClr val="1F497D"/>
                </a:solidFill>
                <a:latin typeface="Tahoma" panose="020B0604030504040204" pitchFamily="34" charset="0"/>
                <a:ea typeface="Calibri" panose="020F0502020204030204" pitchFamily="34" charset="0"/>
              </a:rPr>
              <a:t> </a:t>
            </a:r>
            <a:r>
              <a:rPr lang="de-DE" sz="1600" u="sng" dirty="0">
                <a:solidFill>
                  <a:srgbClr val="000000"/>
                </a:solidFill>
                <a:latin typeface="Tahoma" panose="020B0604030504040204" pitchFamily="34" charset="0"/>
                <a:ea typeface="Calibri" panose="020F0502020204030204" pitchFamily="34" charset="0"/>
                <a:hlinkClick r:id="rId4" tooltip="http://www.gib.nrw.de/"/>
              </a:rPr>
              <a:t>www.gib.nrw.de</a:t>
            </a:r>
            <a:endParaRPr lang="de-DE" sz="1600" dirty="0">
              <a:effectLst/>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667504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IB-Präsentation_externe_Logos">
  <a:themeElements>
    <a:clrScheme name="GIB Präsentation">
      <a:dk1>
        <a:srgbClr val="000000"/>
      </a:dk1>
      <a:lt1>
        <a:sysClr val="window" lastClr="FFFFFF"/>
      </a:lt1>
      <a:dk2>
        <a:srgbClr val="626E60"/>
      </a:dk2>
      <a:lt2>
        <a:srgbClr val="F5F5E7"/>
      </a:lt2>
      <a:accent1>
        <a:srgbClr val="C8CC8D"/>
      </a:accent1>
      <a:accent2>
        <a:srgbClr val="990000"/>
      </a:accent2>
      <a:accent3>
        <a:srgbClr val="626E60"/>
      </a:accent3>
      <a:accent4>
        <a:srgbClr val="6FA9C3"/>
      </a:accent4>
      <a:accent5>
        <a:srgbClr val="ACAC9B"/>
      </a:accent5>
      <a:accent6>
        <a:srgbClr val="000000"/>
      </a:accent6>
      <a:hlink>
        <a:srgbClr val="17365D"/>
      </a:hlink>
      <a:folHlink>
        <a:srgbClr val="8DB3E2"/>
      </a:folHlink>
    </a:clrScheme>
    <a:fontScheme name="G.I.B.-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B-Präsentation_externe_Logos">
  <a:themeElements>
    <a:clrScheme name="GIB Präsentation">
      <a:dk1>
        <a:srgbClr val="000000"/>
      </a:dk1>
      <a:lt1>
        <a:sysClr val="window" lastClr="FFFFFF"/>
      </a:lt1>
      <a:dk2>
        <a:srgbClr val="626E60"/>
      </a:dk2>
      <a:lt2>
        <a:srgbClr val="F5F5E7"/>
      </a:lt2>
      <a:accent1>
        <a:srgbClr val="C8CC8D"/>
      </a:accent1>
      <a:accent2>
        <a:srgbClr val="990000"/>
      </a:accent2>
      <a:accent3>
        <a:srgbClr val="626E60"/>
      </a:accent3>
      <a:accent4>
        <a:srgbClr val="6FA9C3"/>
      </a:accent4>
      <a:accent5>
        <a:srgbClr val="ACAC9B"/>
      </a:accent5>
      <a:accent6>
        <a:srgbClr val="000000"/>
      </a:accent6>
      <a:hlink>
        <a:srgbClr val="17365D"/>
      </a:hlink>
      <a:folHlink>
        <a:srgbClr val="8DB3E2"/>
      </a:folHlink>
    </a:clrScheme>
    <a:fontScheme name="G.I.B.-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Breitbild</PresentationFormat>
  <Paragraphs>144</Paragraphs>
  <Slides>7</Slides>
  <Notes>7</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7</vt:i4>
      </vt:variant>
    </vt:vector>
  </HeadingPairs>
  <TitlesOfParts>
    <vt:vector size="15" baseType="lpstr">
      <vt:lpstr>Arial</vt:lpstr>
      <vt:lpstr>Calibri</vt:lpstr>
      <vt:lpstr>Tahoma</vt:lpstr>
      <vt:lpstr>Times New Roman</vt:lpstr>
      <vt:lpstr>Wingdings</vt:lpstr>
      <vt:lpstr>1_GIB-Präsentation_externe_Logos</vt:lpstr>
      <vt:lpstr>GIB-Präsentation_externe_Logos</vt:lpstr>
      <vt:lpstr>Arbeitsblatt</vt:lpstr>
      <vt:lpstr>Kommunale Koordinierung in Landkreisen  im Kontext von Kein Abschluss ohne Anschluss (KAoA)</vt:lpstr>
      <vt:lpstr>KAoA: Ziele, Strukturen und Handlungsfelder</vt:lpstr>
      <vt:lpstr>KAoA: Strukturen auf Landesebene</vt:lpstr>
      <vt:lpstr>KAoA: Strukturen auf kommunaler Ebene</vt:lpstr>
      <vt:lpstr>Strukturen der Kommunalen Koordinierung</vt:lpstr>
      <vt:lpstr>Ansiedlung der Kommunalen Koordinierungsstellen in den Landkreisen</vt:lpstr>
      <vt:lpstr>PowerPoint-Präsentation</vt:lpstr>
    </vt:vector>
  </TitlesOfParts>
  <Company>GIB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Einführungsfortbildung</dc:title>
  <dc:creator>Christin Krajewski</dc:creator>
  <cp:lastModifiedBy>Albert Schepers</cp:lastModifiedBy>
  <cp:revision>37</cp:revision>
  <cp:lastPrinted>2019-11-20T21:13:43Z</cp:lastPrinted>
  <dcterms:created xsi:type="dcterms:W3CDTF">2019-11-06T11:03:52Z</dcterms:created>
  <dcterms:modified xsi:type="dcterms:W3CDTF">2019-11-21T11:58:40Z</dcterms:modified>
</cp:coreProperties>
</file>