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58" r:id="rId5"/>
    <p:sldId id="260" r:id="rId6"/>
    <p:sldId id="268" r:id="rId7"/>
    <p:sldId id="270" r:id="rId8"/>
    <p:sldId id="269" r:id="rId9"/>
    <p:sldId id="272" r:id="rId10"/>
    <p:sldId id="266" r:id="rId11"/>
  </p:sldIdLst>
  <p:sldSz cx="9144000" cy="6858000" type="screen4x3"/>
  <p:notesSz cx="9926638" cy="67976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756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3372" y="0"/>
            <a:ext cx="4301543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0042E-9271-497D-8DD0-4D8D2BE48D8C}" type="datetimeFigureOut">
              <a:rPr lang="de-DE" smtClean="0"/>
              <a:t>21.11.2019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219"/>
            <a:ext cx="4301543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3372" y="6456219"/>
            <a:ext cx="4301543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95A95-2FF1-4C91-9A72-0CEA8B6B24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245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2E625-26FC-4D56-A75D-AB902F32E91E}" type="datetimeFigureOut">
              <a:rPr lang="de-DE" smtClean="0"/>
              <a:t>21.11.2019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433763" y="849313"/>
            <a:ext cx="3059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1FDE5E-5471-4085-B305-BC3B878216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569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FDE5E-5471-4085-B305-BC3B878216D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19707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FDE5E-5471-4085-B305-BC3B878216DC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686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FDE5E-5471-4085-B305-BC3B878216D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8569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FDE5E-5471-4085-B305-BC3B878216D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0029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FDE5E-5471-4085-B305-BC3B878216D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4237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FDE5E-5471-4085-B305-BC3B878216D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075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FDE5E-5471-4085-B305-BC3B878216D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0302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FDE5E-5471-4085-B305-BC3B878216D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2906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FDE5E-5471-4085-B305-BC3B878216DC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0915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FDE5E-5471-4085-B305-BC3B878216DC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4546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5"/>
          <p:cNvPicPr>
            <a:picLocks noChangeAspect="1" noChangeArrowheads="1"/>
          </p:cNvPicPr>
          <p:nvPr/>
        </p:nvPicPr>
        <p:blipFill>
          <a:blip r:embed="rId2">
            <a:lum bright="66000" contrast="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357563"/>
            <a:ext cx="5472113" cy="1912937"/>
          </a:xfrm>
          <a:prstGeom prst="rect">
            <a:avLst/>
          </a:prstGeom>
          <a:solidFill>
            <a:schemeClr val="bg1">
              <a:alpha val="1607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1" descr="Logo 20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8913"/>
            <a:ext cx="4132263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42"/>
          <p:cNvSpPr>
            <a:spLocks noChangeShapeType="1"/>
          </p:cNvSpPr>
          <p:nvPr/>
        </p:nvSpPr>
        <p:spPr bwMode="auto">
          <a:xfrm>
            <a:off x="468313" y="3068638"/>
            <a:ext cx="835183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Oval 44"/>
          <p:cNvSpPr>
            <a:spLocks noChangeArrowheads="1"/>
          </p:cNvSpPr>
          <p:nvPr/>
        </p:nvSpPr>
        <p:spPr bwMode="auto">
          <a:xfrm>
            <a:off x="827088" y="3068638"/>
            <a:ext cx="6985000" cy="2881312"/>
          </a:xfrm>
          <a:prstGeom prst="ellipse">
            <a:avLst/>
          </a:prstGeom>
          <a:solidFill>
            <a:srgbClr val="00FFFF">
              <a:alpha val="588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1196975"/>
            <a:ext cx="7573963" cy="1511300"/>
          </a:xfrm>
        </p:spPr>
        <p:txBody>
          <a:bodyPr/>
          <a:lstStyle>
            <a:lvl1pPr algn="ctr">
              <a:defRPr sz="3400"/>
            </a:lvl1pPr>
          </a:lstStyle>
          <a:p>
            <a:pPr lvl="0"/>
            <a:r>
              <a:rPr lang="de-DE" altLang="en-US" noProof="0" smtClean="0"/>
              <a:t>Titelmasterformat durch Klicken bearbeiten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28453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de-DE" altLang="en-US" noProof="0" smtClean="0"/>
              <a:t>Formatvorlage des Untertitelmasters durch Klicken bearbeiten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32138" y="6524625"/>
            <a:ext cx="2895600" cy="1698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0000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de-DE" altLang="en-US"/>
              <a:t>www.lkt-nrw.de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69929-2396-4807-A075-98513DB90D28}" type="slidenum">
              <a:rPr lang="de-DE" altLang="en-US"/>
              <a:pPr/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61255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671403-4AEC-419A-AA2C-1BDEAA3D95AC}" type="slidenum">
              <a:rPr lang="de-DE" altLang="en-US"/>
              <a:pPr/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580649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67488" y="260350"/>
            <a:ext cx="2057400" cy="62309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5288" y="260350"/>
            <a:ext cx="6019800" cy="62309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87399-2359-48CB-BD5A-732F30DF8304}" type="slidenum">
              <a:rPr lang="de-DE" altLang="en-US"/>
              <a:pPr/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127841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CEE99-2A90-4693-8708-35EEDB2D16DE}" type="slidenum">
              <a:rPr lang="de-DE" altLang="en-US"/>
              <a:pPr/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79302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90CD40-06B9-4289-932C-3F35897E6C43}" type="slidenum">
              <a:rPr lang="de-DE" altLang="en-US"/>
              <a:pPr/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21635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2133600"/>
            <a:ext cx="4038600" cy="4357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86288" y="2133600"/>
            <a:ext cx="4038600" cy="4357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2F2B07-0707-4916-A1BF-7838A458D867}" type="slidenum">
              <a:rPr lang="de-DE" altLang="en-US"/>
              <a:pPr/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462322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216872-9910-4CB6-A8CB-FB7B979E238D}" type="slidenum">
              <a:rPr lang="de-DE" altLang="en-US"/>
              <a:pPr/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51886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D2F79-3663-48BC-8414-AEE8A1AADB91}" type="slidenum">
              <a:rPr lang="de-DE" altLang="en-US"/>
              <a:pPr/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885749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F6831A-C864-4982-89D8-A4617201A650}" type="slidenum">
              <a:rPr lang="de-DE" altLang="en-US"/>
              <a:pPr/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752539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5292FB-7FC4-4558-9C9B-4DDDD008E8D2}" type="slidenum">
              <a:rPr lang="de-DE" altLang="en-US"/>
              <a:pPr/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93365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70CB01-6A80-4CDE-9CF9-AC30B1A7F61A}" type="slidenum">
              <a:rPr lang="de-DE" altLang="en-US"/>
              <a:pPr/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52523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0" descr="Logo 200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49275"/>
            <a:ext cx="261937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561657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133600"/>
            <a:ext cx="8229600" cy="435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Textmasterformate durch Klicken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662069D-5709-4AEB-9F3C-B962DF71988E}" type="slidenum">
              <a:rPr lang="de-DE" altLang="en-US"/>
              <a:pPr/>
              <a:t>‹Nr.›</a:t>
            </a:fld>
            <a:endParaRPr lang="de-DE" altLang="en-US"/>
          </a:p>
        </p:txBody>
      </p:sp>
      <p:sp>
        <p:nvSpPr>
          <p:cNvPr id="1031" name="Line 41"/>
          <p:cNvSpPr>
            <a:spLocks noChangeShapeType="1"/>
          </p:cNvSpPr>
          <p:nvPr/>
        </p:nvSpPr>
        <p:spPr bwMode="auto">
          <a:xfrm>
            <a:off x="468313" y="1844675"/>
            <a:ext cx="835183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32" name="Picture 42"/>
          <p:cNvPicPr>
            <a:picLocks noChangeAspect="1" noChangeArrowheads="1"/>
          </p:cNvPicPr>
          <p:nvPr/>
        </p:nvPicPr>
        <p:blipFill>
          <a:blip r:embed="rId14">
            <a:lum bright="66000" contrast="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357563"/>
            <a:ext cx="5472113" cy="1912937"/>
          </a:xfrm>
          <a:prstGeom prst="rect">
            <a:avLst/>
          </a:prstGeom>
          <a:solidFill>
            <a:schemeClr val="bg1">
              <a:alpha val="1607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44"/>
          <p:cNvSpPr>
            <a:spLocks noChangeShapeType="1"/>
          </p:cNvSpPr>
          <p:nvPr/>
        </p:nvSpPr>
        <p:spPr bwMode="auto">
          <a:xfrm>
            <a:off x="6156325" y="260350"/>
            <a:ext cx="0" cy="187325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" name="Oval 45"/>
          <p:cNvSpPr>
            <a:spLocks noChangeArrowheads="1"/>
          </p:cNvSpPr>
          <p:nvPr/>
        </p:nvSpPr>
        <p:spPr bwMode="auto">
          <a:xfrm>
            <a:off x="900113" y="2997200"/>
            <a:ext cx="6985000" cy="2881313"/>
          </a:xfrm>
          <a:prstGeom prst="ellipse">
            <a:avLst/>
          </a:prstGeom>
          <a:solidFill>
            <a:srgbClr val="00FFFF">
              <a:alpha val="588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35" name="Rectangle 46"/>
          <p:cNvSpPr>
            <a:spLocks noChangeArrowheads="1"/>
          </p:cNvSpPr>
          <p:nvPr/>
        </p:nvSpPr>
        <p:spPr bwMode="auto">
          <a:xfrm>
            <a:off x="3132138" y="6524625"/>
            <a:ext cx="2895600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en-US" sz="1200" b="1" smtClean="0">
                <a:solidFill>
                  <a:srgbClr val="000099"/>
                </a:solidFill>
              </a:rPr>
              <a:t>www.lkt-nrw.de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.schenkelberg@lkt-nrw.d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ags.nrw/sites/default/files/asset/document/mags_mkffi_09.04.2019_faktenblatt.pdf" TargetMode="External"/><Relationship Id="rId3" Type="http://schemas.openxmlformats.org/officeDocument/2006/relationships/hyperlink" Target="https://www.schulministerium.nrw.de/docs/Schulentwicklung/RegionaleBildNetzwerke/index.html" TargetMode="External"/><Relationship Id="rId7" Type="http://schemas.openxmlformats.org/officeDocument/2006/relationships/hyperlink" Target="https://kommunale-integrationszentren-nrw.de/sites/default/files/public/system/downloads/rs_ki-erlasse_aenderung_2018_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kffi.nrw/sites/default/files/asset/document/foerdergundsaetze_nrw_2018-fruehe_hilfen.pdf" TargetMode="External"/><Relationship Id="rId11" Type="http://schemas.openxmlformats.org/officeDocument/2006/relationships/hyperlink" Target="https://www.bmas.de/DE/Themen/Aus-und-Weiterbildung/Jugendberufsagenturen/selbstbewertungstool-jba.html" TargetMode="External"/><Relationship Id="rId5" Type="http://schemas.openxmlformats.org/officeDocument/2006/relationships/hyperlink" Target="http://www.berufsorientierung-nrw.de/start/index.html" TargetMode="External"/><Relationship Id="rId10" Type="http://schemas.openxmlformats.org/officeDocument/2006/relationships/hyperlink" Target="https://www.bmbf.de/files/FAQ-Kommunale_Koordinierung_von_Bildungsangeboten_fuer_Neuzugewanderte_web.pdf" TargetMode="External"/><Relationship Id="rId4" Type="http://schemas.openxmlformats.org/officeDocument/2006/relationships/hyperlink" Target="https://www.bmbf.de/foerderungen/bekanntmachung.php?B=1010" TargetMode="External"/><Relationship Id="rId9" Type="http://schemas.openxmlformats.org/officeDocument/2006/relationships/hyperlink" Target="https://www.land.nrw/de/pressemitteilung/chancen-junger-fluechtlinge-erhoehen-land-foerdert-teilhabemanager-vor-ort-mit-mehr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en-US" sz="1200" smtClean="0">
                <a:solidFill>
                  <a:srgbClr val="000099"/>
                </a:solidFill>
              </a:rPr>
              <a:t>www.lkt-nrw.de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1628800"/>
            <a:ext cx="7573962" cy="1344777"/>
          </a:xfrm>
        </p:spPr>
        <p:txBody>
          <a:bodyPr/>
          <a:lstStyle/>
          <a:p>
            <a:r>
              <a:rPr lang="de-DE" altLang="de-DE" sz="1800" dirty="0" smtClean="0"/>
              <a:t>Fachtagung „Bildungskoordinierung – (k)eine Kreisaufgabe?</a:t>
            </a:r>
            <a:br>
              <a:rPr lang="de-DE" altLang="de-DE" sz="1800" dirty="0" smtClean="0"/>
            </a:br>
            <a:r>
              <a:rPr lang="de-DE" altLang="de-DE" sz="1800" dirty="0" smtClean="0"/>
              <a:t>Eine Zwischensichtung“</a:t>
            </a:r>
            <a:br>
              <a:rPr lang="de-DE" altLang="de-DE" sz="1800" dirty="0" smtClean="0"/>
            </a:br>
            <a:r>
              <a:rPr lang="de-DE" altLang="de-DE" sz="1800" dirty="0" smtClean="0"/>
              <a:t>am 21./22.11.2019 im Landkreis Miltenberg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18357" y="3645024"/>
            <a:ext cx="6248400" cy="1728192"/>
          </a:xfrm>
        </p:spPr>
        <p:txBody>
          <a:bodyPr/>
          <a:lstStyle/>
          <a:p>
            <a:pPr algn="ctr"/>
            <a:endParaRPr lang="de-DE" altLang="de-DE" sz="1800" dirty="0"/>
          </a:p>
          <a:p>
            <a:pPr algn="ctr"/>
            <a:r>
              <a:rPr lang="de-DE" altLang="de-DE" sz="2000" dirty="0" smtClean="0"/>
              <a:t>Bildungskoordinierung im Kreis.</a:t>
            </a:r>
          </a:p>
          <a:p>
            <a:pPr algn="ctr"/>
            <a:r>
              <a:rPr lang="de-DE" altLang="de-DE" sz="2000" dirty="0" smtClean="0"/>
              <a:t>Kommunal- und bildungspolitische Aspekte</a:t>
            </a:r>
            <a:endParaRPr lang="de-DE" altLang="de-DE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smtClean="0"/>
              <a:t>Vielen Dank für Ihre Aufmerksamkeit!</a:t>
            </a:r>
            <a:br>
              <a:rPr lang="de-DE" sz="2800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sz="2400" dirty="0" smtClean="0"/>
              <a:t>Fragen, Anregungen, Meinungen?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6248400" cy="3816424"/>
          </a:xfrm>
        </p:spPr>
        <p:txBody>
          <a:bodyPr/>
          <a:lstStyle/>
          <a:p>
            <a:pPr marL="0" indent="0" algn="ctr">
              <a:buNone/>
            </a:pPr>
            <a:r>
              <a:rPr lang="de-DE" sz="2000" u="sng" dirty="0" smtClean="0"/>
              <a:t>Kontaktmöglichkeiten:</a:t>
            </a:r>
          </a:p>
          <a:p>
            <a:pPr marL="0" indent="0" algn="ctr">
              <a:buNone/>
            </a:pPr>
            <a:endParaRPr lang="de-DE" sz="1400" dirty="0" smtClean="0"/>
          </a:p>
          <a:p>
            <a:pPr marL="0" indent="0" algn="ctr">
              <a:buNone/>
            </a:pPr>
            <a:r>
              <a:rPr lang="de-DE" sz="1400" dirty="0" smtClean="0"/>
              <a:t>Landkreistag Nordrhein-Westfalen</a:t>
            </a:r>
          </a:p>
          <a:p>
            <a:pPr marL="0" indent="0" algn="ctr">
              <a:buNone/>
            </a:pPr>
            <a:r>
              <a:rPr lang="de-DE" sz="1400" dirty="0" smtClean="0"/>
              <a:t>Dezernat für Arbeit, Soziales, Jugend, Gesundheit,</a:t>
            </a:r>
          </a:p>
          <a:p>
            <a:pPr marL="0" indent="0" algn="ctr">
              <a:buNone/>
            </a:pPr>
            <a:r>
              <a:rPr lang="de-DE" sz="1400" dirty="0" smtClean="0"/>
              <a:t>Bevölkerungsschutz, Schule, Kultur und Sport</a:t>
            </a:r>
          </a:p>
          <a:p>
            <a:pPr marL="0" indent="0" algn="ctr">
              <a:buNone/>
            </a:pPr>
            <a:r>
              <a:rPr lang="de-DE" sz="1400" dirty="0" smtClean="0"/>
              <a:t>Beigeordneter Martin Schenkelberg</a:t>
            </a:r>
          </a:p>
          <a:p>
            <a:pPr marL="0" indent="0" algn="ctr">
              <a:buNone/>
            </a:pPr>
            <a:r>
              <a:rPr lang="de-DE" sz="1400" dirty="0" smtClean="0"/>
              <a:t>Kavalleriestraße 8</a:t>
            </a:r>
          </a:p>
          <a:p>
            <a:pPr marL="0" indent="0" algn="ctr">
              <a:buNone/>
            </a:pPr>
            <a:r>
              <a:rPr lang="de-DE" sz="1400" dirty="0" smtClean="0"/>
              <a:t>40213 Düsseldorf</a:t>
            </a:r>
          </a:p>
          <a:p>
            <a:pPr marL="0" indent="0" algn="ctr">
              <a:buNone/>
            </a:pPr>
            <a:endParaRPr lang="de-DE" sz="1400" dirty="0"/>
          </a:p>
          <a:p>
            <a:pPr marL="0" indent="0" algn="ctr">
              <a:buNone/>
            </a:pPr>
            <a:r>
              <a:rPr lang="de-DE" sz="1400" dirty="0" smtClean="0"/>
              <a:t>Tel.: (+49 211) 300 491 200</a:t>
            </a:r>
          </a:p>
          <a:p>
            <a:pPr marL="0" indent="0" algn="ctr">
              <a:buNone/>
            </a:pPr>
            <a:r>
              <a:rPr lang="de-DE" sz="1400" dirty="0" smtClean="0"/>
              <a:t>Fax: (+49 211) 300 491 660</a:t>
            </a:r>
          </a:p>
          <a:p>
            <a:pPr marL="0" indent="0" algn="ctr">
              <a:buNone/>
            </a:pPr>
            <a:r>
              <a:rPr lang="de-DE" sz="1400" dirty="0" smtClean="0"/>
              <a:t>E-Mail: </a:t>
            </a:r>
            <a:r>
              <a:rPr lang="de-DE" sz="1400" dirty="0" smtClean="0">
                <a:hlinkClick r:id="rId3"/>
              </a:rPr>
              <a:t>martin.schenkelberg@lkt-nrw.de</a:t>
            </a:r>
            <a:endParaRPr lang="de-DE" sz="1400" dirty="0" smtClean="0"/>
          </a:p>
          <a:p>
            <a:pPr marL="0" indent="0" algn="ctr">
              <a:buNone/>
            </a:pPr>
            <a:r>
              <a:rPr lang="de-DE" sz="1400" dirty="0" smtClean="0"/>
              <a:t>ww.lkt-nrw.de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80471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Gliederung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420888"/>
            <a:ext cx="8229600" cy="316760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de-DE" altLang="de-DE" dirty="0" smtClean="0"/>
              <a:t>Kreise sowie kreisangehörige Städte und Gemeinden als Bildungsakteure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DE" altLang="de-DE" dirty="0" smtClean="0"/>
              <a:t>Formelle Formen der Zusammenarbeit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DE" altLang="de-DE" dirty="0" smtClean="0"/>
              <a:t>Faktische Formen der Zusammenarbeit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de-DE" altLang="de-DE" dirty="0" smtClean="0"/>
              <a:t>7 Herausforderungen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de-DE" altLang="de-DE" dirty="0" smtClean="0"/>
              <a:t>7 Gründe für den Misserfolg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de-DE" altLang="de-DE" dirty="0" smtClean="0"/>
              <a:t>7 </a:t>
            </a:r>
            <a:r>
              <a:rPr lang="de-DE" altLang="de-DE" dirty="0" err="1" smtClean="0"/>
              <a:t>Gelingensfaktoren</a:t>
            </a:r>
            <a:endParaRPr lang="de-DE" altLang="de-DE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de-DE" altLang="de-DE" dirty="0" smtClean="0"/>
              <a:t>7 Thesen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de-DE" alt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800" dirty="0" smtClean="0"/>
              <a:t>Kreise und kreisangehörige Städte und Gemeinden als Bildungsakteure (I)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848"/>
            <a:ext cx="8229600" cy="475252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sz="1600" dirty="0" smtClean="0"/>
              <a:t>Kommunalverfassungsrechtliche Kompetenznorm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200" dirty="0" smtClean="0"/>
              <a:t>Gemeinden: „ausschließliche und eigenverantwortliche Träger der öffentlichen Verwaltung“ (§ 2 GO NRW)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200" dirty="0"/>
              <a:t>Kreise: „ausschließliche und eigenverantwortliche Träger der öffentlichen Verwaltung zur Wahrnehmung der auf ihr Gebiet begrenzten </a:t>
            </a:r>
            <a:r>
              <a:rPr lang="de-DE" altLang="de-DE" sz="1200" u="sng" dirty="0"/>
              <a:t>überörtlichen </a:t>
            </a:r>
            <a:r>
              <a:rPr lang="de-DE" altLang="de-DE" sz="1200" u="sng" dirty="0" smtClean="0"/>
              <a:t>Angelegenheiten</a:t>
            </a:r>
            <a:r>
              <a:rPr lang="de-DE" altLang="de-DE" sz="1200" dirty="0" smtClean="0"/>
              <a:t>“ (§ 2 Abs. 1 Satz 1 </a:t>
            </a:r>
            <a:r>
              <a:rPr lang="de-DE" altLang="de-DE" sz="1200" dirty="0" err="1" smtClean="0"/>
              <a:t>KrO</a:t>
            </a:r>
            <a:r>
              <a:rPr lang="de-DE" altLang="de-DE" sz="1200" dirty="0" smtClean="0"/>
              <a:t> NRW)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 sz="1600" dirty="0" smtClean="0"/>
              <a:t>Grundsätzliche Entscheidung über Übernahme einer sogenannten freiwilligen Aufgabe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200" dirty="0" smtClean="0"/>
              <a:t>Kreistagsbeschluss durch die in den kreisangehörigen Städten und Gemeinden gewählten Kreistagsabgeordneten, wenn Angelegenheit von besonderer Bedeutung (vgl. § 26 Abs. 1 </a:t>
            </a:r>
            <a:r>
              <a:rPr lang="de-DE" altLang="de-DE" sz="1200" dirty="0" err="1" smtClean="0"/>
              <a:t>KrO</a:t>
            </a:r>
            <a:r>
              <a:rPr lang="de-DE" altLang="de-DE" sz="12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200" dirty="0" smtClean="0"/>
              <a:t>Festlegung der Kreisumlage im „Benehmen“ mit den kreisangehörigen Gemeinden (vgl. §§ 56 Abs. 1 Satz 1, 55 </a:t>
            </a:r>
            <a:r>
              <a:rPr lang="de-DE" altLang="de-DE" sz="1200" dirty="0" err="1" smtClean="0"/>
              <a:t>KrO</a:t>
            </a:r>
            <a:r>
              <a:rPr lang="de-DE" altLang="de-DE" sz="12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200" dirty="0" smtClean="0"/>
              <a:t>Oftmals informelle Absprachen in Bürgermeisterrunde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 sz="1600" dirty="0" smtClean="0"/>
              <a:t>Kompetenzwahrnehmung im Einzelfall (z. B. Inanspruchnahme von Förderprogrammen)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200" dirty="0" smtClean="0"/>
              <a:t>Entscheidungsfindung zwischen den Verwaltungen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200" dirty="0" smtClean="0"/>
              <a:t>Einbeziehung der politischen Gremien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200" dirty="0" smtClean="0"/>
              <a:t>Abstimmung mit externen Akteuren (z. B. Einhaltung von Antragsfristen)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de-DE" altLang="de-DE" sz="1200" dirty="0" smtClean="0"/>
          </a:p>
        </p:txBody>
      </p:sp>
    </p:spTree>
    <p:extLst>
      <p:ext uri="{BB962C8B-B14F-4D97-AF65-F5344CB8AC3E}">
        <p14:creationId xmlns:p14="http://schemas.microsoft.com/office/powerpoint/2010/main" val="410606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800" dirty="0" smtClean="0"/>
              <a:t>Kreise und kreisangehörige Städte und Gemeinden als Bildungsakteure (II)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848"/>
            <a:ext cx="8229600" cy="475252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altLang="de-DE" sz="1600" dirty="0" smtClean="0"/>
              <a:t>Einzelne (überwiegend) gesetzliche Aufgaben (Beispiele)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200" dirty="0" smtClean="0"/>
              <a:t>Gemeinden: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b="1" dirty="0" err="1"/>
              <a:t>g</a:t>
            </a:r>
            <a:r>
              <a:rPr lang="de-DE" altLang="de-DE" sz="900" b="1" dirty="0" err="1" smtClean="0"/>
              <a:t>rds</a:t>
            </a:r>
            <a:r>
              <a:rPr lang="de-DE" altLang="de-DE" sz="900" b="1" dirty="0" smtClean="0"/>
              <a:t>. alle Schulformen (</a:t>
            </a:r>
            <a:r>
              <a:rPr lang="de-DE" altLang="de-DE" sz="900" b="1" dirty="0" err="1" smtClean="0"/>
              <a:t>vg</a:t>
            </a:r>
            <a:r>
              <a:rPr lang="de-DE" altLang="de-DE" sz="900" b="1" dirty="0" smtClean="0"/>
              <a:t>. § 78 Abs. 1 Satz 1 </a:t>
            </a:r>
            <a:r>
              <a:rPr lang="de-DE" altLang="de-DE" sz="900" b="1" dirty="0" err="1" smtClean="0"/>
              <a:t>SchulG</a:t>
            </a:r>
            <a:r>
              <a:rPr lang="de-DE" altLang="de-DE" sz="900" b="1" dirty="0" smtClean="0"/>
              <a:t> NRW)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b="1" dirty="0" smtClean="0"/>
              <a:t>Volkshochschulen </a:t>
            </a:r>
            <a:r>
              <a:rPr lang="de-DE" altLang="de-DE" sz="900" b="1" dirty="0" err="1" smtClean="0"/>
              <a:t>grds</a:t>
            </a:r>
            <a:r>
              <a:rPr lang="de-DE" altLang="de-DE" sz="900" b="1" dirty="0" smtClean="0"/>
              <a:t>. im Bereich der Mittleren und Großen kreisangehörigen Städte  (vgl. § 4 Abs. 1 </a:t>
            </a:r>
            <a:r>
              <a:rPr lang="de-DE" altLang="de-DE" sz="900" b="1" dirty="0" err="1" smtClean="0"/>
              <a:t>WbG</a:t>
            </a:r>
            <a:r>
              <a:rPr lang="de-DE" altLang="de-DE" sz="900" b="1" dirty="0" smtClean="0"/>
              <a:t>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b="1" dirty="0" smtClean="0"/>
              <a:t>Musikschulen (sog. freiwillige Aufgabe)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dirty="0" smtClean="0"/>
              <a:t>Archiv (§ 1 Abs. 1, 2 </a:t>
            </a:r>
            <a:r>
              <a:rPr lang="de-DE" altLang="de-DE" sz="900" dirty="0" err="1" smtClean="0"/>
              <a:t>ArchivG</a:t>
            </a:r>
            <a:r>
              <a:rPr lang="de-DE" altLang="de-DE" sz="900" dirty="0" smtClean="0"/>
              <a:t> NRW)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b="1" dirty="0" smtClean="0"/>
              <a:t>Sonstige Einrichtungen der kulturellen Bildung als freiwillige Aufgabe (z. B. Jugendkunstschulen, Museen)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dirty="0" smtClean="0"/>
              <a:t>Örtlicher Öffentlicher Jugendhilfeträger im Bereich der Großen und Mittleren kreisangehörigen Städte auf Antrag (§ 2 AG-KJHG)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dirty="0" smtClean="0"/>
              <a:t>Möglichkeit der Heranziehung zur Durchführung der Aufgaben als Eingliederungshilfeträger (§ 2 AG-SGB IX NRW)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200" dirty="0"/>
              <a:t>Kreise: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b="1" dirty="0" smtClean="0"/>
              <a:t>Berufskollegs (§ 78 Abs. 2 </a:t>
            </a:r>
            <a:r>
              <a:rPr lang="de-DE" altLang="de-DE" sz="900" b="1" dirty="0" err="1" smtClean="0"/>
              <a:t>SchulG</a:t>
            </a:r>
            <a:r>
              <a:rPr lang="de-DE" altLang="de-DE" sz="900" b="1" dirty="0" smtClean="0"/>
              <a:t> NRW)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b="1" dirty="0" smtClean="0"/>
              <a:t>Förderschulen bei „gebietsübergreifendem Bedürfnis“ (vgl. § 78 Abs. 6 Satz 1 </a:t>
            </a:r>
            <a:r>
              <a:rPr lang="de-DE" altLang="de-DE" sz="900" b="1" dirty="0" err="1" smtClean="0"/>
              <a:t>SchulG</a:t>
            </a:r>
            <a:r>
              <a:rPr lang="de-DE" altLang="de-DE" sz="900" b="1" dirty="0" smtClean="0"/>
              <a:t> NRW)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dirty="0" smtClean="0"/>
              <a:t>Andere Schulformen nur in Ausnahmefällen (vgl. §§ 78 Abs. 4, 78 Abs. 6 Satz 1 </a:t>
            </a:r>
            <a:r>
              <a:rPr lang="de-DE" altLang="de-DE" sz="900" dirty="0" err="1" smtClean="0"/>
              <a:t>SchulG</a:t>
            </a:r>
            <a:r>
              <a:rPr lang="de-DE" altLang="de-DE" sz="900" dirty="0"/>
              <a:t> </a:t>
            </a:r>
            <a:r>
              <a:rPr lang="de-DE" altLang="de-DE" sz="900" dirty="0" smtClean="0"/>
              <a:t>NRW)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b="1" dirty="0" smtClean="0"/>
              <a:t>Staatliches Schulamt als untere staatliche Schulaufsichtsbehörde (§§ 88 Abs. 3, 91 </a:t>
            </a:r>
            <a:r>
              <a:rPr lang="de-DE" altLang="de-DE" sz="900" b="1" dirty="0" err="1" smtClean="0"/>
              <a:t>SchulG</a:t>
            </a:r>
            <a:r>
              <a:rPr lang="de-DE" altLang="de-DE" sz="900" b="1" dirty="0" smtClean="0"/>
              <a:t> NRW)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dirty="0" smtClean="0"/>
              <a:t>Volkshochschulen </a:t>
            </a:r>
            <a:r>
              <a:rPr lang="de-DE" altLang="de-DE" sz="900" dirty="0" err="1" smtClean="0"/>
              <a:t>grds</a:t>
            </a:r>
            <a:r>
              <a:rPr lang="de-DE" altLang="de-DE" sz="900" dirty="0" smtClean="0"/>
              <a:t>. für die „kleineren“ kreisangehörigen Gemeinden (vgl. § 4 Abs. 1 </a:t>
            </a:r>
            <a:r>
              <a:rPr lang="de-DE" altLang="de-DE" sz="900" dirty="0" err="1" smtClean="0"/>
              <a:t>WbG</a:t>
            </a:r>
            <a:r>
              <a:rPr lang="de-DE" altLang="de-DE" sz="900" dirty="0" smtClean="0"/>
              <a:t>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dirty="0" smtClean="0"/>
              <a:t>Musikschulen (sog. freiwillige Aufgabe)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dirty="0" smtClean="0"/>
              <a:t>Archiv (§ 1 Abs. 1, 2 </a:t>
            </a:r>
            <a:r>
              <a:rPr lang="de-DE" altLang="de-DE" sz="900" dirty="0" err="1" smtClean="0"/>
              <a:t>ArchivG</a:t>
            </a:r>
            <a:r>
              <a:rPr lang="de-DE" altLang="de-DE" sz="900" dirty="0" smtClean="0"/>
              <a:t> NRW)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dirty="0" smtClean="0"/>
              <a:t>Sonstige Einrichtungen der kulturellen Bildung als freiwillige Aufgabe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b="1" dirty="0" err="1"/>
              <a:t>g</a:t>
            </a:r>
            <a:r>
              <a:rPr lang="de-DE" altLang="de-DE" sz="900" b="1" dirty="0" err="1" smtClean="0"/>
              <a:t>rds</a:t>
            </a:r>
            <a:r>
              <a:rPr lang="de-DE" altLang="de-DE" sz="900" b="1" dirty="0" smtClean="0"/>
              <a:t>. Örtlicher öffentlicher Jugendhilfeträger (§ 1a Abs. 1 AG-KJHG)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b="1" dirty="0" smtClean="0"/>
              <a:t>Örtlicher Träger der Eingliederungshilfe (§ 1 Abs. 2 AG-SGB IX NRW)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b="1" dirty="0" smtClean="0"/>
              <a:t>Öffentlicher Gesundheitsdienst (§ 5 Abs. 1 ÖGDG NRW)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b="1" dirty="0" smtClean="0"/>
              <a:t>Örtlicher Träger der Sozialhilfe (§ 1 AG-SGB XII NRW)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900" b="1" dirty="0" smtClean="0"/>
              <a:t>Träger der Grundsicherung für Arbeitssuchende (§ 6 SGB II)</a:t>
            </a:r>
          </a:p>
        </p:txBody>
      </p:sp>
    </p:spTree>
    <p:extLst>
      <p:ext uri="{BB962C8B-B14F-4D97-AF65-F5344CB8AC3E}">
        <p14:creationId xmlns:p14="http://schemas.microsoft.com/office/powerpoint/2010/main" val="67602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dirty="0" smtClean="0"/>
              <a:t>Kreise </a:t>
            </a:r>
            <a:r>
              <a:rPr lang="de-DE" altLang="de-DE" sz="2800" dirty="0"/>
              <a:t>und kreisangehörige Städte und Gemeinden als Bildungsakteure (</a:t>
            </a:r>
            <a:r>
              <a:rPr lang="de-DE" altLang="de-DE" sz="2800" dirty="0" smtClean="0"/>
              <a:t>III)</a:t>
            </a:r>
            <a:endParaRPr lang="de-DE" altLang="de-DE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8840"/>
            <a:ext cx="8229600" cy="4502448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de-DE" altLang="de-DE" sz="1400" dirty="0" smtClean="0">
                <a:solidFill>
                  <a:srgbClr val="000000"/>
                </a:solidFill>
              </a:rPr>
              <a:t>Aufgabenfelder der Kreise auf politisch-</a:t>
            </a:r>
            <a:r>
              <a:rPr lang="de-DE" altLang="de-DE" sz="1400" dirty="0" err="1" smtClean="0">
                <a:solidFill>
                  <a:srgbClr val="000000"/>
                </a:solidFill>
              </a:rPr>
              <a:t>konsensualer</a:t>
            </a:r>
            <a:r>
              <a:rPr lang="de-DE" altLang="de-DE" sz="1400" dirty="0" smtClean="0">
                <a:solidFill>
                  <a:srgbClr val="000000"/>
                </a:solidFill>
              </a:rPr>
              <a:t> Grundlage</a:t>
            </a:r>
          </a:p>
          <a:p>
            <a:pPr marL="349250" lvl="1" indent="0">
              <a:buNone/>
            </a:pPr>
            <a:r>
              <a:rPr lang="de-DE" altLang="de-DE" sz="1400" dirty="0">
                <a:solidFill>
                  <a:srgbClr val="000000"/>
                </a:solidFill>
                <a:ea typeface="+mn-ea"/>
                <a:cs typeface="+mn-cs"/>
              </a:rPr>
              <a:t>(„faktische Zuständigkeiten“)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100" dirty="0" smtClean="0">
                <a:solidFill>
                  <a:srgbClr val="000000"/>
                </a:solidFill>
              </a:rPr>
              <a:t>Regionale Bildungsbüros auf der Grundlage von Kooperationsvereinbarungen (in 50 von 53 Kommunen)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800" dirty="0">
                <a:solidFill>
                  <a:srgbClr val="000000"/>
                </a:solidFill>
                <a:hlinkClick r:id="rId3"/>
              </a:rPr>
              <a:t>https://</a:t>
            </a:r>
            <a:r>
              <a:rPr lang="de-DE" altLang="de-DE" sz="800" dirty="0" smtClean="0">
                <a:solidFill>
                  <a:srgbClr val="000000"/>
                </a:solidFill>
                <a:hlinkClick r:id="rId3"/>
              </a:rPr>
              <a:t>www.schulministerium.nrw.de/docs/Schulentwicklung/RegionaleBildNetzwerke/index.html</a:t>
            </a:r>
            <a:endParaRPr lang="de-DE" altLang="de-DE" sz="80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100" dirty="0" smtClean="0">
                <a:solidFill>
                  <a:srgbClr val="000000"/>
                </a:solidFill>
              </a:rPr>
              <a:t>Datenbasiertes kommunales Bildungsmanagement (DKBM) auf der Grundlage einer Förderrichtlinie des Bundes (aktuell in 16 Kreisen – zuvor 4 Kreise)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800" dirty="0">
                <a:solidFill>
                  <a:srgbClr val="000000"/>
                </a:solidFill>
                <a:hlinkClick r:id="rId4"/>
              </a:rPr>
              <a:t>https://</a:t>
            </a:r>
            <a:r>
              <a:rPr lang="de-DE" altLang="de-DE" sz="800" dirty="0" smtClean="0">
                <a:solidFill>
                  <a:srgbClr val="000000"/>
                </a:solidFill>
                <a:hlinkClick r:id="rId4"/>
              </a:rPr>
              <a:t>www.bmbf.de/foerderungen/bekanntmachung.php?B=1010</a:t>
            </a:r>
            <a:endParaRPr lang="de-DE" altLang="de-DE" sz="80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100" dirty="0">
                <a:solidFill>
                  <a:srgbClr val="000000"/>
                </a:solidFill>
              </a:rPr>
              <a:t>Kommunale Koordinierungsstellen „Kein Abschluss ohne Anschluss“ auf Beschluss des Ausbildungskonsenses NRW in allen Kreisen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800" dirty="0">
                <a:solidFill>
                  <a:srgbClr val="000000"/>
                </a:solidFill>
                <a:hlinkClick r:id="rId5"/>
              </a:rPr>
              <a:t>http://www.berufsorientierung-nrw.de/start/index.html</a:t>
            </a:r>
            <a:endParaRPr lang="de-DE" altLang="de-DE" sz="80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100" dirty="0">
                <a:solidFill>
                  <a:srgbClr val="000000"/>
                </a:solidFill>
              </a:rPr>
              <a:t>Netzwerk „Frühe Hilfen“ (in allen Jugendamtsbezirken) auf der Grundlage einer Förderrichtlinie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800" dirty="0">
                <a:solidFill>
                  <a:srgbClr val="000000"/>
                </a:solidFill>
                <a:hlinkClick r:id="rId6"/>
              </a:rPr>
              <a:t>https://www.mkffi.nrw/sites/default/files/asset/document/foerdergundsaetze_nrw_2018-fruehe_hilfen.pdf</a:t>
            </a:r>
            <a:endParaRPr lang="de-DE" altLang="de-DE" sz="80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100" dirty="0" smtClean="0">
                <a:solidFill>
                  <a:srgbClr val="000000"/>
                </a:solidFill>
              </a:rPr>
              <a:t>Kommunale Integrationszentren in allen Kreisen (Förderrichtlinie)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800" dirty="0">
                <a:solidFill>
                  <a:srgbClr val="000000"/>
                </a:solidFill>
                <a:hlinkClick r:id="rId7"/>
              </a:rPr>
              <a:t>https://kommunale-integrationszentren-nrw.de/sites/default/files/public/system/downloads/rs_ki-erlasse_aenderung_2018_.</a:t>
            </a:r>
            <a:r>
              <a:rPr lang="de-DE" altLang="de-DE" sz="800" dirty="0" smtClean="0">
                <a:solidFill>
                  <a:srgbClr val="000000"/>
                </a:solidFill>
                <a:hlinkClick r:id="rId7"/>
              </a:rPr>
              <a:t>pdf</a:t>
            </a:r>
            <a:endParaRPr lang="de-DE" altLang="de-DE" sz="80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100" dirty="0" smtClean="0">
                <a:solidFill>
                  <a:srgbClr val="000000"/>
                </a:solidFill>
              </a:rPr>
              <a:t>Landesinitiative „Durchstarten in Arbeit und Ausbildung“ zur Integration Geflüchteter (Förderrichtlinie – noch nicht veröffentlicht)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800" dirty="0">
                <a:solidFill>
                  <a:srgbClr val="000000"/>
                </a:solidFill>
                <a:hlinkClick r:id="rId8"/>
              </a:rPr>
              <a:t>https://</a:t>
            </a:r>
            <a:r>
              <a:rPr lang="de-DE" altLang="de-DE" sz="800" dirty="0" smtClean="0">
                <a:solidFill>
                  <a:srgbClr val="000000"/>
                </a:solidFill>
                <a:hlinkClick r:id="rId8"/>
              </a:rPr>
              <a:t>www.mags.nrw/sites/default/files/asset/document/mags_mkffi_09.04.2019_faktenblatt.pdf</a:t>
            </a:r>
            <a:endParaRPr lang="de-DE" altLang="de-DE" sz="80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100" dirty="0" smtClean="0">
                <a:solidFill>
                  <a:srgbClr val="000000"/>
                </a:solidFill>
              </a:rPr>
              <a:t>Landesinitiative „Gemeinsam klappt‘s“ mit Teilhabemanagement für Geflüchtete (in 24 von 31 Kreisen)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800" dirty="0">
                <a:solidFill>
                  <a:srgbClr val="000000"/>
                </a:solidFill>
                <a:hlinkClick r:id="rId9"/>
              </a:rPr>
              <a:t>https://</a:t>
            </a:r>
            <a:r>
              <a:rPr lang="de-DE" altLang="de-DE" sz="800" dirty="0" smtClean="0">
                <a:solidFill>
                  <a:srgbClr val="000000"/>
                </a:solidFill>
                <a:hlinkClick r:id="rId9"/>
              </a:rPr>
              <a:t>www.land.nrw/de/pressemitteilung/chancen-junger-fluechtlinge-erhoehen-land-foerdert-teilhabemanager-vor-ort-mit-mehr</a:t>
            </a:r>
            <a:endParaRPr lang="de-DE" altLang="de-DE" sz="80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100" dirty="0">
                <a:solidFill>
                  <a:srgbClr val="000000"/>
                </a:solidFill>
              </a:rPr>
              <a:t>BMBF-Programm "Kommunale Koordinierung der Bildungsangebote für </a:t>
            </a:r>
            <a:r>
              <a:rPr lang="de-DE" altLang="de-DE" sz="1100" dirty="0" smtClean="0">
                <a:solidFill>
                  <a:srgbClr val="000000"/>
                </a:solidFill>
              </a:rPr>
              <a:t>Neuzugewanderte“ auf der Grundlage einer Förderrichtlinie (in 18 Kreisen)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800" dirty="0">
                <a:solidFill>
                  <a:srgbClr val="000000"/>
                </a:solidFill>
                <a:hlinkClick r:id="rId10"/>
              </a:rPr>
              <a:t>https://</a:t>
            </a:r>
            <a:r>
              <a:rPr lang="de-DE" altLang="de-DE" sz="800" dirty="0" smtClean="0">
                <a:solidFill>
                  <a:srgbClr val="000000"/>
                </a:solidFill>
                <a:hlinkClick r:id="rId10"/>
              </a:rPr>
              <a:t>www.bmbf.de/files/FAQ-Kommunale_Koordinierung_von_Bildungsangeboten_fuer_Neuzugewanderte_web.pdf</a:t>
            </a:r>
            <a:endParaRPr lang="de-DE" altLang="de-DE" sz="80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1100" dirty="0" smtClean="0">
                <a:solidFill>
                  <a:srgbClr val="000000"/>
                </a:solidFill>
              </a:rPr>
              <a:t>Jugendberufsagenturen</a:t>
            </a:r>
            <a:endParaRPr lang="de-DE" altLang="de-DE" sz="1100" dirty="0">
              <a:solidFill>
                <a:srgbClr val="000000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de-DE" altLang="de-DE" sz="800" dirty="0">
                <a:solidFill>
                  <a:srgbClr val="000000"/>
                </a:solidFill>
                <a:hlinkClick r:id="rId11"/>
              </a:rPr>
              <a:t>https://</a:t>
            </a:r>
            <a:r>
              <a:rPr lang="de-DE" altLang="de-DE" sz="800" dirty="0" smtClean="0">
                <a:solidFill>
                  <a:srgbClr val="000000"/>
                </a:solidFill>
                <a:hlinkClick r:id="rId11"/>
              </a:rPr>
              <a:t>www.bmas.de/DE/Themen/Aus-und-Weiterbildung/Jugendberufsagenturen/selbstbewertungstool-jba.html</a:t>
            </a:r>
            <a:endParaRPr lang="de-DE" altLang="de-DE" sz="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77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800" dirty="0" smtClean="0"/>
              <a:t>„Über 7 Brücken musst Du </a:t>
            </a:r>
            <a:r>
              <a:rPr lang="de-DE" altLang="de-DE" sz="2800" dirty="0" err="1" smtClean="0"/>
              <a:t>geh‘n</a:t>
            </a:r>
            <a:r>
              <a:rPr lang="de-DE" altLang="de-DE" sz="2800" dirty="0" smtClean="0"/>
              <a:t>!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848"/>
            <a:ext cx="8229600" cy="475252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sz="1600" dirty="0" smtClean="0"/>
              <a:t>Was verstehen wir als „Kreis“ oder „kreisangehörige Kommune“ unter „</a:t>
            </a:r>
            <a:r>
              <a:rPr lang="de-DE" altLang="de-DE" sz="1600" b="1" dirty="0" smtClean="0"/>
              <a:t>Bildungskoordinierung</a:t>
            </a:r>
            <a:r>
              <a:rPr lang="de-DE" altLang="de-DE" sz="1600" dirty="0" smtClean="0"/>
              <a:t>“? Ist es weniger als Bildungsmanagement und mehr als nur ein „Netzwerk“?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sz="1600" dirty="0" smtClean="0"/>
              <a:t>Welche </a:t>
            </a:r>
            <a:r>
              <a:rPr lang="de-DE" altLang="de-DE" sz="1600" b="1" dirty="0" smtClean="0"/>
              <a:t>Ziele</a:t>
            </a:r>
            <a:r>
              <a:rPr lang="de-DE" altLang="de-DE" sz="1600" dirty="0" smtClean="0"/>
              <a:t> soll die Bildungskoordinierung haben? Haben Kreis und kreisangehörige Kommunen die gleichen Ziele? Wenn nein, wie können sich die Akteure auf gemeinsame Ziele verständigen (z. B. über ein Konzept)?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sz="1600" dirty="0" smtClean="0"/>
              <a:t>Welche </a:t>
            </a:r>
            <a:r>
              <a:rPr lang="de-DE" altLang="de-DE" sz="1600" b="1" dirty="0" smtClean="0"/>
              <a:t>Ressourcen</a:t>
            </a:r>
            <a:r>
              <a:rPr lang="de-DE" altLang="de-DE" sz="1600" dirty="0" smtClean="0"/>
              <a:t> werden zur Zielerreichung bereitgestellt? Bringt jeder nur bestehende Ressourcen ein oder ist es gewünscht, dass der Kreis einen „Overhead“ (Stichwort: Kreisumlage) bildet?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sz="1600" dirty="0" smtClean="0"/>
              <a:t>Wie arbeiten Kreis und kreisangehörige Kommunen zusammen? Hat der Kreis den Hut auf, gibt es wechselnde </a:t>
            </a:r>
            <a:r>
              <a:rPr lang="de-DE" altLang="de-DE" sz="1600" b="1" dirty="0" smtClean="0"/>
              <a:t>Verantwortlichkeiten</a:t>
            </a:r>
            <a:r>
              <a:rPr lang="de-DE" altLang="de-DE" sz="1600" dirty="0" smtClean="0"/>
              <a:t> oder ist jede Kommune für einen Schwerpunkt zuständig? Wie wird die Koordinierung intern angebunden?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sz="1600" dirty="0" smtClean="0"/>
              <a:t>Wie werden </a:t>
            </a:r>
            <a:r>
              <a:rPr lang="de-DE" altLang="de-DE" sz="1600" b="1" dirty="0" smtClean="0"/>
              <a:t>Verfahrensabläufe</a:t>
            </a:r>
            <a:r>
              <a:rPr lang="de-DE" altLang="de-DE" sz="1600" dirty="0" smtClean="0"/>
              <a:t> gestaltet? Wie werden Entscheidungen herbeigeführt? Wer ist einzubeziehen? Welche Vorläufe sind einzuplanen?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sz="1600" dirty="0" smtClean="0"/>
              <a:t>Wie wird die „</a:t>
            </a:r>
            <a:r>
              <a:rPr lang="de-DE" altLang="de-DE" sz="1600" b="1" dirty="0" smtClean="0"/>
              <a:t>Politik</a:t>
            </a:r>
            <a:r>
              <a:rPr lang="de-DE" altLang="de-DE" sz="1600" dirty="0" smtClean="0"/>
              <a:t>“ eingebunden? Sitzen gewählte Repräsentanten in den Steuerungsgremien? Oder ist die Politik nur zuständig für ein grobes Controlling?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sz="1600" dirty="0" smtClean="0"/>
              <a:t>Welche Rolle spielen </a:t>
            </a:r>
            <a:r>
              <a:rPr lang="de-DE" altLang="de-DE" sz="1600" b="1" dirty="0" smtClean="0"/>
              <a:t>Evaluationen</a:t>
            </a:r>
            <a:r>
              <a:rPr lang="de-DE" altLang="de-DE" sz="1600" dirty="0" smtClean="0"/>
              <a:t> und Wirkungsanalysen?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de-DE" alt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143285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800" dirty="0" smtClean="0"/>
              <a:t>Die „7 Todsünden“ in der Koordinierung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848"/>
            <a:ext cx="8229600" cy="4752528"/>
          </a:xfrm>
        </p:spPr>
        <p:txBody>
          <a:bodyPr/>
          <a:lstStyle/>
          <a:p>
            <a:pPr marL="228600" indent="-228600">
              <a:buFont typeface="Wingdings" panose="05000000000000000000" pitchFamily="2" charset="2"/>
              <a:buAutoNum type="arabicPeriod"/>
            </a:pPr>
            <a:r>
              <a:rPr lang="de-DE" altLang="de-DE" sz="1500" dirty="0" smtClean="0"/>
              <a:t>Hauptverwaltungsbeamten und Dezernenten sind nicht für das Thema zuständig. Es ist „nur“ auf der „Arbeitsebene“ angesiedelt (</a:t>
            </a:r>
            <a:r>
              <a:rPr lang="de-DE" altLang="de-DE" sz="1500" i="1" dirty="0" smtClean="0"/>
              <a:t>„Wir wollen es mal nicht zu hoch hängen.“</a:t>
            </a:r>
            <a:r>
              <a:rPr lang="de-DE" altLang="de-DE" sz="1500" dirty="0" smtClean="0"/>
              <a:t>).</a:t>
            </a:r>
            <a:endParaRPr lang="de-DE" altLang="de-DE" sz="1500" dirty="0"/>
          </a:p>
          <a:p>
            <a:pPr marL="228600" indent="-228600" eaLnBrk="1" hangingPunct="1">
              <a:buAutoNum type="arabicPeriod"/>
            </a:pPr>
            <a:r>
              <a:rPr lang="de-DE" altLang="de-DE" sz="1500" dirty="0" smtClean="0"/>
              <a:t>Es gibt keine politische Legitimation für die Aufgabe. Die Politik wird nicht mitgenommen (</a:t>
            </a:r>
            <a:r>
              <a:rPr lang="de-DE" altLang="de-DE" sz="1500" i="1" dirty="0" smtClean="0"/>
              <a:t>„Das ist ein Geschäft der laufenden Verwaltung.“</a:t>
            </a:r>
            <a:r>
              <a:rPr lang="de-DE" altLang="de-DE" sz="1500" dirty="0" smtClean="0"/>
              <a:t>).</a:t>
            </a:r>
          </a:p>
          <a:p>
            <a:pPr marL="228600" indent="-228600" eaLnBrk="1" hangingPunct="1">
              <a:buAutoNum type="arabicPeriod"/>
            </a:pPr>
            <a:r>
              <a:rPr lang="de-DE" altLang="de-DE" sz="1500" dirty="0" smtClean="0"/>
              <a:t>Klare Verantwortlichkeiten werden nicht festgelegt. Alle sind „irgendwie“ verantwortlich, aber keiner so richtig (</a:t>
            </a:r>
            <a:r>
              <a:rPr lang="de-DE" altLang="de-DE" sz="1500" i="1" dirty="0" smtClean="0"/>
              <a:t>„Wir dürfen es dem Schuldezernenten nicht wegnehmen.“ – „Die Sozialdezernentin hat mit Bildung nichts zu tun.“</a:t>
            </a:r>
            <a:r>
              <a:rPr lang="de-DE" altLang="de-DE" sz="1500" dirty="0" smtClean="0"/>
              <a:t>).</a:t>
            </a:r>
            <a:endParaRPr lang="de-DE" altLang="de-DE" sz="1500" dirty="0"/>
          </a:p>
          <a:p>
            <a:pPr marL="228600" indent="-228600" eaLnBrk="1" hangingPunct="1">
              <a:buAutoNum type="arabicPeriod"/>
            </a:pPr>
            <a:r>
              <a:rPr lang="de-DE" altLang="de-DE" sz="1500" dirty="0" smtClean="0"/>
              <a:t>Es gibt keine klaren Arbeitsformate. Bezeichnungen wechseln ebenso häufig wie die mitwirkenden Personen (</a:t>
            </a:r>
            <a:r>
              <a:rPr lang="de-DE" altLang="de-DE" sz="1500" i="1" dirty="0" smtClean="0"/>
              <a:t>„Wir sollten uns bald nochmal zusammensetzen.“</a:t>
            </a:r>
            <a:r>
              <a:rPr lang="de-DE" altLang="de-DE" sz="1500" dirty="0" smtClean="0"/>
              <a:t>).</a:t>
            </a:r>
            <a:endParaRPr lang="de-DE" altLang="de-DE" sz="1500" dirty="0"/>
          </a:p>
          <a:p>
            <a:pPr marL="228600" indent="-228600" eaLnBrk="1" hangingPunct="1">
              <a:buAutoNum type="arabicPeriod"/>
            </a:pPr>
            <a:r>
              <a:rPr lang="de-DE" altLang="de-DE" sz="1500" dirty="0" smtClean="0"/>
              <a:t>Der Kreis sieht sich als Aufsichtsbehörde an./Die kreisangehörige Kommune sieht den Kreis nur als Dienstleister an (</a:t>
            </a:r>
            <a:r>
              <a:rPr lang="de-DE" altLang="de-DE" sz="1500" i="1" dirty="0" smtClean="0"/>
              <a:t>„Den kreisangehörigen Kommunen fehlen die Fachleute.“/“Der Kreis arbeitet zu teuer.“</a:t>
            </a:r>
            <a:r>
              <a:rPr lang="de-DE" altLang="de-DE" sz="1500" dirty="0" smtClean="0"/>
              <a:t>).</a:t>
            </a:r>
            <a:endParaRPr lang="de-DE" altLang="de-DE" sz="1500" dirty="0"/>
          </a:p>
          <a:p>
            <a:pPr marL="228600" indent="-228600" eaLnBrk="1" hangingPunct="1">
              <a:buAutoNum type="arabicPeriod"/>
            </a:pPr>
            <a:r>
              <a:rPr lang="de-DE" altLang="de-DE" sz="1500" dirty="0" smtClean="0"/>
              <a:t>Einzelne Bildungsthemen und -akteure werden bewusst oder unbewusst vom Koordinierungsprozess ausgeschlossen (</a:t>
            </a:r>
            <a:r>
              <a:rPr lang="de-DE" altLang="de-DE" sz="1500" i="1" dirty="0" smtClean="0"/>
              <a:t>„Wir kümmern uns nur um schulische Bildung.“ – „Die Jugendhilfe wollen wir hier nicht dabei haben.“</a:t>
            </a:r>
            <a:r>
              <a:rPr lang="de-DE" altLang="de-DE" sz="1500" dirty="0" smtClean="0"/>
              <a:t>).</a:t>
            </a:r>
            <a:endParaRPr lang="de-DE" altLang="de-DE" sz="1500" dirty="0"/>
          </a:p>
          <a:p>
            <a:pPr marL="228600" indent="-228600" eaLnBrk="1" hangingPunct="1">
              <a:buAutoNum type="arabicPeriod"/>
            </a:pPr>
            <a:r>
              <a:rPr lang="de-DE" altLang="de-DE" sz="1500" dirty="0" smtClean="0"/>
              <a:t>Alle Netzwerke und Koordinierungseinheiten stehen unverbunden nebeneinander. Erste Überlegungen entstehen, einen Koordinierungskreis der Koordinatoren ins Leben zu rufen (</a:t>
            </a:r>
            <a:r>
              <a:rPr lang="de-DE" altLang="de-DE" sz="1500" i="1" dirty="0" smtClean="0"/>
              <a:t>„Ich habe keine Zeit, mitzuarbeiten, aber wir sollten uns mal austauschen.“</a:t>
            </a:r>
            <a:r>
              <a:rPr lang="de-DE" altLang="de-DE" sz="1500" dirty="0" smtClean="0"/>
              <a:t>).</a:t>
            </a:r>
            <a:endParaRPr lang="de-DE" altLang="de-DE" sz="1500" dirty="0"/>
          </a:p>
          <a:p>
            <a:pPr marL="228600" indent="-228600" eaLnBrk="1" hangingPunct="1">
              <a:buAutoNum type="arabicPeriod"/>
            </a:pPr>
            <a:endParaRPr lang="de-DE" altLang="de-DE" sz="1600" dirty="0" smtClean="0"/>
          </a:p>
          <a:p>
            <a:pPr marL="228600" indent="-228600" eaLnBrk="1" hangingPunct="1">
              <a:buAutoNum type="arabicPeriod"/>
            </a:pPr>
            <a:endParaRPr lang="de-DE" altLang="de-DE" sz="1600" dirty="0"/>
          </a:p>
          <a:p>
            <a:pPr marL="228600" indent="-228600" eaLnBrk="1" hangingPunct="1">
              <a:buAutoNum type="arabicPeriod"/>
            </a:pPr>
            <a:endParaRPr lang="de-DE" altLang="de-DE" sz="12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de-DE" altLang="de-DE" sz="1200" dirty="0" smtClean="0"/>
          </a:p>
        </p:txBody>
      </p:sp>
    </p:spTree>
    <p:extLst>
      <p:ext uri="{BB962C8B-B14F-4D97-AF65-F5344CB8AC3E}">
        <p14:creationId xmlns:p14="http://schemas.microsoft.com/office/powerpoint/2010/main" val="72477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800" dirty="0" smtClean="0"/>
              <a:t>Die „7 Tugenden“ der Koordinierung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848"/>
            <a:ext cx="8229600" cy="4752528"/>
          </a:xfrm>
        </p:spPr>
        <p:txBody>
          <a:bodyPr/>
          <a:lstStyle/>
          <a:p>
            <a:pPr marL="228600" indent="-228600">
              <a:buFont typeface="Wingdings" panose="05000000000000000000" pitchFamily="2" charset="2"/>
              <a:buAutoNum type="arabicPeriod"/>
            </a:pPr>
            <a:r>
              <a:rPr lang="de-DE" altLang="de-DE" sz="1550" dirty="0"/>
              <a:t>Die Kommunen sollten Bildungskoordinierung organisatorisch möglichst weit „oben“ </a:t>
            </a:r>
            <a:r>
              <a:rPr lang="de-DE" altLang="de-DE" sz="1550" dirty="0" smtClean="0"/>
              <a:t>ansiedeln. </a:t>
            </a:r>
            <a:r>
              <a:rPr lang="de-DE" altLang="de-DE" sz="1550" b="1" dirty="0"/>
              <a:t>Landräte/-innen und Bürgermeister/innen</a:t>
            </a:r>
            <a:r>
              <a:rPr lang="de-DE" altLang="de-DE" sz="1550" dirty="0"/>
              <a:t> sind wichtige Multiplikatoren nach innen und außen.</a:t>
            </a:r>
          </a:p>
          <a:p>
            <a:pPr marL="228600" indent="-228600" eaLnBrk="1" hangingPunct="1">
              <a:buAutoNum type="arabicPeriod"/>
            </a:pPr>
            <a:r>
              <a:rPr lang="de-DE" altLang="de-DE" sz="1550" dirty="0" smtClean="0"/>
              <a:t>Ein </a:t>
            </a:r>
            <a:r>
              <a:rPr lang="de-DE" altLang="de-DE" sz="1550" dirty="0"/>
              <a:t>öffentliches </a:t>
            </a:r>
            <a:r>
              <a:rPr lang="de-DE" altLang="de-DE" sz="1550" b="1" dirty="0"/>
              <a:t>Bekenntnis</a:t>
            </a:r>
            <a:r>
              <a:rPr lang="de-DE" altLang="de-DE" sz="1550" dirty="0"/>
              <a:t> (Rat/Kreistag) für die arbeitsteilige und nachhaltige Wahrnehmung dieser Aufgabe kann entscheidend </a:t>
            </a:r>
            <a:r>
              <a:rPr lang="de-DE" altLang="de-DE" sz="1550" dirty="0" smtClean="0"/>
              <a:t>sein (z. B. auch als Leitbild).</a:t>
            </a:r>
          </a:p>
          <a:p>
            <a:pPr marL="228600" indent="-228600" eaLnBrk="1" hangingPunct="1">
              <a:buAutoNum type="arabicPeriod"/>
            </a:pPr>
            <a:r>
              <a:rPr lang="de-DE" altLang="de-DE" sz="1550" dirty="0" smtClean="0"/>
              <a:t>Eine Person/ein Dezernat </a:t>
            </a:r>
            <a:r>
              <a:rPr lang="de-DE" altLang="de-DE" sz="1550" dirty="0"/>
              <a:t>sollte in jeder Kommune den Hut aufhaben, </a:t>
            </a:r>
            <a:r>
              <a:rPr lang="de-DE" altLang="de-DE" sz="1550" dirty="0" smtClean="0"/>
              <a:t>denn </a:t>
            </a:r>
            <a:r>
              <a:rPr lang="de-DE" altLang="de-DE" sz="1550" b="1" dirty="0"/>
              <a:t>Verlässlichkeit</a:t>
            </a:r>
            <a:r>
              <a:rPr lang="de-DE" altLang="de-DE" sz="1550" dirty="0"/>
              <a:t> ist die Grundlage einer dauerhaften Zusammenarbeit.</a:t>
            </a:r>
          </a:p>
          <a:p>
            <a:pPr marL="228600" indent="-228600" eaLnBrk="1" hangingPunct="1">
              <a:buAutoNum type="arabicPeriod"/>
            </a:pPr>
            <a:r>
              <a:rPr lang="de-DE" altLang="de-DE" sz="1550" b="1" dirty="0" smtClean="0"/>
              <a:t>Klare Strukturen </a:t>
            </a:r>
            <a:r>
              <a:rPr lang="de-DE" altLang="de-DE" sz="1550" dirty="0" smtClean="0"/>
              <a:t>sind notwendig. In </a:t>
            </a:r>
            <a:r>
              <a:rPr lang="de-DE" altLang="de-DE" sz="1550" dirty="0"/>
              <a:t>der Regel braucht es einen Lenkungskreis </a:t>
            </a:r>
            <a:r>
              <a:rPr lang="de-DE" altLang="de-DE" sz="1550" dirty="0" smtClean="0"/>
              <a:t>(dezernatsübergreifende Steuerung</a:t>
            </a:r>
            <a:r>
              <a:rPr lang="de-DE" altLang="de-DE" sz="1550" dirty="0"/>
              <a:t>), eine Arbeitseinheit (laufendes Geschäft) und ein Austauschformat (strategische </a:t>
            </a:r>
            <a:r>
              <a:rPr lang="de-DE" altLang="de-DE" sz="1550" dirty="0" smtClean="0"/>
              <a:t>Ausrichtung unter Einbeziehung der Politik).</a:t>
            </a:r>
            <a:endParaRPr lang="de-DE" altLang="de-DE" sz="1550" dirty="0"/>
          </a:p>
          <a:p>
            <a:pPr marL="228600" indent="-228600" eaLnBrk="1" hangingPunct="1">
              <a:buAutoNum type="arabicPeriod"/>
            </a:pPr>
            <a:r>
              <a:rPr lang="de-DE" altLang="de-DE" sz="1550" b="1" dirty="0"/>
              <a:t>Gleiche Augenhöhe </a:t>
            </a:r>
            <a:r>
              <a:rPr lang="de-DE" altLang="de-DE" sz="1550" dirty="0"/>
              <a:t>zwischen Kreis und kreisangehörigen Kommunen ist unerlässlich.</a:t>
            </a:r>
          </a:p>
          <a:p>
            <a:pPr marL="228600" indent="-228600" eaLnBrk="1" hangingPunct="1">
              <a:buAutoNum type="arabicPeriod"/>
            </a:pPr>
            <a:r>
              <a:rPr lang="de-DE" altLang="de-DE" sz="1550" dirty="0"/>
              <a:t>Es sollte ein Bewusstsein dafür bestehen, dass </a:t>
            </a:r>
            <a:r>
              <a:rPr lang="de-DE" altLang="de-DE" sz="1550" b="1" dirty="0"/>
              <a:t>Bildung ganzheitlich </a:t>
            </a:r>
            <a:r>
              <a:rPr lang="de-DE" altLang="de-DE" sz="1550" dirty="0"/>
              <a:t>verstanden formelle, non-formale und informelle Bildung umfasst. Trotzdem ist es richtig, erst einmal klein anzufangen und die Koordinierung nach und nach thematisch aufwachsen zu lassen.</a:t>
            </a:r>
          </a:p>
          <a:p>
            <a:pPr marL="228600" indent="-228600" eaLnBrk="1" hangingPunct="1">
              <a:buAutoNum type="arabicPeriod"/>
            </a:pPr>
            <a:r>
              <a:rPr lang="de-DE" altLang="de-DE" sz="1550" dirty="0"/>
              <a:t>Die „Koordination der Koordination“ darf nicht notwendig werden. Es gilt daher, Doppelstrukturen zu vermeiden und </a:t>
            </a:r>
            <a:r>
              <a:rPr lang="de-DE" altLang="de-DE" sz="1550" b="1" dirty="0"/>
              <a:t>Synergien</a:t>
            </a:r>
            <a:r>
              <a:rPr lang="de-DE" altLang="de-DE" sz="1550" dirty="0"/>
              <a:t> zu nutzen.</a:t>
            </a:r>
          </a:p>
          <a:p>
            <a:pPr marL="228600" indent="-228600" eaLnBrk="1" hangingPunct="1">
              <a:buAutoNum type="arabicPeriod"/>
            </a:pPr>
            <a:endParaRPr lang="de-DE" altLang="de-DE" sz="1600" dirty="0" smtClean="0"/>
          </a:p>
          <a:p>
            <a:pPr marL="228600" indent="-228600" eaLnBrk="1" hangingPunct="1">
              <a:buAutoNum type="arabicPeriod"/>
            </a:pPr>
            <a:endParaRPr lang="de-DE" altLang="de-DE" sz="1600" dirty="0"/>
          </a:p>
          <a:p>
            <a:pPr marL="228600" indent="-228600" eaLnBrk="1" hangingPunct="1">
              <a:buAutoNum type="arabicPeriod"/>
            </a:pPr>
            <a:endParaRPr lang="de-DE" altLang="de-DE" sz="12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de-DE" altLang="de-DE" sz="1200" dirty="0" smtClean="0"/>
          </a:p>
        </p:txBody>
      </p:sp>
    </p:spTree>
    <p:extLst>
      <p:ext uri="{BB962C8B-B14F-4D97-AF65-F5344CB8AC3E}">
        <p14:creationId xmlns:p14="http://schemas.microsoft.com/office/powerpoint/2010/main" val="266384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800" dirty="0" smtClean="0"/>
              <a:t>7 Denkanstöße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848"/>
            <a:ext cx="8229600" cy="4752528"/>
          </a:xfrm>
        </p:spPr>
        <p:txBody>
          <a:bodyPr/>
          <a:lstStyle/>
          <a:p>
            <a:pPr marL="228600" indent="-228600">
              <a:buFont typeface="Wingdings" panose="05000000000000000000" pitchFamily="2" charset="2"/>
              <a:buAutoNum type="arabicPeriod"/>
            </a:pPr>
            <a:r>
              <a:rPr lang="de-DE" altLang="de-DE" sz="1500" dirty="0" smtClean="0"/>
              <a:t>Die </a:t>
            </a:r>
            <a:r>
              <a:rPr lang="de-DE" altLang="de-DE" sz="1500" b="1" dirty="0" smtClean="0"/>
              <a:t>Koordinierungsaufgabe der Kreise </a:t>
            </a:r>
            <a:r>
              <a:rPr lang="de-DE" altLang="de-DE" sz="1500" dirty="0" smtClean="0"/>
              <a:t>wird bedeutender werden, da die Ministerien in Förderprogrammen für Koordinierungsaufgaben zunehmend kreisfreie Städte und Kreise adressieren.</a:t>
            </a:r>
          </a:p>
          <a:p>
            <a:pPr marL="228600" indent="-228600">
              <a:buFont typeface="Wingdings" panose="05000000000000000000" pitchFamily="2" charset="2"/>
              <a:buAutoNum type="arabicPeriod"/>
            </a:pPr>
            <a:r>
              <a:rPr lang="de-DE" altLang="de-DE" sz="1500" dirty="0" smtClean="0"/>
              <a:t>Die Vielzahl der Netzwerke und der erhöhte Abstimmungsbedarf untereinander werden dazu führen, dass </a:t>
            </a:r>
            <a:r>
              <a:rPr lang="de-DE" altLang="de-DE" sz="1500" b="1" dirty="0" smtClean="0"/>
              <a:t>Strukturen vereinheitlicht </a:t>
            </a:r>
            <a:r>
              <a:rPr lang="de-DE" altLang="de-DE" sz="1500" dirty="0" smtClean="0"/>
              <a:t>werden. Gleichzeitig braucht es </a:t>
            </a:r>
            <a:r>
              <a:rPr lang="de-DE" altLang="de-DE" sz="1500" b="1" dirty="0" smtClean="0"/>
              <a:t>multi-professioneller Teams</a:t>
            </a:r>
            <a:r>
              <a:rPr lang="de-DE" altLang="de-DE" sz="1500" dirty="0" smtClean="0"/>
              <a:t> in den Lenkungsbüros.</a:t>
            </a:r>
            <a:endParaRPr lang="de-DE" altLang="de-DE" sz="1500" dirty="0"/>
          </a:p>
          <a:p>
            <a:pPr marL="228600" indent="-228600" eaLnBrk="1" hangingPunct="1">
              <a:buAutoNum type="arabicPeriod"/>
            </a:pPr>
            <a:r>
              <a:rPr lang="de-DE" altLang="de-DE" sz="1500" dirty="0" smtClean="0"/>
              <a:t>Die kommunalen Koordinierungsstellen werden sich auf lange Sicht von Stabstellen zu Ämtern der Verwaltungen (</a:t>
            </a:r>
            <a:r>
              <a:rPr lang="de-DE" altLang="de-DE" sz="1500" b="1" dirty="0" smtClean="0"/>
              <a:t>„Amt für Schul- und Bildungskoordinierung“</a:t>
            </a:r>
            <a:r>
              <a:rPr lang="de-DE" altLang="de-DE" sz="1500" dirty="0" smtClean="0"/>
              <a:t>) entwickeln.</a:t>
            </a:r>
          </a:p>
          <a:p>
            <a:pPr marL="228600" indent="-228600" eaLnBrk="1" hangingPunct="1">
              <a:buAutoNum type="arabicPeriod"/>
            </a:pPr>
            <a:r>
              <a:rPr lang="de-DE" altLang="de-DE" sz="1500" dirty="0" smtClean="0"/>
              <a:t>Die kommunale Koordinierung muss es schaffen, nahezu </a:t>
            </a:r>
            <a:r>
              <a:rPr lang="de-DE" altLang="de-DE" sz="1500" b="1" dirty="0" smtClean="0"/>
              <a:t>alle Themen </a:t>
            </a:r>
            <a:r>
              <a:rPr lang="de-DE" altLang="de-DE" sz="1500" dirty="0" smtClean="0"/>
              <a:t>(auch z. B. Gesundheit, Nachhaltigkeit) und </a:t>
            </a:r>
            <a:r>
              <a:rPr lang="de-DE" altLang="de-DE" sz="1500" b="1" dirty="0" smtClean="0"/>
              <a:t>alle Akteure </a:t>
            </a:r>
            <a:r>
              <a:rPr lang="de-DE" altLang="de-DE" sz="1500" dirty="0" smtClean="0"/>
              <a:t>(auch z. B. Ersatzschulträger, Träger kultureller Bildung) in die Arbeit einzubeziehen.</a:t>
            </a:r>
            <a:endParaRPr lang="de-DE" altLang="de-DE" sz="1500" dirty="0"/>
          </a:p>
          <a:p>
            <a:pPr marL="228600" indent="-228600" eaLnBrk="1" hangingPunct="1">
              <a:buAutoNum type="arabicPeriod"/>
            </a:pPr>
            <a:r>
              <a:rPr lang="de-DE" altLang="de-DE" sz="1500" dirty="0" smtClean="0"/>
              <a:t>Die </a:t>
            </a:r>
            <a:r>
              <a:rPr lang="de-DE" altLang="de-DE" sz="1500" b="1" dirty="0" smtClean="0"/>
              <a:t>Personalausstattung</a:t>
            </a:r>
            <a:r>
              <a:rPr lang="de-DE" altLang="de-DE" sz="1500" dirty="0" smtClean="0"/>
              <a:t> muss auskömmlich sein. Langfristig sollten Ungleichbehandlungen zwischen kommunalen und Landesbediensteten vermieden werden.</a:t>
            </a:r>
            <a:endParaRPr lang="de-DE" altLang="de-DE" sz="1500" dirty="0"/>
          </a:p>
          <a:p>
            <a:pPr marL="228600" indent="-228600" eaLnBrk="1" hangingPunct="1">
              <a:buAutoNum type="arabicPeriod"/>
            </a:pPr>
            <a:r>
              <a:rPr lang="de-DE" altLang="de-DE" sz="1500" dirty="0" smtClean="0"/>
              <a:t>Die </a:t>
            </a:r>
            <a:r>
              <a:rPr lang="de-DE" altLang="de-DE" sz="1500" b="1" dirty="0" smtClean="0"/>
              <a:t>Einbeziehung der Politik </a:t>
            </a:r>
            <a:r>
              <a:rPr lang="de-DE" altLang="de-DE" sz="1500" dirty="0" smtClean="0"/>
              <a:t>und die </a:t>
            </a:r>
            <a:r>
              <a:rPr lang="de-DE" altLang="de-DE" sz="1500" b="1" dirty="0" smtClean="0"/>
              <a:t>politische Partizipation </a:t>
            </a:r>
            <a:r>
              <a:rPr lang="de-DE" altLang="de-DE" sz="1500" dirty="0" smtClean="0"/>
              <a:t>der Bürgerschaft sind große Herausforderungen sein, da die Grenzen zwischen Fragen grundsätzlicher Bedeutung und Geschäften der laufenden Verwaltung fließend sind.</a:t>
            </a:r>
            <a:endParaRPr lang="de-DE" altLang="de-DE" sz="1500" dirty="0"/>
          </a:p>
          <a:p>
            <a:pPr marL="228600" indent="-228600" eaLnBrk="1" hangingPunct="1">
              <a:buAutoNum type="arabicPeriod"/>
            </a:pPr>
            <a:r>
              <a:rPr lang="de-DE" altLang="de-DE" sz="1500" dirty="0" smtClean="0"/>
              <a:t>Ohne stringentes </a:t>
            </a:r>
            <a:r>
              <a:rPr lang="de-DE" altLang="de-DE" sz="1500" b="1" dirty="0" smtClean="0"/>
              <a:t>Projektmanagement</a:t>
            </a:r>
            <a:r>
              <a:rPr lang="de-DE" altLang="de-DE" sz="1500" dirty="0" smtClean="0"/>
              <a:t> wird die Koordinierung nicht gelingen. Mitarbeiter müssen für diese Aufgabe auch geschult werden.</a:t>
            </a:r>
          </a:p>
          <a:p>
            <a:pPr marL="228600" indent="-228600" eaLnBrk="1" hangingPunct="1">
              <a:buAutoNum type="arabicPeriod"/>
            </a:pPr>
            <a:endParaRPr lang="de-DE" altLang="de-DE" sz="1600" dirty="0"/>
          </a:p>
          <a:p>
            <a:pPr marL="228600" indent="-228600" eaLnBrk="1" hangingPunct="1">
              <a:buAutoNum type="arabicPeriod"/>
            </a:pPr>
            <a:endParaRPr lang="de-DE" altLang="de-DE" sz="12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de-DE" altLang="de-DE" sz="1200" dirty="0" smtClean="0"/>
          </a:p>
        </p:txBody>
      </p:sp>
    </p:spTree>
    <p:extLst>
      <p:ext uri="{BB962C8B-B14F-4D97-AF65-F5344CB8AC3E}">
        <p14:creationId xmlns:p14="http://schemas.microsoft.com/office/powerpoint/2010/main" val="234713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~9408143">
  <a:themeElements>
    <a:clrScheme name="~9408143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~940814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~9408143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9408143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9408143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9408143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9408143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9408143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9408143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9408143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9408143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9408143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 Powerpoint LKT</Template>
  <TotalTime>0</TotalTime>
  <Words>1519</Words>
  <Application>Microsoft Office PowerPoint</Application>
  <PresentationFormat>Bildschirmpräsentation (4:3)</PresentationFormat>
  <Paragraphs>131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~9408143</vt:lpstr>
      <vt:lpstr>Fachtagung „Bildungskoordinierung – (k)eine Kreisaufgabe? Eine Zwischensichtung“ am 21./22.11.2019 im Landkreis Miltenberg</vt:lpstr>
      <vt:lpstr>Gliederung </vt:lpstr>
      <vt:lpstr>Kreise und kreisangehörige Städte und Gemeinden als Bildungsakteure (I)</vt:lpstr>
      <vt:lpstr>Kreise und kreisangehörige Städte und Gemeinden als Bildungsakteure (II)</vt:lpstr>
      <vt:lpstr>Kreise und kreisangehörige Städte und Gemeinden als Bildungsakteure (III)</vt:lpstr>
      <vt:lpstr>„Über 7 Brücken musst Du geh‘n!</vt:lpstr>
      <vt:lpstr>Die „7 Todsünden“ in der Koordinierung</vt:lpstr>
      <vt:lpstr>Die „7 Tugenden“ der Koordinierung</vt:lpstr>
      <vt:lpstr>7 Denkanstöße</vt:lpstr>
      <vt:lpstr>Vielen Dank für Ihre Aufmerksamkeit!  Fragen, Anregungen, Meinungen?</vt:lpstr>
    </vt:vector>
  </TitlesOfParts>
  <Company>LKT-NRW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Studien- und Dialogprogramm der Konrad-Adenauer-Stiftung e.V. für Kommunalpolitiker aus Chile vom 21. Bis 27. Oktober 2018 in der Bundesrepublik Deutschland</dc:title>
  <dc:creator>Nicole Andres</dc:creator>
  <cp:lastModifiedBy>Martin Schenkelberg</cp:lastModifiedBy>
  <cp:revision>44</cp:revision>
  <cp:lastPrinted>2019-11-20T08:22:49Z</cp:lastPrinted>
  <dcterms:created xsi:type="dcterms:W3CDTF">2018-10-24T07:17:02Z</dcterms:created>
  <dcterms:modified xsi:type="dcterms:W3CDTF">2019-11-21T06:43:33Z</dcterms:modified>
</cp:coreProperties>
</file>