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8" r:id="rId2"/>
    <p:sldId id="260" r:id="rId3"/>
    <p:sldId id="284" r:id="rId4"/>
    <p:sldId id="295" r:id="rId5"/>
    <p:sldId id="294" r:id="rId6"/>
    <p:sldId id="285" r:id="rId7"/>
    <p:sldId id="289" r:id="rId8"/>
    <p:sldId id="293" r:id="rId9"/>
    <p:sldId id="291" r:id="rId10"/>
    <p:sldId id="286" r:id="rId11"/>
    <p:sldId id="287" r:id="rId12"/>
    <p:sldId id="288" r:id="rId13"/>
    <p:sldId id="262" r:id="rId14"/>
    <p:sldId id="296" r:id="rId15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3F83"/>
    <a:srgbClr val="394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2629" autoAdjust="0"/>
  </p:normalViewPr>
  <p:slideViewPr>
    <p:cSldViewPr showGuides="1">
      <p:cViewPr varScale="1">
        <p:scale>
          <a:sx n="96" d="100"/>
          <a:sy n="96" d="100"/>
        </p:scale>
        <p:origin x="-2064" y="-96"/>
      </p:cViewPr>
      <p:guideLst>
        <p:guide orient="horz" pos="2160"/>
        <p:guide orient="horz" pos="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6D4CBD25-A8F4-4D1F-8799-02532B504EE2}" type="datetimeFigureOut">
              <a:rPr lang="de-DE" smtClean="0"/>
              <a:t>19.11.2019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4" tIns="45752" rIns="91504" bIns="45752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504" tIns="45752" rIns="91504" bIns="45752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21F3DE1F-F147-45A9-B003-B4A0F15362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2199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3DE1F-F147-45A9-B003-B4A0F153623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6389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STEINBART</a:t>
            </a:r>
          </a:p>
          <a:p>
            <a:endParaRPr lang="de-DE" dirty="0" smtClean="0"/>
          </a:p>
          <a:p>
            <a:r>
              <a:rPr lang="de-DE" dirty="0" smtClean="0"/>
              <a:t>Zusammenfassend </a:t>
            </a:r>
          </a:p>
          <a:p>
            <a:endParaRPr lang="de-DE" dirty="0" smtClean="0"/>
          </a:p>
          <a:p>
            <a:r>
              <a:rPr lang="de-DE" dirty="0" smtClean="0"/>
              <a:t>Zuständigkeiten </a:t>
            </a:r>
            <a:r>
              <a:rPr lang="de-DE" dirty="0" smtClean="0"/>
              <a:t>für Bildung weit verteilt: AL 1, UB5, KiTa-Aufsicht, </a:t>
            </a:r>
            <a:r>
              <a:rPr lang="de-DE" dirty="0" err="1" smtClean="0"/>
              <a:t>BuT</a:t>
            </a:r>
            <a:r>
              <a:rPr lang="de-DE" dirty="0" smtClean="0"/>
              <a:t>-Leistungen, UB1</a:t>
            </a:r>
          </a:p>
          <a:p>
            <a:endParaRPr lang="de-DE" dirty="0" smtClean="0"/>
          </a:p>
          <a:p>
            <a:r>
              <a:rPr lang="de-DE" dirty="0" smtClean="0"/>
              <a:t>Interne</a:t>
            </a:r>
            <a:r>
              <a:rPr lang="de-DE" baseline="0" dirty="0" smtClean="0"/>
              <a:t> Koordination: </a:t>
            </a:r>
            <a:r>
              <a:rPr lang="de-DE" dirty="0" smtClean="0"/>
              <a:t>Austausch auf fachlicher Ebene: Jugendhilfeplanung, Familienbildung, JaS, Jugendarbeit</a:t>
            </a:r>
          </a:p>
          <a:p>
            <a:r>
              <a:rPr lang="de-DE" dirty="0" smtClean="0"/>
              <a:t>AG Bildungsmonitoring</a:t>
            </a:r>
          </a:p>
          <a:p>
            <a:endParaRPr lang="de-DE" dirty="0" smtClean="0"/>
          </a:p>
          <a:p>
            <a:r>
              <a:rPr lang="de-DE" dirty="0" smtClean="0"/>
              <a:t>Defizite:  </a:t>
            </a:r>
            <a:endParaRPr lang="de-DE" dirty="0" smtClean="0"/>
          </a:p>
          <a:p>
            <a:r>
              <a:rPr lang="de-DE" dirty="0" smtClean="0"/>
              <a:t>Bildungsthemen in Verwaltungsorganisation stark</a:t>
            </a:r>
            <a:r>
              <a:rPr lang="de-DE" baseline="0" dirty="0" smtClean="0"/>
              <a:t> zergliedert, Abteilungen und Sachgebiete arbeiten in eigener Zuständigkeit und Logik, umfassende Bündelung von Informationen und Prozessen findet noch nicht statt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3DE1F-F147-45A9-B003-B4A0F153623F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45241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SEIDEL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Gremien</a:t>
            </a:r>
            <a:r>
              <a:rPr lang="de-DE" dirty="0" smtClean="0"/>
              <a:t>: Steuerungsgruppe, </a:t>
            </a:r>
            <a:r>
              <a:rPr lang="de-DE" dirty="0" smtClean="0"/>
              <a:t>Bürgermeisterdienstbesprechung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Projekt Zukunft in Klingenberg, Mönchberg, Leidersbach…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3DE1F-F147-45A9-B003-B4A0F153623F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2300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STEINBART</a:t>
            </a:r>
          </a:p>
          <a:p>
            <a:endParaRPr lang="de-DE" dirty="0" smtClean="0"/>
          </a:p>
          <a:p>
            <a:r>
              <a:rPr lang="de-DE" dirty="0" smtClean="0"/>
              <a:t>Ergebnisse </a:t>
            </a:r>
            <a:r>
              <a:rPr lang="de-DE" dirty="0" smtClean="0"/>
              <a:t>des Reflexionsworkshops mit </a:t>
            </a:r>
            <a:r>
              <a:rPr lang="de-DE" dirty="0" smtClean="0"/>
              <a:t>Transferagentur</a:t>
            </a:r>
          </a:p>
          <a:p>
            <a:r>
              <a:rPr lang="de-DE" dirty="0" smtClean="0"/>
              <a:t>-&gt; Bsp. Hr. Rätz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3DE1F-F147-45A9-B003-B4A0F153623F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99088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STEINBART</a:t>
            </a:r>
          </a:p>
          <a:p>
            <a:endParaRPr lang="de-DE" dirty="0" smtClean="0"/>
          </a:p>
          <a:p>
            <a:r>
              <a:rPr lang="de-DE" dirty="0" smtClean="0"/>
              <a:t>Ferienbetreuung</a:t>
            </a:r>
            <a:r>
              <a:rPr lang="de-DE" baseline="0" dirty="0" smtClean="0"/>
              <a:t> im Hinblick auf Monitoring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3DE1F-F147-45A9-B003-B4A0F153623F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8361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3DE1F-F147-45A9-B003-B4A0F153623F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2130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dirty="0" smtClean="0"/>
              <a:t>SEIDEL</a:t>
            </a:r>
            <a:endParaRPr lang="de-DE" sz="1200" dirty="0" smtClean="0"/>
          </a:p>
          <a:p>
            <a:endParaRPr lang="de-DE" sz="1200" dirty="0" smtClean="0"/>
          </a:p>
          <a:p>
            <a:r>
              <a:rPr lang="de-DE" sz="1200" dirty="0" smtClean="0"/>
              <a:t>Zertifizierung </a:t>
            </a:r>
            <a:r>
              <a:rPr lang="de-DE" sz="1200" dirty="0"/>
              <a:t>Bildungsregion am 25.07.2017</a:t>
            </a:r>
          </a:p>
          <a:p>
            <a:endParaRPr lang="de-DE" sz="1200" dirty="0" smtClean="0"/>
          </a:p>
          <a:p>
            <a:r>
              <a:rPr lang="de-DE" sz="1200" dirty="0"/>
              <a:t>Verstetigung der Bildungsregion: Nachhaltige Struktur</a:t>
            </a:r>
          </a:p>
          <a:p>
            <a:pPr lvl="1"/>
            <a:r>
              <a:rPr lang="de-DE" sz="1200" dirty="0" smtClean="0"/>
              <a:t>Die Ideen, Projekte und Maßnahmen aus den Arbeitskreisen  weiterführen und ggf. umsetzen</a:t>
            </a:r>
          </a:p>
          <a:p>
            <a:pPr lvl="1"/>
            <a:r>
              <a:rPr lang="de-DE" sz="1200" dirty="0" smtClean="0"/>
              <a:t>Projekte Bildungsregion in Umsetzung: Newsletter, Runder Tisch Schulbau, Befragung Berufsorientierung, Jugendworkshops</a:t>
            </a:r>
          </a:p>
          <a:p>
            <a:endParaRPr lang="de-DE" sz="1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3DE1F-F147-45A9-B003-B4A0F153623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7481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STEINBART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3DE1F-F147-45A9-B003-B4A0F153623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0154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STEINBART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3DE1F-F147-45A9-B003-B4A0F153623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79960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STEINBART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3DE1F-F147-45A9-B003-B4A0F153623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7826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SEIDEL</a:t>
            </a:r>
          </a:p>
          <a:p>
            <a:endParaRPr lang="de-DE" dirty="0" smtClean="0"/>
          </a:p>
          <a:p>
            <a:r>
              <a:rPr lang="de-DE" dirty="0" smtClean="0"/>
              <a:t>Bisher erreicht</a:t>
            </a:r>
            <a:r>
              <a:rPr lang="de-DE" dirty="0" smtClean="0"/>
              <a:t>: Akteure sammeln</a:t>
            </a:r>
            <a:r>
              <a:rPr lang="de-DE" baseline="0" dirty="0" smtClean="0"/>
              <a:t> und einem gemeinsamen Ziel verpflichten: </a:t>
            </a:r>
            <a:r>
              <a:rPr lang="de-DE" dirty="0" smtClean="0"/>
              <a:t>kommunale Bildungslandschaft </a:t>
            </a:r>
            <a:r>
              <a:rPr lang="de-DE" dirty="0" smtClean="0"/>
              <a:t>weiterentwickeln</a:t>
            </a:r>
          </a:p>
          <a:p>
            <a:endParaRPr lang="de-DE" dirty="0" smtClean="0"/>
          </a:p>
          <a:p>
            <a:r>
              <a:rPr lang="de-DE" dirty="0" smtClean="0"/>
              <a:t>(3x</a:t>
            </a:r>
            <a:r>
              <a:rPr lang="de-DE" baseline="0" dirty="0" smtClean="0"/>
              <a:t> getagt)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3DE1F-F147-45A9-B003-B4A0F153623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90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dirty="0" smtClean="0"/>
              <a:t>STEINBART</a:t>
            </a:r>
          </a:p>
          <a:p>
            <a:endParaRPr lang="de-DE" sz="1200" dirty="0" smtClean="0"/>
          </a:p>
          <a:p>
            <a:r>
              <a:rPr lang="de-DE" sz="1200" dirty="0" smtClean="0"/>
              <a:t>2018</a:t>
            </a:r>
            <a:r>
              <a:rPr lang="de-DE" sz="1200" dirty="0" smtClean="0"/>
              <a:t>: „Den Übergang Schule-Beruf gemeinsam gelingend gestalten“</a:t>
            </a:r>
          </a:p>
          <a:p>
            <a:pPr lvl="1"/>
            <a:r>
              <a:rPr lang="de-DE" sz="1200" dirty="0" smtClean="0"/>
              <a:t>Gute Beteiligung</a:t>
            </a:r>
          </a:p>
          <a:p>
            <a:pPr lvl="1"/>
            <a:r>
              <a:rPr lang="de-DE" sz="1200" dirty="0" smtClean="0"/>
              <a:t>Dokumentation liegt vor</a:t>
            </a:r>
          </a:p>
          <a:p>
            <a:pPr lvl="1"/>
            <a:r>
              <a:rPr lang="de-DE" sz="1200" dirty="0" smtClean="0"/>
              <a:t>Aktuell Nachbereitung der Ergebnisse der 1. Bildungskonferenz mit den betreffenden  Akteuren -&gt; Handlungsbedarfe und Arbeitsaufträge </a:t>
            </a:r>
          </a:p>
          <a:p>
            <a:endParaRPr lang="de-DE" sz="1200" dirty="0" smtClean="0"/>
          </a:p>
          <a:p>
            <a:pPr marL="343140" lvl="1" indent="-343140">
              <a:buSzPct val="125000"/>
            </a:pPr>
            <a:r>
              <a:rPr lang="de-DE" sz="1200" dirty="0"/>
              <a:t>05. Juli 2019: 2. Bildungskonferenz „Wie gestalten unsere Schulen Digitalisierung“ (AT)</a:t>
            </a:r>
          </a:p>
          <a:p>
            <a:pPr marL="343140" lvl="1" indent="-343140">
              <a:buSzPct val="125000"/>
            </a:pPr>
            <a:r>
              <a:rPr lang="de-DE" sz="1200" dirty="0"/>
              <a:t>Kooperation JEG &amp; Landkreis</a:t>
            </a:r>
          </a:p>
          <a:p>
            <a:r>
              <a:rPr lang="de-DE" sz="1200" dirty="0" smtClean="0"/>
              <a:t>Podiumsdiskussion</a:t>
            </a:r>
          </a:p>
          <a:p>
            <a:r>
              <a:rPr lang="de-DE" sz="1200" dirty="0" smtClean="0"/>
              <a:t>Lehrer*in,</a:t>
            </a:r>
            <a:r>
              <a:rPr lang="de-DE" sz="1200" baseline="0" dirty="0" smtClean="0"/>
              <a:t> </a:t>
            </a:r>
            <a:r>
              <a:rPr lang="de-DE" sz="1200" dirty="0" smtClean="0"/>
              <a:t>Landrat </a:t>
            </a:r>
            <a:r>
              <a:rPr lang="de-DE" sz="1200" dirty="0" smtClean="0"/>
              <a:t>Jens Marco </a:t>
            </a:r>
            <a:r>
              <a:rPr lang="de-DE" sz="1200" dirty="0" smtClean="0"/>
              <a:t>Scherf, Staatsministerin </a:t>
            </a:r>
            <a:r>
              <a:rPr lang="de-DE" sz="1200" dirty="0" smtClean="0"/>
              <a:t>für Digitales</a:t>
            </a:r>
          </a:p>
          <a:p>
            <a:r>
              <a:rPr lang="de-DE" sz="1200" dirty="0" smtClean="0"/>
              <a:t>Schulleiter*in, Unternehmer*in, Schüler*in</a:t>
            </a:r>
            <a:endParaRPr lang="de-DE" sz="1200" dirty="0" smtClean="0"/>
          </a:p>
          <a:p>
            <a:r>
              <a:rPr lang="de-DE" sz="1200" dirty="0" smtClean="0"/>
              <a:t>Moderation: Beatrice Brenner, Bundesverband Mittelständische Wirtschaft (BVMW)</a:t>
            </a:r>
          </a:p>
          <a:p>
            <a:endParaRPr lang="de-DE" sz="1200" dirty="0" smtClean="0"/>
          </a:p>
          <a:p>
            <a:r>
              <a:rPr lang="de-DE" sz="1200" dirty="0" smtClean="0"/>
              <a:t>Messebetrieb Digitalisierung an Schulen </a:t>
            </a:r>
          </a:p>
          <a:p>
            <a:pPr marL="457520" lvl="1" defTabSz="915040"/>
            <a:r>
              <a:rPr lang="de-DE" sz="1200" dirty="0" smtClean="0"/>
              <a:t>Podiumsdiskussion, Messebetrieb Digitalisierung an Schulen (Gesamt oder Ausstattungskonzepte, AGs, Projekte etc.)</a:t>
            </a:r>
          </a:p>
          <a:p>
            <a:pPr lvl="1"/>
            <a:r>
              <a:rPr lang="de-DE" sz="1200" dirty="0" smtClean="0"/>
              <a:t>Begleitend Lehrerfortbildungen, Vorträge, Workshops durch Schülerfirmen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3DE1F-F147-45A9-B003-B4A0F153623F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480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STEINBART</a:t>
            </a:r>
          </a:p>
          <a:p>
            <a:endParaRPr lang="de-DE" dirty="0" smtClean="0"/>
          </a:p>
          <a:p>
            <a:r>
              <a:rPr lang="de-DE" dirty="0" smtClean="0"/>
              <a:t>Existierende AG</a:t>
            </a:r>
            <a:r>
              <a:rPr lang="de-DE" baseline="0" dirty="0" smtClean="0"/>
              <a:t> Monitoring</a:t>
            </a:r>
          </a:p>
          <a:p>
            <a:r>
              <a:rPr lang="de-DE" baseline="0" dirty="0" smtClean="0"/>
              <a:t>Ggf. weitere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3DE1F-F147-45A9-B003-B4A0F153623F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52027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SEIDEL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3DE1F-F147-45A9-B003-B4A0F153623F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7459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 userDrawn="1"/>
        </p:nvSpPr>
        <p:spPr>
          <a:xfrm>
            <a:off x="0" y="3464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42000">
                <a:schemeClr val="accent1">
                  <a:tint val="44500"/>
                  <a:satMod val="160000"/>
                </a:schemeClr>
              </a:gs>
              <a:gs pos="89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900113" y="3429000"/>
            <a:ext cx="7272337" cy="792162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313F8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 smtClean="0"/>
              <a:t>Untertitel bearbeiten</a:t>
            </a:r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107504" y="6395237"/>
            <a:ext cx="7083300" cy="198000"/>
          </a:xfrm>
          <a:prstGeom prst="rect">
            <a:avLst/>
          </a:prstGeom>
          <a:solidFill>
            <a:srgbClr val="313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platzhalter 39"/>
          <p:cNvSpPr>
            <a:spLocks noGrp="1"/>
          </p:cNvSpPr>
          <p:nvPr>
            <p:ph type="body" sz="quarter" idx="12" hasCustomPrompt="1"/>
          </p:nvPr>
        </p:nvSpPr>
        <p:spPr>
          <a:xfrm>
            <a:off x="900113" y="1268413"/>
            <a:ext cx="7343775" cy="1728787"/>
          </a:xfrm>
          <a:effectLst>
            <a:outerShdw blurRad="25400" dist="50800" dir="3000000" algn="tl" rotWithShape="0">
              <a:schemeClr val="bg1">
                <a:alpha val="47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FontTx/>
              <a:buNone/>
              <a:defRPr sz="5400" b="1">
                <a:solidFill>
                  <a:srgbClr val="313F83"/>
                </a:solidFill>
                <a:latin typeface="Arial" pitchFamily="34" charset="0"/>
                <a:cs typeface="Arial" pitchFamily="34" charset="0"/>
              </a:defRPr>
            </a:lvl1pPr>
            <a:lvl5pPr marL="1828800" indent="0" algn="ctr">
              <a:buFontTx/>
              <a:buNone/>
              <a:defRPr sz="5400" b="1">
                <a:solidFill>
                  <a:srgbClr val="394999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 smtClean="0"/>
              <a:t>Titel bearbeiten</a:t>
            </a:r>
            <a:endParaRPr lang="de-DE" dirty="0"/>
          </a:p>
        </p:txBody>
      </p:sp>
      <p:pic>
        <p:nvPicPr>
          <p:cNvPr id="17" name="Picture 18" descr="Logo_lra_rgb200dpi_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804" y="5369198"/>
            <a:ext cx="1917700" cy="130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026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13F8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313F83"/>
              </a:buClr>
              <a:defRPr sz="2400"/>
            </a:lvl1pPr>
            <a:lvl2pPr>
              <a:buClr>
                <a:srgbClr val="313F83"/>
              </a:buClr>
              <a:defRPr sz="2000"/>
            </a:lvl2pPr>
            <a:lvl3pPr>
              <a:defRPr sz="1800"/>
            </a:lvl3pPr>
            <a:lvl4pPr>
              <a:defRPr sz="1800"/>
            </a:lvl4pPr>
            <a:lvl5pPr marL="2057400" indent="-228600">
              <a:buFont typeface="Symbol" pitchFamily="18" charset="2"/>
              <a:buChar char="-"/>
              <a:defRPr sz="18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21.11.2019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Kreis Miltenberg. Einblicke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31531C9-CC76-4301-9859-FBF1A5E5048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extfeld 8"/>
          <p:cNvSpPr txBox="1"/>
          <p:nvPr userDrawn="1"/>
        </p:nvSpPr>
        <p:spPr>
          <a:xfrm>
            <a:off x="179512" y="587727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1760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21.11.2019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Kreis Miltenberg. Einblicke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31531C9-CC76-4301-9859-FBF1A5E5048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extfeld 8"/>
          <p:cNvSpPr txBox="1"/>
          <p:nvPr userDrawn="1"/>
        </p:nvSpPr>
        <p:spPr>
          <a:xfrm>
            <a:off x="179512" y="587727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862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7807821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8461" y="105251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07504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21.11.2019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Kreis Miltenberg. Einblicke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902450" y="64447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31531C9-CC76-4301-9859-FBF1A5E50486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1" name="Picture 18" descr="Logo_lra_rgb200dpi_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5626" y="116633"/>
            <a:ext cx="1100870" cy="746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hteck 11"/>
          <p:cNvSpPr/>
          <p:nvPr/>
        </p:nvSpPr>
        <p:spPr>
          <a:xfrm>
            <a:off x="138461" y="790576"/>
            <a:ext cx="7776864" cy="36000"/>
          </a:xfrm>
          <a:prstGeom prst="rect">
            <a:avLst/>
          </a:prstGeom>
          <a:solidFill>
            <a:srgbClr val="313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107504" y="6444720"/>
            <a:ext cx="8928546" cy="36000"/>
          </a:xfrm>
          <a:prstGeom prst="rect">
            <a:avLst/>
          </a:prstGeom>
          <a:solidFill>
            <a:srgbClr val="313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067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394999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394999"/>
        </a:buClr>
        <a:buSzPct val="125000"/>
        <a:buFont typeface="Wingdings" pitchFamily="2" charset="2"/>
        <a:buChar char="§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394999"/>
        </a:buClr>
        <a:buSzPct val="115000"/>
        <a:buFont typeface="Wingdings" pitchFamily="2" charset="2"/>
        <a:buChar char="§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>
            <a:lumMod val="60000"/>
            <a:lumOff val="40000"/>
          </a:schemeClr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ldungsregion-mil.de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b="0" dirty="0"/>
              <a:t>Kreis Miltenberg. Einblicke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Bildungskoordinierung – </a:t>
            </a:r>
            <a:br>
              <a:rPr lang="de-DE" dirty="0" smtClean="0"/>
            </a:br>
            <a:r>
              <a:rPr lang="de-DE" dirty="0" smtClean="0"/>
              <a:t>(</a:t>
            </a:r>
            <a:r>
              <a:rPr lang="de-DE" dirty="0"/>
              <a:t>k) eine Kreisaufgabe?</a:t>
            </a:r>
          </a:p>
          <a:p>
            <a:r>
              <a:rPr lang="de-DE" dirty="0"/>
              <a:t>Eine Zwischensichtung</a:t>
            </a:r>
          </a:p>
        </p:txBody>
      </p:sp>
    </p:spTree>
    <p:extLst>
      <p:ext uri="{BB962C8B-B14F-4D97-AF65-F5344CB8AC3E}">
        <p14:creationId xmlns:p14="http://schemas.microsoft.com/office/powerpoint/2010/main" val="95463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Bildungskoordination im Landkreis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Zentrales Gremium Steuerungsgruppe Bildungsregion</a:t>
            </a:r>
          </a:p>
          <a:p>
            <a:r>
              <a:rPr lang="de-DE" dirty="0" smtClean="0"/>
              <a:t>Koordinierung bei </a:t>
            </a:r>
            <a:r>
              <a:rPr lang="de-DE" dirty="0"/>
              <a:t>Fachstelle Bildungsmanagement und </a:t>
            </a:r>
            <a:r>
              <a:rPr lang="de-DE" dirty="0" smtClean="0"/>
              <a:t>–monitoring, Büro </a:t>
            </a:r>
            <a:r>
              <a:rPr lang="de-DE" dirty="0"/>
              <a:t>des Landrats </a:t>
            </a:r>
            <a:endParaRPr lang="de-DE" dirty="0" smtClean="0"/>
          </a:p>
          <a:p>
            <a:pPr lvl="1"/>
            <a:r>
              <a:rPr lang="de-DE" b="1" dirty="0"/>
              <a:t>Interne Kooperation </a:t>
            </a:r>
            <a:r>
              <a:rPr lang="de-DE" dirty="0" smtClean="0"/>
              <a:t>Jugendhilfeplanung, Jugendberufsagentur, Familienbildung, Kommunale Jugendarbeit, </a:t>
            </a:r>
            <a:endParaRPr lang="de-DE" dirty="0"/>
          </a:p>
          <a:p>
            <a:pPr lvl="1"/>
            <a:r>
              <a:rPr lang="de-DE" b="1" dirty="0"/>
              <a:t>Externe Kooperation</a:t>
            </a:r>
            <a:r>
              <a:rPr lang="de-DE" dirty="0"/>
              <a:t> AK SchuleWirtschaft, regionale Fachkräfteallianz, Austausch der Bildungsregionen in der Region, Weinheimer Initiative</a:t>
            </a:r>
          </a:p>
          <a:p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21.11.2019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Kreis Miltenberg. Einblicke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1C9-CC76-4301-9859-FBF1A5E50486}" type="slidenum">
              <a:rPr lang="de-DE" smtClean="0"/>
              <a:pPr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3698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Zusammenarbeit </a:t>
            </a:r>
            <a:r>
              <a:rPr lang="de-DE" dirty="0" smtClean="0"/>
              <a:t>Kreis/Gemeinden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Zusammenarbeit </a:t>
            </a:r>
            <a:r>
              <a:rPr lang="de-DE" dirty="0"/>
              <a:t>mit den kreisangehörigen </a:t>
            </a:r>
            <a:r>
              <a:rPr lang="de-DE" dirty="0" smtClean="0"/>
              <a:t>Gemeinden</a:t>
            </a:r>
          </a:p>
          <a:p>
            <a:pPr lvl="1"/>
            <a:r>
              <a:rPr lang="de-DE" dirty="0" smtClean="0"/>
              <a:t>Bildungskonferenzen</a:t>
            </a:r>
          </a:p>
          <a:p>
            <a:pPr lvl="1"/>
            <a:r>
              <a:rPr lang="de-DE" dirty="0" smtClean="0"/>
              <a:t>Zusammenarbeit </a:t>
            </a:r>
            <a:r>
              <a:rPr lang="de-DE" dirty="0"/>
              <a:t>in </a:t>
            </a:r>
            <a:r>
              <a:rPr lang="de-DE" dirty="0" smtClean="0"/>
              <a:t>Gremien</a:t>
            </a:r>
          </a:p>
          <a:p>
            <a:pPr lvl="1"/>
            <a:r>
              <a:rPr lang="de-DE" dirty="0" smtClean="0"/>
              <a:t>Kooperation in Arbeitsgemeinschaften (z.B. LAG)</a:t>
            </a:r>
          </a:p>
          <a:p>
            <a:pPr lvl="1"/>
            <a:r>
              <a:rPr lang="de-DE" dirty="0" smtClean="0"/>
              <a:t>Kooperation in der Kultur, kulturelle Bildungsangebote</a:t>
            </a:r>
          </a:p>
          <a:p>
            <a:pPr lvl="1"/>
            <a:r>
              <a:rPr lang="de-DE" dirty="0" smtClean="0"/>
              <a:t>Informationsweitergabe</a:t>
            </a:r>
            <a:r>
              <a:rPr lang="de-DE" dirty="0"/>
              <a:t>, </a:t>
            </a:r>
            <a:r>
              <a:rPr lang="de-DE" dirty="0" smtClean="0"/>
              <a:t>Publikationen, </a:t>
            </a:r>
            <a:r>
              <a:rPr lang="de-DE" dirty="0" smtClean="0">
                <a:hlinkClick r:id="rId3"/>
              </a:rPr>
              <a:t>Bildungsw</a:t>
            </a:r>
            <a:r>
              <a:rPr lang="de-DE" dirty="0" smtClean="0">
                <a:hlinkClick r:id="rId3"/>
              </a:rPr>
              <a:t>ebsite</a:t>
            </a:r>
            <a:endParaRPr lang="de-DE" dirty="0" smtClean="0"/>
          </a:p>
          <a:p>
            <a:pPr lvl="1"/>
            <a:r>
              <a:rPr lang="de-DE" dirty="0" smtClean="0"/>
              <a:t>Runder Tisch Bau und </a:t>
            </a:r>
            <a:r>
              <a:rPr lang="de-DE" dirty="0" smtClean="0"/>
              <a:t>Gebäudemanagement</a:t>
            </a:r>
          </a:p>
          <a:p>
            <a:pPr lvl="1"/>
            <a:r>
              <a:rPr lang="de-DE" dirty="0" smtClean="0"/>
              <a:t>„Projekt Zukunft“ Jugendpartizipation</a:t>
            </a:r>
            <a:endParaRPr lang="de-DE" dirty="0" smtClean="0"/>
          </a:p>
          <a:p>
            <a:pPr lvl="1"/>
            <a:r>
              <a:rPr lang="de-DE" dirty="0" smtClean="0"/>
              <a:t>Digitalisierung </a:t>
            </a:r>
            <a:r>
              <a:rPr lang="de-DE" dirty="0" smtClean="0"/>
              <a:t>von Schulen</a:t>
            </a:r>
            <a:endParaRPr lang="de-DE" dirty="0"/>
          </a:p>
          <a:p>
            <a:r>
              <a:rPr lang="de-DE" dirty="0" smtClean="0"/>
              <a:t>Landkreis tritt als „Dienstleister“ auf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21.11.2019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Kreis Miltenberg. Einblicke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1C9-CC76-4301-9859-FBF1A5E50486}" type="slidenum">
              <a:rPr lang="de-DE" smtClean="0"/>
              <a:pPr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5856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Herausforderungen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strukturierte Entwicklung strategischer Ziele</a:t>
            </a:r>
          </a:p>
          <a:p>
            <a:pPr lvl="1"/>
            <a:r>
              <a:rPr lang="de-DE" dirty="0" smtClean="0"/>
              <a:t>Beschluss durch Steuerungsgruppe</a:t>
            </a:r>
            <a:endParaRPr lang="de-DE" dirty="0" smtClean="0"/>
          </a:p>
          <a:p>
            <a:r>
              <a:rPr lang="de-DE" dirty="0" smtClean="0"/>
              <a:t>Optimierung </a:t>
            </a:r>
            <a:r>
              <a:rPr lang="de-DE" dirty="0"/>
              <a:t>der verwaltungsinternen </a:t>
            </a:r>
            <a:r>
              <a:rPr lang="de-DE" dirty="0" smtClean="0"/>
              <a:t>Zusammenarbeit</a:t>
            </a:r>
          </a:p>
          <a:p>
            <a:pPr lvl="1"/>
            <a:r>
              <a:rPr lang="de-DE" dirty="0" smtClean="0"/>
              <a:t>Fachstelle </a:t>
            </a:r>
            <a:r>
              <a:rPr lang="de-DE" dirty="0"/>
              <a:t>Bildungsmanagement und </a:t>
            </a:r>
            <a:r>
              <a:rPr lang="de-DE" dirty="0" smtClean="0"/>
              <a:t>–monitoring - Staatliches Schulamt – Jugendamt</a:t>
            </a:r>
          </a:p>
          <a:p>
            <a:pPr lvl="1"/>
            <a:r>
              <a:rPr lang="de-DE" dirty="0" smtClean="0"/>
              <a:t>weitere Bildungsbereiche in BiMa/BiMo einbeziehen - frühkindliche Bildung, lebenslanges Lernen, Umweltbildung, kulturelle Bildung</a:t>
            </a:r>
          </a:p>
          <a:p>
            <a:pPr lvl="1"/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21.11.2019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Kreis Miltenberg. Einblicke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1C9-CC76-4301-9859-FBF1A5E50486}" type="slidenum">
              <a:rPr lang="de-DE" smtClean="0"/>
              <a:pPr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686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Mögliche Zukunftsthemen </a:t>
            </a:r>
            <a:r>
              <a:rPr lang="de-DE" dirty="0" smtClean="0"/>
              <a:t>Kreis/Gemeinden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Ferienbetreuung </a:t>
            </a:r>
            <a:endParaRPr lang="de-DE" dirty="0" smtClean="0"/>
          </a:p>
          <a:p>
            <a:r>
              <a:rPr lang="de-DE" dirty="0" smtClean="0"/>
              <a:t>Monitoring Frühkindliche Bildung</a:t>
            </a:r>
          </a:p>
          <a:p>
            <a:r>
              <a:rPr lang="de-DE" dirty="0" smtClean="0"/>
              <a:t>Schülerströme – Schulverbünde</a:t>
            </a:r>
          </a:p>
          <a:p>
            <a:r>
              <a:rPr lang="de-DE" dirty="0" smtClean="0"/>
              <a:t>Verwaltung sucht besseren </a:t>
            </a:r>
            <a:r>
              <a:rPr lang="de-DE" dirty="0"/>
              <a:t>Zugang und ein Wissen über Problemlagen und Bedarfe bei der </a:t>
            </a:r>
            <a:r>
              <a:rPr lang="de-DE" dirty="0" smtClean="0"/>
              <a:t>Bevölkerung</a:t>
            </a:r>
          </a:p>
          <a:p>
            <a:pPr lvl="1"/>
            <a:r>
              <a:rPr lang="de-DE" dirty="0" smtClean="0"/>
              <a:t>Die Gemeinden sind näher an Bürger*innen </a:t>
            </a:r>
          </a:p>
          <a:p>
            <a:pPr lvl="1"/>
            <a:r>
              <a:rPr lang="de-DE" dirty="0" smtClean="0"/>
              <a:t>Nutzer*innen stärker beteiligen</a:t>
            </a:r>
          </a:p>
          <a:p>
            <a:pPr lvl="1"/>
            <a:r>
              <a:rPr lang="de-DE" dirty="0" smtClean="0"/>
              <a:t>modernere Partizipationsformen erproben 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21.11.2019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Kreis Miltenberg. Einblicke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1C9-CC76-4301-9859-FBF1A5E50486}" type="slidenum">
              <a:rPr lang="de-DE" smtClean="0"/>
              <a:pPr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6218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899592" y="1916832"/>
            <a:ext cx="7343775" cy="1728787"/>
          </a:xfrm>
        </p:spPr>
        <p:txBody>
          <a:bodyPr>
            <a:normAutofit/>
          </a:bodyPr>
          <a:lstStyle/>
          <a:p>
            <a:r>
              <a:rPr lang="de-DE" sz="4400" dirty="0" smtClean="0"/>
              <a:t>Vielen Dank für Ihre Aufmerksamkeit</a:t>
            </a:r>
            <a:endParaRPr lang="de-DE" sz="4400" dirty="0"/>
          </a:p>
        </p:txBody>
      </p:sp>
    </p:spTree>
    <p:extLst>
      <p:ext uri="{BB962C8B-B14F-4D97-AF65-F5344CB8AC3E}">
        <p14:creationId xmlns:p14="http://schemas.microsoft.com/office/powerpoint/2010/main" val="2441231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Bildungsregionen in Bayern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Startschuss in 2013</a:t>
            </a:r>
          </a:p>
          <a:p>
            <a:r>
              <a:rPr lang="de-DE" dirty="0" smtClean="0"/>
              <a:t>Initiative des Kultusministeriums Bayern</a:t>
            </a:r>
          </a:p>
          <a:p>
            <a:r>
              <a:rPr lang="de-DE" dirty="0" smtClean="0"/>
              <a:t>Ablauf: </a:t>
            </a:r>
          </a:p>
          <a:p>
            <a:pPr lvl="1"/>
            <a:r>
              <a:rPr lang="de-DE" dirty="0" smtClean="0"/>
              <a:t>Breite Beteiligung von Bildungsakteuren in zwei Dialogforen</a:t>
            </a:r>
          </a:p>
          <a:p>
            <a:pPr lvl="1"/>
            <a:r>
              <a:rPr lang="de-DE" dirty="0" smtClean="0"/>
              <a:t>Arbeit in fünf Arbeitskreisen</a:t>
            </a:r>
          </a:p>
          <a:p>
            <a:pPr lvl="1"/>
            <a:r>
              <a:rPr lang="de-DE" dirty="0" smtClean="0"/>
              <a:t>Ergebnisse gebündelt in Bewerbung als „Bildungsregion in Bayern“</a:t>
            </a:r>
          </a:p>
          <a:p>
            <a:r>
              <a:rPr lang="de-DE" dirty="0" smtClean="0"/>
              <a:t>Ziele: </a:t>
            </a:r>
          </a:p>
          <a:p>
            <a:pPr lvl="1"/>
            <a:r>
              <a:rPr lang="de-DE" dirty="0"/>
              <a:t>langfristig die gemeinschaftliche Zusammenarbeit aller Bildungsakteure im Kreis zu </a:t>
            </a:r>
            <a:r>
              <a:rPr lang="de-DE" dirty="0" smtClean="0"/>
              <a:t>organisieren</a:t>
            </a:r>
          </a:p>
          <a:p>
            <a:pPr lvl="1"/>
            <a:r>
              <a:rPr lang="de-DE" dirty="0" smtClean="0"/>
              <a:t>vernetztes</a:t>
            </a:r>
            <a:r>
              <a:rPr lang="de-DE" dirty="0"/>
              <a:t>, bedarfsgerechtes </a:t>
            </a:r>
            <a:r>
              <a:rPr lang="de-DE" dirty="0" smtClean="0"/>
              <a:t>Bildungsangebot schaffen</a:t>
            </a:r>
          </a:p>
          <a:p>
            <a:pPr lvl="1"/>
            <a:r>
              <a:rPr lang="de-DE" dirty="0" smtClean="0"/>
              <a:t>noch </a:t>
            </a:r>
            <a:r>
              <a:rPr lang="de-DE" dirty="0"/>
              <a:t>höhere Qualität der </a:t>
            </a:r>
            <a:r>
              <a:rPr lang="de-DE" dirty="0" smtClean="0"/>
              <a:t>Bildungsangebote sichern</a:t>
            </a:r>
          </a:p>
          <a:p>
            <a:pPr lvl="1"/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21.11.2019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Kreis Miltenberg. Einblicke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1C9-CC76-4301-9859-FBF1A5E50486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02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Förderprogramm „Bildung integriert“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Beteiligung am Bundesprogramm „Bildung Integriert“</a:t>
            </a:r>
          </a:p>
          <a:p>
            <a:r>
              <a:rPr lang="de-DE" dirty="0" smtClean="0"/>
              <a:t>Datenbasiertes </a:t>
            </a:r>
            <a:r>
              <a:rPr lang="de-DE" dirty="0"/>
              <a:t>kommunales </a:t>
            </a:r>
            <a:r>
              <a:rPr lang="de-DE" dirty="0" smtClean="0"/>
              <a:t>Bildungsmanagement</a:t>
            </a:r>
          </a:p>
          <a:p>
            <a:pPr marL="342900" lvl="1" indent="-342900">
              <a:buSzPct val="125000"/>
            </a:pPr>
            <a:r>
              <a:rPr lang="de-DE" sz="2400" dirty="0" smtClean="0"/>
              <a:t>Unterstützung durch Transferagentur</a:t>
            </a:r>
          </a:p>
          <a:p>
            <a:r>
              <a:rPr lang="de-DE" dirty="0"/>
              <a:t>Ziele </a:t>
            </a:r>
            <a:endParaRPr lang="de-DE" dirty="0" smtClean="0"/>
          </a:p>
          <a:p>
            <a:pPr lvl="1"/>
            <a:r>
              <a:rPr lang="de-DE" dirty="0" smtClean="0"/>
              <a:t>vor </a:t>
            </a:r>
            <a:r>
              <a:rPr lang="de-DE" dirty="0"/>
              <a:t>Ort passende Bildungsangebote für alle Bürgerinnen und Bürger in allen Lebensphasen </a:t>
            </a:r>
            <a:r>
              <a:rPr lang="de-DE" dirty="0" smtClean="0"/>
              <a:t>sichern</a:t>
            </a:r>
          </a:p>
          <a:p>
            <a:pPr lvl="1"/>
            <a:r>
              <a:rPr lang="de-DE" dirty="0"/>
              <a:t>die lokalen Bildungsangebote aufeinander </a:t>
            </a:r>
            <a:r>
              <a:rPr lang="de-DE" dirty="0" smtClean="0"/>
              <a:t>abstimmen</a:t>
            </a:r>
          </a:p>
          <a:p>
            <a:pPr lvl="1"/>
            <a:r>
              <a:rPr lang="de-DE" dirty="0" smtClean="0"/>
              <a:t>Strukturen weiterzuentwickeln, verteilte Zuständigkeiten bündeln</a:t>
            </a:r>
          </a:p>
          <a:p>
            <a:pPr lvl="1"/>
            <a:r>
              <a:rPr lang="de-DE" dirty="0"/>
              <a:t>Managementstrukturen für ein ganzheitliches Bildungswesen </a:t>
            </a:r>
            <a:r>
              <a:rPr lang="de-DE" dirty="0" smtClean="0"/>
              <a:t>aufbauen</a:t>
            </a:r>
          </a:p>
          <a:p>
            <a:pPr lvl="1"/>
            <a:r>
              <a:rPr lang="de-DE" dirty="0"/>
              <a:t>Bildungsmonitoring liefert kontinuierlich aussagekräftige Zahlen und Fakten zur Bildungssituation </a:t>
            </a:r>
            <a:r>
              <a:rPr lang="de-DE" dirty="0" smtClean="0"/>
              <a:t>und </a:t>
            </a:r>
            <a:r>
              <a:rPr lang="de-DE" dirty="0"/>
              <a:t>stellt die Basis für ein erfolgreiches kommunales Bildungsmanagement und fundierte bildungspolitische Entscheidungen dar.</a:t>
            </a:r>
            <a:endParaRPr lang="de-DE" dirty="0" smtClean="0"/>
          </a:p>
          <a:p>
            <a:pPr lvl="1"/>
            <a:r>
              <a:rPr lang="de-DE" dirty="0" smtClean="0"/>
              <a:t>Unterstützung durch Transferagentur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21.11.2019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Kreis Miltenberg. Einblicke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1C9-CC76-4301-9859-FBF1A5E50486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4580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Förderprogramm „Bildung integriert“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21.11.2019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Kreis Miltenberg. Einblicke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1C9-CC76-4301-9859-FBF1A5E50486}" type="slidenum">
              <a:rPr lang="de-DE" smtClean="0"/>
              <a:pPr/>
              <a:t>4</a:t>
            </a:fld>
            <a:endParaRPr lang="de-D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56030"/>
            <a:ext cx="7435211" cy="5453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4048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Förderprogramm „Bildung integriert“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21.11.2019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Kreis Miltenberg. Einblicke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1C9-CC76-4301-9859-FBF1A5E50486}" type="slidenum">
              <a:rPr lang="de-DE" smtClean="0"/>
              <a:pPr/>
              <a:t>5</a:t>
            </a:fld>
            <a:endParaRPr lang="de-DE" dirty="0"/>
          </a:p>
        </p:txBody>
      </p:sp>
      <p:pic>
        <p:nvPicPr>
          <p:cNvPr id="103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52512"/>
            <a:ext cx="6408712" cy="5328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937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Steuerungsgruppe </a:t>
            </a:r>
            <a:r>
              <a:rPr lang="de-DE" dirty="0" smtClean="0"/>
              <a:t>Bildungsregion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Steuerungsgruppe Bildungsregion</a:t>
            </a:r>
          </a:p>
          <a:p>
            <a:pPr marL="742950" lvl="2" indent="-342900">
              <a:buSzPct val="125000"/>
            </a:pPr>
            <a:r>
              <a:rPr lang="de-DE" dirty="0" smtClean="0"/>
              <a:t>Wichtige </a:t>
            </a:r>
            <a:r>
              <a:rPr lang="de-DE" dirty="0"/>
              <a:t>Bildungsbereiche und -einrichtungen und sind </a:t>
            </a:r>
            <a:r>
              <a:rPr lang="de-DE" dirty="0" smtClean="0"/>
              <a:t>vertreten</a:t>
            </a:r>
          </a:p>
          <a:p>
            <a:pPr marL="742950" lvl="2" indent="-342900">
              <a:buSzPct val="125000"/>
            </a:pPr>
            <a:r>
              <a:rPr lang="de-DE" dirty="0" smtClean="0"/>
              <a:t>Landrat, Regierung von Unterfranken, Vertreter des bayerischen Gemeindetags, Gleichstellungsstelle, Staatliches Schulamt, Jugendamtsleiter, Jugendhilfeplanung, Vertreter*innen der Realschule, der Berufsschule und des Gymnasiums, Jobcenter, Agentur für Arbeit, HWK, IHK, DGB</a:t>
            </a:r>
          </a:p>
          <a:p>
            <a:pPr marL="342900" lvl="1" indent="-342900">
              <a:buSzPct val="125000"/>
            </a:pPr>
            <a:r>
              <a:rPr lang="de-DE" sz="2400" dirty="0"/>
              <a:t>zentrale Funktion der Steuerung </a:t>
            </a:r>
          </a:p>
          <a:p>
            <a:pPr marL="342900" lvl="1" indent="-342900">
              <a:buSzPct val="125000"/>
            </a:pPr>
            <a:r>
              <a:rPr lang="de-DE" sz="2400" dirty="0" smtClean="0"/>
              <a:t>Austausch </a:t>
            </a:r>
            <a:r>
              <a:rPr lang="de-DE" sz="2400" dirty="0"/>
              <a:t>und </a:t>
            </a:r>
            <a:r>
              <a:rPr lang="de-DE" sz="2400" dirty="0" smtClean="0"/>
              <a:t>Vernetzung</a:t>
            </a:r>
          </a:p>
          <a:p>
            <a:r>
              <a:rPr lang="de-DE" dirty="0" smtClean="0"/>
              <a:t>Diskussion </a:t>
            </a:r>
            <a:r>
              <a:rPr lang="de-DE" dirty="0"/>
              <a:t>und Entwicklung strategischer </a:t>
            </a:r>
            <a:r>
              <a:rPr lang="de-DE" dirty="0" smtClean="0"/>
              <a:t>Ziele</a:t>
            </a:r>
          </a:p>
          <a:p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21.11.2019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Kreis Miltenberg. Einblicke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1C9-CC76-4301-9859-FBF1A5E50486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734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Bildungskonferenzen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Jährliche Bildungskonferenz zu Schwerpunktthema </a:t>
            </a:r>
          </a:p>
          <a:p>
            <a:pPr lvl="1"/>
            <a:r>
              <a:rPr lang="de-DE" dirty="0"/>
              <a:t>Beteiligung der Öffentlichkeit</a:t>
            </a:r>
          </a:p>
          <a:p>
            <a:pPr lvl="1"/>
            <a:r>
              <a:rPr lang="de-DE" dirty="0"/>
              <a:t>Vernetzung von Praktikern und Fachleuten </a:t>
            </a:r>
          </a:p>
          <a:p>
            <a:pPr lvl="1"/>
            <a:r>
              <a:rPr lang="de-DE" dirty="0"/>
              <a:t>Austausch zu aktuellen Herausforderungen</a:t>
            </a:r>
          </a:p>
          <a:p>
            <a:r>
              <a:rPr lang="de-DE" dirty="0"/>
              <a:t>2018: „Den Übergang Schule-Beruf gemeinsam gelingend gestalten“</a:t>
            </a:r>
          </a:p>
          <a:p>
            <a:r>
              <a:rPr lang="de-DE" dirty="0"/>
              <a:t>05. Juli 2019: 2. Bildungskonferenz „Wie gestalten unsere Schulen Digitalisierung“ 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21.11.2019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Kreis Miltenberg. Einblicke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1C9-CC76-4301-9859-FBF1A5E50486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7431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323528" y="1700808"/>
            <a:ext cx="3744416" cy="1800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4932040" y="1700808"/>
            <a:ext cx="3924436" cy="1800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782649" y="4385848"/>
            <a:ext cx="2880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1F497D"/>
                </a:solidFill>
              </a:rPr>
              <a:t>Steuerungsgruppe </a:t>
            </a:r>
            <a:r>
              <a:rPr lang="de-DE" b="1" dirty="0" smtClean="0">
                <a:solidFill>
                  <a:srgbClr val="1F497D"/>
                </a:solidFill>
              </a:rPr>
              <a:t/>
            </a:r>
            <a:br>
              <a:rPr lang="de-DE" b="1" dirty="0" smtClean="0">
                <a:solidFill>
                  <a:srgbClr val="1F497D"/>
                </a:solidFill>
              </a:rPr>
            </a:br>
            <a:r>
              <a:rPr lang="de-DE" b="1" dirty="0" smtClean="0">
                <a:solidFill>
                  <a:srgbClr val="1F497D"/>
                </a:solidFill>
              </a:rPr>
              <a:t/>
            </a:r>
            <a:br>
              <a:rPr lang="de-DE" b="1" dirty="0" smtClean="0">
                <a:solidFill>
                  <a:srgbClr val="1F497D"/>
                </a:solidFill>
              </a:rPr>
            </a:br>
            <a:r>
              <a:rPr lang="de-DE" dirty="0" smtClean="0">
                <a:solidFill>
                  <a:srgbClr val="1F497D"/>
                </a:solidFill>
              </a:rPr>
              <a:t>ggf. Arbeitsgruppen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364088" y="4324293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1F497D"/>
                </a:solidFill>
              </a:rPr>
              <a:t>Bildungskonferenz 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5436096" y="1767137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prstClr val="white"/>
                </a:solidFill>
              </a:rPr>
              <a:t>Partizipation </a:t>
            </a:r>
            <a:r>
              <a:rPr lang="de-DE" b="1" dirty="0" smtClean="0">
                <a:solidFill>
                  <a:prstClr val="white"/>
                </a:solidFill>
              </a:rPr>
              <a:t>im Landkreis</a:t>
            </a:r>
            <a:endParaRPr lang="de-DE" b="1" dirty="0" smtClean="0">
              <a:solidFill>
                <a:prstClr val="white"/>
              </a:solidFill>
            </a:endParaRPr>
          </a:p>
          <a:p>
            <a:r>
              <a:rPr lang="de-DE" b="1" dirty="0" smtClean="0">
                <a:solidFill>
                  <a:prstClr val="white"/>
                </a:solidFill>
              </a:rPr>
              <a:t/>
            </a:r>
            <a:br>
              <a:rPr lang="de-DE" b="1" dirty="0" smtClean="0">
                <a:solidFill>
                  <a:prstClr val="white"/>
                </a:solidFill>
              </a:rPr>
            </a:br>
            <a:r>
              <a:rPr lang="de-DE" dirty="0" smtClean="0">
                <a:solidFill>
                  <a:prstClr val="white"/>
                </a:solidFill>
              </a:rPr>
              <a:t>Beratung, Empfehlungen, Probleme aus der Praxis…</a:t>
            </a: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5020688" y="4090144"/>
            <a:ext cx="3816424" cy="144016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467544" y="4077072"/>
            <a:ext cx="3528392" cy="144016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752776" y="1767137"/>
            <a:ext cx="27812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prstClr val="white"/>
                </a:solidFill>
              </a:rPr>
              <a:t>Steuerung </a:t>
            </a:r>
          </a:p>
          <a:p>
            <a:endParaRPr lang="de-DE" sz="800" dirty="0">
              <a:solidFill>
                <a:prstClr val="white"/>
              </a:solidFill>
            </a:endParaRPr>
          </a:p>
          <a:p>
            <a:r>
              <a:rPr lang="de-DE" dirty="0" smtClean="0">
                <a:solidFill>
                  <a:prstClr val="white"/>
                </a:solidFill>
              </a:rPr>
              <a:t>Gemeinsame Abstimmung,</a:t>
            </a:r>
          </a:p>
          <a:p>
            <a:r>
              <a:rPr lang="de-DE" dirty="0" smtClean="0">
                <a:solidFill>
                  <a:prstClr val="white"/>
                </a:solidFill>
              </a:rPr>
              <a:t>Entscheidungen, </a:t>
            </a:r>
          </a:p>
          <a:p>
            <a:r>
              <a:rPr lang="de-DE" dirty="0">
                <a:solidFill>
                  <a:prstClr val="white"/>
                </a:solidFill>
              </a:rPr>
              <a:t>n</a:t>
            </a:r>
            <a:r>
              <a:rPr lang="de-DE" dirty="0" smtClean="0">
                <a:solidFill>
                  <a:prstClr val="white"/>
                </a:solidFill>
              </a:rPr>
              <a:t>ormative Vorgaben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323528" y="332656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1F497D"/>
                </a:solidFill>
              </a:rPr>
              <a:t>Kooperation im Landkreis</a:t>
            </a:r>
          </a:p>
        </p:txBody>
      </p:sp>
      <p:sp>
        <p:nvSpPr>
          <p:cNvPr id="14" name="Pfeil nach links und rechts 13"/>
          <p:cNvSpPr/>
          <p:nvPr/>
        </p:nvSpPr>
        <p:spPr>
          <a:xfrm>
            <a:off x="3761910" y="2364526"/>
            <a:ext cx="1476164" cy="434533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Pfeil nach oben 14"/>
          <p:cNvSpPr/>
          <p:nvPr/>
        </p:nvSpPr>
        <p:spPr>
          <a:xfrm>
            <a:off x="1898772" y="3152130"/>
            <a:ext cx="440979" cy="921672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6" name="Pfeil nach oben 15"/>
          <p:cNvSpPr/>
          <p:nvPr/>
        </p:nvSpPr>
        <p:spPr>
          <a:xfrm>
            <a:off x="6543289" y="3168472"/>
            <a:ext cx="440979" cy="921672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21.11.2019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Kreis Miltenberg. Einblicke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1C9-CC76-4301-9859-FBF1A5E50486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316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591777" y="4484792"/>
            <a:ext cx="3374605" cy="918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 flipH="1" flipV="1">
            <a:off x="346200" y="1875195"/>
            <a:ext cx="3865760" cy="3853299"/>
          </a:xfrm>
          <a:prstGeom prst="round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19934" y="4620674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prstClr val="white"/>
                </a:solidFill>
              </a:rPr>
              <a:t>Steuerungsgruppe Bildungsregion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797013" y="2139430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1F497D"/>
                </a:solidFill>
              </a:rPr>
              <a:t>Bildungskonferenz, Partizipationsformate</a:t>
            </a:r>
            <a:endParaRPr lang="de-DE" b="1" dirty="0">
              <a:solidFill>
                <a:srgbClr val="1F497D"/>
              </a:solidFill>
            </a:endParaRPr>
          </a:p>
        </p:txBody>
      </p:sp>
      <p:sp>
        <p:nvSpPr>
          <p:cNvPr id="9" name="Pfeil nach unten 8"/>
          <p:cNvSpPr/>
          <p:nvPr/>
        </p:nvSpPr>
        <p:spPr>
          <a:xfrm>
            <a:off x="866395" y="2894961"/>
            <a:ext cx="288032" cy="14401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Pfeil nach oben 9"/>
          <p:cNvSpPr/>
          <p:nvPr/>
        </p:nvSpPr>
        <p:spPr>
          <a:xfrm>
            <a:off x="2608106" y="2858956"/>
            <a:ext cx="300933" cy="14761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154427" y="3217071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rgbClr val="1F497D"/>
                </a:solidFill>
              </a:rPr>
              <a:t>Anregung</a:t>
            </a:r>
            <a:br>
              <a:rPr lang="de-DE" sz="1600" b="1" dirty="0" smtClean="0">
                <a:solidFill>
                  <a:srgbClr val="1F497D"/>
                </a:solidFill>
              </a:rPr>
            </a:br>
            <a:r>
              <a:rPr lang="de-DE" sz="1600" b="1" dirty="0" smtClean="0">
                <a:solidFill>
                  <a:srgbClr val="1F497D"/>
                </a:solidFill>
              </a:rPr>
              <a:t>Initiative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2898318" y="3172615"/>
            <a:ext cx="1037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rgbClr val="1F497D"/>
                </a:solidFill>
              </a:rPr>
              <a:t>Bericht, Initiative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926642" y="5949280"/>
            <a:ext cx="103783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2521897" y="5963798"/>
            <a:ext cx="103783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085518" y="6090713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prstClr val="white"/>
                </a:solidFill>
              </a:rPr>
              <a:t>AG 1</a:t>
            </a:r>
            <a:endParaRPr lang="de-DE" sz="1600" b="1" dirty="0">
              <a:solidFill>
                <a:prstClr val="white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633217" y="6104039"/>
            <a:ext cx="8151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prstClr val="white"/>
                </a:solidFill>
              </a:rPr>
              <a:t>AG 2</a:t>
            </a:r>
            <a:endParaRPr lang="de-DE" sz="1600" b="1" dirty="0">
              <a:solidFill>
                <a:prstClr val="white"/>
              </a:solidFill>
            </a:endParaRPr>
          </a:p>
        </p:txBody>
      </p:sp>
      <p:sp>
        <p:nvSpPr>
          <p:cNvPr id="18" name="Flussdiagramm: Verbindungsstelle 17"/>
          <p:cNvSpPr/>
          <p:nvPr/>
        </p:nvSpPr>
        <p:spPr>
          <a:xfrm>
            <a:off x="1401813" y="5404048"/>
            <a:ext cx="56959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9" name="Flussdiagramm: Verbindungsstelle 18"/>
          <p:cNvSpPr/>
          <p:nvPr/>
        </p:nvSpPr>
        <p:spPr>
          <a:xfrm>
            <a:off x="1343250" y="5574692"/>
            <a:ext cx="56959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0" name="Flussdiagramm: Verbindungsstelle 19"/>
          <p:cNvSpPr/>
          <p:nvPr/>
        </p:nvSpPr>
        <p:spPr>
          <a:xfrm>
            <a:off x="1335688" y="5786028"/>
            <a:ext cx="56959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1" name="Flussdiagramm: Verbindungsstelle 20"/>
          <p:cNvSpPr/>
          <p:nvPr/>
        </p:nvSpPr>
        <p:spPr>
          <a:xfrm>
            <a:off x="2787508" y="5476056"/>
            <a:ext cx="56959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3" name="Flussdiagramm: Verbindungsstelle 22"/>
          <p:cNvSpPr/>
          <p:nvPr/>
        </p:nvSpPr>
        <p:spPr>
          <a:xfrm>
            <a:off x="2852080" y="5629169"/>
            <a:ext cx="56959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4" name="Flussdiagramm: Verbindungsstelle 23"/>
          <p:cNvSpPr/>
          <p:nvPr/>
        </p:nvSpPr>
        <p:spPr>
          <a:xfrm>
            <a:off x="2915816" y="5806682"/>
            <a:ext cx="56959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6" name="Abgerundetes Rechteck 25"/>
          <p:cNvSpPr/>
          <p:nvPr/>
        </p:nvSpPr>
        <p:spPr>
          <a:xfrm>
            <a:off x="4721348" y="990988"/>
            <a:ext cx="4104456" cy="9001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9BBB59">
                  <a:lumMod val="50000"/>
                </a:srgbClr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4887612" y="1240983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9BBB59">
                    <a:lumMod val="50000"/>
                  </a:srgbClr>
                </a:solidFill>
              </a:rPr>
              <a:t>Kreistag Miltenberg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7557812" y="1980593"/>
            <a:ext cx="1287870" cy="112860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9" name="Abgerundetes Rechteck 28"/>
          <p:cNvSpPr/>
          <p:nvPr/>
        </p:nvSpPr>
        <p:spPr>
          <a:xfrm>
            <a:off x="7557812" y="3202955"/>
            <a:ext cx="1287870" cy="110236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7644640" y="2230600"/>
            <a:ext cx="12010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rgbClr val="9BBB59">
                    <a:lumMod val="50000"/>
                  </a:srgbClr>
                </a:solidFill>
              </a:rPr>
              <a:t>Jugendhilfe-ausschuss</a:t>
            </a:r>
          </a:p>
          <a:p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7689459" y="3341891"/>
            <a:ext cx="999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rgbClr val="9BBB59">
                    <a:lumMod val="50000"/>
                  </a:srgbClr>
                </a:solidFill>
              </a:rPr>
              <a:t>Bildung, Kultur, Soziales</a:t>
            </a:r>
          </a:p>
        </p:txBody>
      </p:sp>
      <p:sp>
        <p:nvSpPr>
          <p:cNvPr id="34" name="Pfeil nach rechts 33"/>
          <p:cNvSpPr/>
          <p:nvPr/>
        </p:nvSpPr>
        <p:spPr>
          <a:xfrm>
            <a:off x="5940153" y="2520937"/>
            <a:ext cx="1523640" cy="2983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35" name="Pfeil nach links und rechts 34"/>
          <p:cNvSpPr/>
          <p:nvPr/>
        </p:nvSpPr>
        <p:spPr>
          <a:xfrm>
            <a:off x="4427984" y="3588008"/>
            <a:ext cx="3035809" cy="2880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952713" y="3988222"/>
            <a:ext cx="1164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tx2"/>
                </a:solidFill>
              </a:rPr>
              <a:t>Initiative</a:t>
            </a:r>
            <a:endParaRPr lang="de-DE" sz="1600" b="1" dirty="0">
              <a:solidFill>
                <a:schemeClr val="tx2"/>
              </a:solidFill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6117651" y="3092374"/>
            <a:ext cx="1440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2"/>
                </a:solidFill>
              </a:rPr>
              <a:t>Bericht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32" name="Pfeil nach oben 31"/>
          <p:cNvSpPr/>
          <p:nvPr/>
        </p:nvSpPr>
        <p:spPr>
          <a:xfrm>
            <a:off x="5698600" y="1993778"/>
            <a:ext cx="297889" cy="164288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323528" y="332656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1F497D"/>
                </a:solidFill>
              </a:rPr>
              <a:t>Kooperation im Landkreis</a:t>
            </a:r>
          </a:p>
        </p:txBody>
      </p:sp>
      <p:sp>
        <p:nvSpPr>
          <p:cNvPr id="22" name="Datumsplatzhalt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21.11.2019</a:t>
            </a:r>
            <a:endParaRPr lang="de-DE" dirty="0"/>
          </a:p>
        </p:txBody>
      </p:sp>
      <p:sp>
        <p:nvSpPr>
          <p:cNvPr id="25" name="Fußzeilenplatzhalt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Kreis Miltenberg. Einblicke</a:t>
            </a:r>
            <a:endParaRPr lang="de-DE" dirty="0"/>
          </a:p>
        </p:txBody>
      </p:sp>
      <p:sp>
        <p:nvSpPr>
          <p:cNvPr id="39" name="Foliennummernplatzhalt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1C9-CC76-4301-9859-FBF1A5E50486}" type="slidenum">
              <a:rPr lang="de-DE" smtClean="0"/>
              <a:pPr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228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Praesentations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PPT_Praesentationsvorlage</Template>
  <TotalTime>0</TotalTime>
  <Words>834</Words>
  <Application>Microsoft Office PowerPoint</Application>
  <PresentationFormat>Bildschirmpräsentation (4:3)</PresentationFormat>
  <Paragraphs>203</Paragraphs>
  <Slides>14</Slides>
  <Notes>14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PPT_Praesentationsvorlage</vt:lpstr>
      <vt:lpstr>PowerPoint-Präsentation</vt:lpstr>
      <vt:lpstr>Bildungsregionen in Bayern </vt:lpstr>
      <vt:lpstr>Förderprogramm „Bildung integriert“</vt:lpstr>
      <vt:lpstr>Förderprogramm „Bildung integriert“</vt:lpstr>
      <vt:lpstr>Förderprogramm „Bildung integriert“</vt:lpstr>
      <vt:lpstr>Steuerungsgruppe Bildungsregion</vt:lpstr>
      <vt:lpstr>Bildungskonferenzen</vt:lpstr>
      <vt:lpstr>PowerPoint-Präsentation</vt:lpstr>
      <vt:lpstr>PowerPoint-Präsentation</vt:lpstr>
      <vt:lpstr>Bildungskoordination im Landkreis</vt:lpstr>
      <vt:lpstr>Zusammenarbeit Kreis/Gemeinden</vt:lpstr>
      <vt:lpstr>Herausforderungen</vt:lpstr>
      <vt:lpstr>Mögliche Zukunftsthemen Kreis/Gemeinden</vt:lpstr>
      <vt:lpstr>PowerPoint-Präsentation</vt:lpstr>
    </vt:vector>
  </TitlesOfParts>
  <Company>Landratsamt Miltenberg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Steinbart Tim</dc:creator>
  <cp:lastModifiedBy>Steinbart Tim</cp:lastModifiedBy>
  <cp:revision>6</cp:revision>
  <cp:lastPrinted>2019-11-20T11:26:20Z</cp:lastPrinted>
  <dcterms:created xsi:type="dcterms:W3CDTF">2019-11-12T07:13:16Z</dcterms:created>
  <dcterms:modified xsi:type="dcterms:W3CDTF">2019-11-21T11:55:31Z</dcterms:modified>
</cp:coreProperties>
</file>