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0" r:id="rId5"/>
    <p:sldId id="259" r:id="rId6"/>
    <p:sldId id="261" r:id="rId7"/>
    <p:sldId id="262"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nzel, Niels (Kreis Dithmarschen)" initials="GN(D"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12-19T09:42:38.764" idx="2">
    <p:pos x="-27" y="3060"/>
    <p:text>
Wie grenzen wir uns von den anderen Einheiten der KV ab? Was gibt es noch und wem "fahren wir in die Parade"</p:text>
  </p:cm>
  <p:cm authorId="0" dt="2018-12-19T10:03:32.475" idx="3">
    <p:pos x="5128" y="3886"/>
    <p:text>
Am liebesten würde ich  das Feld rausnehmen</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8-12-19T09:42:38.764" idx="5">
    <p:pos x="-27" y="3060"/>
    <p:text>
Wie grenzen wir uns von den anderen Einheiten der KV ab? Was gibt es noch und wem "fahren wir in die Parade"</p:text>
  </p:cm>
  <p:cm authorId="0" dt="2018-12-19T10:03:32.475" idx="6">
    <p:pos x="5128" y="3886"/>
    <p:text>
Am liebesten würde ich  das Feld rausnehmen</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8-12-19T09:42:38.764" idx="7">
    <p:pos x="-27" y="3060"/>
    <p:text>
Wie grenzen wir uns von den anderen Einheiten der KV ab? Was gibt es noch und wem "fahren wir in die Parade"</p:text>
  </p:cm>
  <p:cm authorId="0" dt="2018-12-19T10:03:32.475" idx="8">
    <p:pos x="5128" y="3886"/>
    <p:text>
Am liebesten würde ich  das Feld rausnehmen</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8-12-19T09:42:38.764" idx="11">
    <p:pos x="-27" y="3060"/>
    <p:text>
Wie grenzen wir uns von den anderen Einheiten der KV ab? Was gibt es noch und wem "fahren wir in die Parade"</p:text>
  </p:cm>
  <p:cm authorId="0" dt="2018-12-19T10:03:32.475" idx="12">
    <p:pos x="5128" y="3886"/>
    <p:text>
Am liebesten würde ich  das Feld rausnehmen</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8-12-19T09:42:38.764" idx="9">
    <p:pos x="-27" y="3060"/>
    <p:text>
Wie grenzen wir uns von den anderen Einheiten der KV ab? Was gibt es noch und wem "fahren wir in die Parade"</p:text>
  </p:cm>
  <p:cm authorId="0" dt="2018-12-19T10:03:32.475" idx="10">
    <p:pos x="5128" y="3886"/>
    <p:text>
Am liebesten würde ich  das Feld rausnehmen</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8-12-19T09:42:38.764" idx="13">
    <p:pos x="-27" y="3060"/>
    <p:text>
Wie grenzen wir uns von den anderen Einheiten der KV ab? Was gibt es noch und wem "fahren wir in die Parade"</p:text>
  </p:cm>
  <p:cm authorId="0" dt="2018-12-19T10:03:32.475" idx="14">
    <p:pos x="5128" y="3886"/>
    <p:text>
Am liebesten würde ich  das Feld rausnehmen</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8-12-19T09:42:38.764" idx="15">
    <p:pos x="-27" y="3060"/>
    <p:text>
Wie grenzen wir uns von den anderen Einheiten der KV ab? Was gibt es noch und wem "fahren wir in die Parade"</p:text>
  </p:cm>
  <p:cm authorId="0" dt="2018-12-19T10:03:32.475" idx="16">
    <p:pos x="5128" y="3886"/>
    <p:text>
Am liebesten würde ich  das Feld rausnehmen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93758-9492-4316-8E80-C9A9AC6C9535}" type="datetimeFigureOut">
              <a:rPr lang="de-DE" smtClean="0"/>
              <a:t>18.11.2019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66114-1796-471D-81B6-BE53CE9D9F80}" type="slidenum">
              <a:rPr lang="de-DE" smtClean="0"/>
              <a:t>‹Nr.›</a:t>
            </a:fld>
            <a:endParaRPr lang="de-DE"/>
          </a:p>
        </p:txBody>
      </p:sp>
    </p:spTree>
    <p:extLst>
      <p:ext uri="{BB962C8B-B14F-4D97-AF65-F5344CB8AC3E}">
        <p14:creationId xmlns:p14="http://schemas.microsoft.com/office/powerpoint/2010/main" val="2628290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666114-1796-471D-81B6-BE53CE9D9F80}" type="slidenum">
              <a:rPr lang="de-DE" smtClean="0"/>
              <a:t>1</a:t>
            </a:fld>
            <a:endParaRPr lang="de-DE"/>
          </a:p>
        </p:txBody>
      </p:sp>
    </p:spTree>
    <p:extLst>
      <p:ext uri="{BB962C8B-B14F-4D97-AF65-F5344CB8AC3E}">
        <p14:creationId xmlns:p14="http://schemas.microsoft.com/office/powerpoint/2010/main" val="160719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666114-1796-471D-81B6-BE53CE9D9F80}" type="slidenum">
              <a:rPr lang="de-DE" smtClean="0"/>
              <a:t>2</a:t>
            </a:fld>
            <a:endParaRPr lang="de-DE"/>
          </a:p>
        </p:txBody>
      </p:sp>
    </p:spTree>
    <p:extLst>
      <p:ext uri="{BB962C8B-B14F-4D97-AF65-F5344CB8AC3E}">
        <p14:creationId xmlns:p14="http://schemas.microsoft.com/office/powerpoint/2010/main" val="160719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666114-1796-471D-81B6-BE53CE9D9F80}" type="slidenum">
              <a:rPr lang="de-DE" smtClean="0"/>
              <a:t>3</a:t>
            </a:fld>
            <a:endParaRPr lang="de-DE"/>
          </a:p>
        </p:txBody>
      </p:sp>
    </p:spTree>
    <p:extLst>
      <p:ext uri="{BB962C8B-B14F-4D97-AF65-F5344CB8AC3E}">
        <p14:creationId xmlns:p14="http://schemas.microsoft.com/office/powerpoint/2010/main" val="16071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666114-1796-471D-81B6-BE53CE9D9F80}" type="slidenum">
              <a:rPr lang="de-DE" smtClean="0"/>
              <a:t>4</a:t>
            </a:fld>
            <a:endParaRPr lang="de-DE"/>
          </a:p>
        </p:txBody>
      </p:sp>
    </p:spTree>
    <p:extLst>
      <p:ext uri="{BB962C8B-B14F-4D97-AF65-F5344CB8AC3E}">
        <p14:creationId xmlns:p14="http://schemas.microsoft.com/office/powerpoint/2010/main" val="1607191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666114-1796-471D-81B6-BE53CE9D9F80}" type="slidenum">
              <a:rPr lang="de-DE" smtClean="0"/>
              <a:t>5</a:t>
            </a:fld>
            <a:endParaRPr lang="de-DE"/>
          </a:p>
        </p:txBody>
      </p:sp>
    </p:spTree>
    <p:extLst>
      <p:ext uri="{BB962C8B-B14F-4D97-AF65-F5344CB8AC3E}">
        <p14:creationId xmlns:p14="http://schemas.microsoft.com/office/powerpoint/2010/main" val="1607191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666114-1796-471D-81B6-BE53CE9D9F80}" type="slidenum">
              <a:rPr lang="de-DE" smtClean="0"/>
              <a:t>6</a:t>
            </a:fld>
            <a:endParaRPr lang="de-DE"/>
          </a:p>
        </p:txBody>
      </p:sp>
    </p:spTree>
    <p:extLst>
      <p:ext uri="{BB962C8B-B14F-4D97-AF65-F5344CB8AC3E}">
        <p14:creationId xmlns:p14="http://schemas.microsoft.com/office/powerpoint/2010/main" val="160719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666114-1796-471D-81B6-BE53CE9D9F80}" type="slidenum">
              <a:rPr lang="de-DE" smtClean="0"/>
              <a:t>7</a:t>
            </a:fld>
            <a:endParaRPr lang="de-DE"/>
          </a:p>
        </p:txBody>
      </p:sp>
    </p:spTree>
    <p:extLst>
      <p:ext uri="{BB962C8B-B14F-4D97-AF65-F5344CB8AC3E}">
        <p14:creationId xmlns:p14="http://schemas.microsoft.com/office/powerpoint/2010/main" val="160719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D4F4ACE-3069-40AA-86B9-F9D5AEB3A586}" type="datetimeFigureOut">
              <a:rPr lang="de-DE" smtClean="0"/>
              <a:t>18.11.2019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1206036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4F4ACE-3069-40AA-86B9-F9D5AEB3A586}" type="datetimeFigureOut">
              <a:rPr lang="de-DE" smtClean="0"/>
              <a:t>18.11.2019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252331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4F4ACE-3069-40AA-86B9-F9D5AEB3A586}" type="datetimeFigureOut">
              <a:rPr lang="de-DE" smtClean="0"/>
              <a:t>18.11.2019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63737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4F4ACE-3069-40AA-86B9-F9D5AEB3A586}" type="datetimeFigureOut">
              <a:rPr lang="de-DE" smtClean="0"/>
              <a:t>18.11.2019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139157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D4F4ACE-3069-40AA-86B9-F9D5AEB3A586}" type="datetimeFigureOut">
              <a:rPr lang="de-DE" smtClean="0"/>
              <a:t>18.11.2019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416081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D4F4ACE-3069-40AA-86B9-F9D5AEB3A586}" type="datetimeFigureOut">
              <a:rPr lang="de-DE" smtClean="0"/>
              <a:t>18.11.2019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14206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D4F4ACE-3069-40AA-86B9-F9D5AEB3A586}" type="datetimeFigureOut">
              <a:rPr lang="de-DE" smtClean="0"/>
              <a:t>18.11.2019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196781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D4F4ACE-3069-40AA-86B9-F9D5AEB3A586}" type="datetimeFigureOut">
              <a:rPr lang="de-DE" smtClean="0"/>
              <a:t>18.11.2019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142878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D4F4ACE-3069-40AA-86B9-F9D5AEB3A586}" type="datetimeFigureOut">
              <a:rPr lang="de-DE" smtClean="0"/>
              <a:t>18.11.2019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66977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D4F4ACE-3069-40AA-86B9-F9D5AEB3A586}" type="datetimeFigureOut">
              <a:rPr lang="de-DE" smtClean="0"/>
              <a:t>18.11.2019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365335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D4F4ACE-3069-40AA-86B9-F9D5AEB3A586}" type="datetimeFigureOut">
              <a:rPr lang="de-DE" smtClean="0"/>
              <a:t>18.11.2019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8052BDD-6FDF-4C00-A501-243C1B9AC845}" type="slidenum">
              <a:rPr lang="de-DE" smtClean="0"/>
              <a:t>‹Nr.›</a:t>
            </a:fld>
            <a:endParaRPr lang="de-DE"/>
          </a:p>
        </p:txBody>
      </p:sp>
    </p:spTree>
    <p:extLst>
      <p:ext uri="{BB962C8B-B14F-4D97-AF65-F5344CB8AC3E}">
        <p14:creationId xmlns:p14="http://schemas.microsoft.com/office/powerpoint/2010/main" val="270730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F4ACE-3069-40AA-86B9-F9D5AEB3A586}" type="datetimeFigureOut">
              <a:rPr lang="de-DE" smtClean="0"/>
              <a:t>18.11.2019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52BDD-6FDF-4C00-A501-243C1B9AC845}" type="slidenum">
              <a:rPr lang="de-DE" smtClean="0"/>
              <a:t>‹Nr.›</a:t>
            </a:fld>
            <a:endParaRPr lang="de-DE"/>
          </a:p>
        </p:txBody>
      </p:sp>
    </p:spTree>
    <p:extLst>
      <p:ext uri="{BB962C8B-B14F-4D97-AF65-F5344CB8AC3E}">
        <p14:creationId xmlns:p14="http://schemas.microsoft.com/office/powerpoint/2010/main" val="161386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omments" Target="../comments/commen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omments" Target="../comments/commen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omments" Target="../comments/commen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ekrhe-fs-01\kd\GB 1\Stabsstelle 4\Intern\Bilder und Graphik allgemein\Fotalia Bilder\Fotolia_71089479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 y="-1"/>
            <a:ext cx="91494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igene Dateien\800px-Locator_map_HEI_in_Germany_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2" y="4866096"/>
            <a:ext cx="1697082" cy="20089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107504" y="68431"/>
            <a:ext cx="4608512" cy="1200329"/>
          </a:xfrm>
          <a:prstGeom prst="rect">
            <a:avLst/>
          </a:prstGeom>
          <a:noFill/>
        </p:spPr>
        <p:txBody>
          <a:bodyPr wrap="square" rtlCol="0">
            <a:spAutoFit/>
          </a:bodyPr>
          <a:lstStyle/>
          <a:p>
            <a:r>
              <a:rPr lang="de-DE" sz="2400" b="1" dirty="0" smtClean="0">
                <a:solidFill>
                  <a:srgbClr val="FF0000"/>
                </a:solidFill>
              </a:rPr>
              <a:t>Kreis Dithmarschen</a:t>
            </a:r>
          </a:p>
          <a:p>
            <a:r>
              <a:rPr lang="de-DE" sz="2400" b="1" dirty="0" smtClean="0">
                <a:solidFill>
                  <a:srgbClr val="FF0000"/>
                </a:solidFill>
              </a:rPr>
              <a:t>133210 </a:t>
            </a:r>
            <a:r>
              <a:rPr lang="de-DE" sz="2400" b="1" dirty="0" err="1" smtClean="0">
                <a:solidFill>
                  <a:srgbClr val="FF0000"/>
                </a:solidFill>
              </a:rPr>
              <a:t>EinwohnerInnen</a:t>
            </a:r>
            <a:endParaRPr lang="de-DE" sz="2400" b="1" dirty="0" smtClean="0">
              <a:solidFill>
                <a:srgbClr val="FF0000"/>
              </a:solidFill>
            </a:endParaRPr>
          </a:p>
          <a:p>
            <a:r>
              <a:rPr lang="de-DE" sz="2400" b="1" dirty="0" smtClean="0">
                <a:solidFill>
                  <a:srgbClr val="FF0000"/>
                </a:solidFill>
              </a:rPr>
              <a:t>116 Gemeinden</a:t>
            </a:r>
          </a:p>
        </p:txBody>
      </p:sp>
      <p:pic>
        <p:nvPicPr>
          <p:cNvPr id="31" name="Picture 2" descr="\\Hekrhe-fs-01\kd\GB 1\Stabsstelle 4\Intern\Bilder und Graphik allgemein\Logos\Freigestellt_OGORG1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6256" y="150043"/>
            <a:ext cx="2088232" cy="710341"/>
          </a:xfrm>
          <a:prstGeom prst="rect">
            <a:avLst/>
          </a:prstGeom>
          <a:noFill/>
          <a:extLst>
            <a:ext uri="{909E8E84-426E-40DD-AFC4-6F175D3DCCD1}">
              <a14:hiddenFill xmlns:a14="http://schemas.microsoft.com/office/drawing/2010/main">
                <a:solidFill>
                  <a:srgbClr val="FFFFFF"/>
                </a:solidFill>
              </a14:hiddenFill>
            </a:ext>
          </a:extLst>
        </p:spPr>
      </p:pic>
      <p:sp>
        <p:nvSpPr>
          <p:cNvPr id="32" name="Textfeld 31"/>
          <p:cNvSpPr txBox="1"/>
          <p:nvPr/>
        </p:nvSpPr>
        <p:spPr>
          <a:xfrm>
            <a:off x="280224" y="2708920"/>
            <a:ext cx="2131536" cy="461665"/>
          </a:xfrm>
          <a:prstGeom prst="rect">
            <a:avLst/>
          </a:prstGeom>
          <a:noFill/>
        </p:spPr>
        <p:txBody>
          <a:bodyPr wrap="square" rtlCol="0">
            <a:spAutoFit/>
          </a:bodyPr>
          <a:lstStyle/>
          <a:p>
            <a:r>
              <a:rPr lang="de-DE" sz="2400" b="1" dirty="0" smtClean="0">
                <a:solidFill>
                  <a:srgbClr val="FF0000"/>
                </a:solidFill>
              </a:rPr>
              <a:t>Gerd Schröder</a:t>
            </a:r>
          </a:p>
        </p:txBody>
      </p:sp>
      <p:sp>
        <p:nvSpPr>
          <p:cNvPr id="33" name="Textfeld 32"/>
          <p:cNvSpPr txBox="1"/>
          <p:nvPr/>
        </p:nvSpPr>
        <p:spPr>
          <a:xfrm>
            <a:off x="7308304" y="6544157"/>
            <a:ext cx="1728192" cy="261610"/>
          </a:xfrm>
          <a:prstGeom prst="rect">
            <a:avLst/>
          </a:prstGeom>
          <a:noFill/>
        </p:spPr>
        <p:txBody>
          <a:bodyPr wrap="square" rtlCol="0">
            <a:spAutoFit/>
          </a:bodyPr>
          <a:lstStyle/>
          <a:p>
            <a:r>
              <a:rPr lang="de-DE" sz="1100" b="1" dirty="0">
                <a:solidFill>
                  <a:srgbClr val="FF0000"/>
                </a:solidFill>
              </a:rPr>
              <a:t>Foto:71089479 </a:t>
            </a:r>
            <a:r>
              <a:rPr lang="de-DE" sz="1100" b="1" dirty="0" err="1" smtClean="0">
                <a:solidFill>
                  <a:srgbClr val="FF0000"/>
                </a:solidFill>
              </a:rPr>
              <a:t>Fotolia</a:t>
            </a:r>
            <a:endParaRPr lang="de-DE" sz="1100" b="1" dirty="0" smtClean="0">
              <a:solidFill>
                <a:srgbClr val="FF0000"/>
              </a:solidFill>
            </a:endParaRPr>
          </a:p>
        </p:txBody>
      </p:sp>
    </p:spTree>
    <p:extLst>
      <p:ext uri="{BB962C8B-B14F-4D97-AF65-F5344CB8AC3E}">
        <p14:creationId xmlns:p14="http://schemas.microsoft.com/office/powerpoint/2010/main" val="3995517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107504" y="332656"/>
            <a:ext cx="8791928" cy="6192648"/>
            <a:chOff x="107504" y="332656"/>
            <a:chExt cx="8791928" cy="6192648"/>
          </a:xfrm>
        </p:grpSpPr>
        <p:sp>
          <p:nvSpPr>
            <p:cNvPr id="4" name="Flussdiagramm: Alternativer Prozess 3"/>
            <p:cNvSpPr/>
            <p:nvPr/>
          </p:nvSpPr>
          <p:spPr>
            <a:xfrm>
              <a:off x="1475656" y="6165304"/>
              <a:ext cx="7423774" cy="360000"/>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r>
                <a:rPr lang="de-DE" sz="1400" i="1" dirty="0" smtClean="0"/>
                <a:t>Demografie, Ehrenamt, Senioren</a:t>
              </a:r>
              <a:r>
                <a:rPr lang="de-DE" sz="1050" i="1" dirty="0" smtClean="0"/>
                <a:t>…..Aktivierung….Partizipation…..Teilhabe….. </a:t>
              </a:r>
              <a:endParaRPr lang="de-DE" sz="1050" i="1" dirty="0"/>
            </a:p>
          </p:txBody>
        </p:sp>
        <p:sp>
          <p:nvSpPr>
            <p:cNvPr id="5" name="Flussdiagramm: Alternativer Prozess 4"/>
            <p:cNvSpPr/>
            <p:nvPr/>
          </p:nvSpPr>
          <p:spPr>
            <a:xfrm>
              <a:off x="1475656" y="5743893"/>
              <a:ext cx="7423775" cy="360000"/>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r>
                <a:rPr lang="de-DE" sz="1400" i="1" dirty="0"/>
                <a:t>Demokratie- </a:t>
              </a:r>
              <a:r>
                <a:rPr lang="de-DE" sz="1400" i="1" dirty="0" smtClean="0"/>
                <a:t>&amp; Kulturförderung  </a:t>
              </a:r>
              <a:r>
                <a:rPr lang="de-DE" sz="1050" i="1" dirty="0" smtClean="0"/>
                <a:t>….Partizipation …Aufklärung….Aktivierung… Gestaltung…</a:t>
              </a:r>
              <a:endParaRPr lang="de-DE" sz="1050" i="1" dirty="0"/>
            </a:p>
          </p:txBody>
        </p:sp>
        <p:sp>
          <p:nvSpPr>
            <p:cNvPr id="6" name="Flussdiagramm: Alternativer Prozess 5"/>
            <p:cNvSpPr/>
            <p:nvPr/>
          </p:nvSpPr>
          <p:spPr>
            <a:xfrm>
              <a:off x="1475656" y="5301208"/>
              <a:ext cx="7423776" cy="360000"/>
            </a:xfrm>
            <a:prstGeom prst="flowChartAlternateProcess">
              <a:avLst/>
            </a:prstGeom>
          </p:spPr>
          <p:style>
            <a:lnRef idx="0">
              <a:schemeClr val="accent3"/>
            </a:lnRef>
            <a:fillRef idx="3">
              <a:schemeClr val="accent3"/>
            </a:fillRef>
            <a:effectRef idx="3">
              <a:schemeClr val="accent3"/>
            </a:effectRef>
            <a:fontRef idx="minor">
              <a:schemeClr val="lt1"/>
            </a:fontRef>
          </p:style>
          <p:txBody>
            <a:bodyPr rtlCol="0" anchor="ctr"/>
            <a:lstStyle/>
            <a:p>
              <a:r>
                <a:rPr lang="de-DE" sz="1400" i="1" dirty="0" smtClean="0"/>
                <a:t>Integration &amp; Migration </a:t>
              </a:r>
              <a:r>
                <a:rPr lang="de-DE" sz="1100" i="1" dirty="0" smtClean="0"/>
                <a:t>… Koordinierung… Teilhabe… interkulturelle Öffnung……</a:t>
              </a:r>
              <a:endParaRPr lang="de-DE" sz="1100" i="1" dirty="0"/>
            </a:p>
          </p:txBody>
        </p:sp>
        <p:sp>
          <p:nvSpPr>
            <p:cNvPr id="7" name="Flussdiagramm: Alternativer Prozess 6"/>
            <p:cNvSpPr/>
            <p:nvPr/>
          </p:nvSpPr>
          <p:spPr>
            <a:xfrm>
              <a:off x="1475655" y="4869160"/>
              <a:ext cx="7423777" cy="360000"/>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0" anchor="ctr"/>
            <a:lstStyle/>
            <a:p>
              <a:r>
                <a:rPr lang="de-DE" sz="1400" i="1" dirty="0"/>
                <a:t>Bildung </a:t>
              </a:r>
              <a:r>
                <a:rPr lang="de-DE" sz="1400" i="1" dirty="0" smtClean="0"/>
                <a:t>&amp; </a:t>
              </a:r>
              <a:r>
                <a:rPr lang="de-DE" sz="1400" i="1" dirty="0"/>
                <a:t>Beruf, </a:t>
              </a:r>
              <a:r>
                <a:rPr lang="de-DE" sz="1400" i="1" dirty="0" smtClean="0"/>
                <a:t> </a:t>
              </a:r>
              <a:r>
                <a:rPr lang="de-DE" sz="1100" i="1" dirty="0" smtClean="0"/>
                <a:t>….Beschreibung…. </a:t>
              </a:r>
              <a:r>
                <a:rPr lang="de-DE" sz="1100" i="1" dirty="0" err="1" smtClean="0"/>
                <a:t>Übergangsmanagment</a:t>
              </a:r>
              <a:r>
                <a:rPr lang="de-DE" sz="1100" i="1" dirty="0" smtClean="0"/>
                <a:t>… Planung…</a:t>
              </a:r>
              <a:r>
                <a:rPr lang="de-DE" sz="1100" i="1" dirty="0" err="1" smtClean="0"/>
                <a:t>Machting</a:t>
              </a:r>
              <a:r>
                <a:rPr lang="de-DE" sz="1100" i="1" dirty="0" smtClean="0"/>
                <a:t>… Begleitung</a:t>
              </a:r>
              <a:endParaRPr lang="de-DE" sz="1100" i="1" dirty="0"/>
            </a:p>
          </p:txBody>
        </p:sp>
        <p:sp>
          <p:nvSpPr>
            <p:cNvPr id="9" name="Flussdiagramm: Alternativer Prozess 8"/>
            <p:cNvSpPr/>
            <p:nvPr/>
          </p:nvSpPr>
          <p:spPr>
            <a:xfrm>
              <a:off x="107504" y="4869160"/>
              <a:ext cx="1224136" cy="1656144"/>
            </a:xfrm>
            <a:prstGeom prst="flowChartAlternateProcess">
              <a:avLst/>
            </a:prstGeom>
          </p:spPr>
          <p:style>
            <a:lnRef idx="2">
              <a:schemeClr val="accent1">
                <a:shade val="50000"/>
              </a:schemeClr>
            </a:lnRef>
            <a:fillRef idx="1003">
              <a:schemeClr val="dk2"/>
            </a:fillRef>
            <a:effectRef idx="0">
              <a:schemeClr val="accent1"/>
            </a:effectRef>
            <a:fontRef idx="minor">
              <a:schemeClr val="lt1"/>
            </a:fontRef>
          </p:style>
          <p:txBody>
            <a:bodyPr vert="vert270" rtlCol="0" anchor="ctr"/>
            <a:lstStyle/>
            <a:p>
              <a:pPr algn="ctr"/>
              <a:r>
                <a:rPr lang="de-DE" sz="1600" dirty="0" smtClean="0"/>
                <a:t>Handlungsfelder</a:t>
              </a:r>
            </a:p>
            <a:p>
              <a:pPr algn="ctr"/>
              <a:r>
                <a:rPr lang="de-DE" sz="1600" dirty="0" smtClean="0"/>
                <a:t>im Kontext der Daseinsvorsorge</a:t>
              </a:r>
              <a:endParaRPr lang="de-DE" sz="1600" dirty="0"/>
            </a:p>
          </p:txBody>
        </p:sp>
        <p:sp>
          <p:nvSpPr>
            <p:cNvPr id="10" name="Rechteck 9"/>
            <p:cNvSpPr/>
            <p:nvPr/>
          </p:nvSpPr>
          <p:spPr>
            <a:xfrm>
              <a:off x="1475655" y="2492896"/>
              <a:ext cx="1800201" cy="2277697"/>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endParaRPr lang="de-DE" sz="1200" b="1" i="1" dirty="0">
                <a:solidFill>
                  <a:schemeClr val="tx1"/>
                </a:solidFill>
              </a:endParaRPr>
            </a:p>
            <a:p>
              <a:pPr marL="88900" indent="-88900">
                <a:lnSpc>
                  <a:spcPts val="1700"/>
                </a:lnSpc>
                <a:buFont typeface="Arial" panose="020B0604020202020204" pitchFamily="34" charset="0"/>
                <a:buChar char="•"/>
              </a:pPr>
              <a:r>
                <a:rPr lang="de-DE" sz="1200" b="1" i="1" dirty="0" smtClean="0">
                  <a:solidFill>
                    <a:schemeClr val="tx1"/>
                  </a:solidFill>
                </a:rPr>
                <a:t>Jugendberufsagentur</a:t>
              </a:r>
            </a:p>
            <a:p>
              <a:pPr marL="88900" indent="-88900">
                <a:lnSpc>
                  <a:spcPts val="1700"/>
                </a:lnSpc>
                <a:buFont typeface="Arial" panose="020B0604020202020204" pitchFamily="34" charset="0"/>
                <a:buChar char="•"/>
              </a:pPr>
              <a:r>
                <a:rPr lang="de-DE" sz="1200" b="1" i="1" dirty="0" smtClean="0">
                  <a:solidFill>
                    <a:schemeClr val="tx1"/>
                  </a:solidFill>
                </a:rPr>
                <a:t>JBA - </a:t>
              </a:r>
              <a:r>
                <a:rPr lang="de-DE" sz="1200" b="1" i="1" dirty="0">
                  <a:solidFill>
                    <a:schemeClr val="tx1"/>
                  </a:solidFill>
                </a:rPr>
                <a:t>L</a:t>
              </a:r>
              <a:r>
                <a:rPr lang="de-DE" sz="1200" b="1" i="1" dirty="0" smtClean="0">
                  <a:solidFill>
                    <a:schemeClr val="tx1"/>
                  </a:solidFill>
                </a:rPr>
                <a:t>otsen</a:t>
              </a:r>
            </a:p>
            <a:p>
              <a:pPr marL="88900" indent="-88900">
                <a:lnSpc>
                  <a:spcPts val="1700"/>
                </a:lnSpc>
                <a:buFont typeface="Arial" panose="020B0604020202020204" pitchFamily="34" charset="0"/>
                <a:buChar char="•"/>
              </a:pPr>
              <a:r>
                <a:rPr lang="de-DE" sz="1200" b="1" dirty="0" smtClean="0">
                  <a:solidFill>
                    <a:schemeClr val="tx1"/>
                  </a:solidFill>
                </a:rPr>
                <a:t>Praktikum</a:t>
              </a:r>
              <a:r>
                <a:rPr lang="de-DE" sz="1200" b="1" dirty="0" smtClean="0">
                  <a:solidFill>
                    <a:schemeClr val="tx1"/>
                  </a:solidFill>
                </a:rPr>
                <a:t> </a:t>
              </a:r>
              <a:r>
                <a:rPr lang="de-DE" sz="1200" b="1" dirty="0" smtClean="0">
                  <a:solidFill>
                    <a:schemeClr val="tx1"/>
                  </a:solidFill>
                </a:rPr>
                <a:t>Westküste</a:t>
              </a:r>
            </a:p>
            <a:p>
              <a:pPr marL="88900" indent="-88900">
                <a:lnSpc>
                  <a:spcPts val="1700"/>
                </a:lnSpc>
                <a:buFont typeface="Arial" panose="020B0604020202020204" pitchFamily="34" charset="0"/>
                <a:buChar char="•"/>
              </a:pPr>
              <a:r>
                <a:rPr lang="de-DE" sz="1200" b="1" i="1" dirty="0" smtClean="0">
                  <a:solidFill>
                    <a:schemeClr val="tx1"/>
                  </a:solidFill>
                </a:rPr>
                <a:t>Schulstation</a:t>
              </a:r>
            </a:p>
            <a:p>
              <a:pPr marL="88900" indent="-88900">
                <a:lnSpc>
                  <a:spcPts val="1700"/>
                </a:lnSpc>
                <a:buFont typeface="Arial" panose="020B0604020202020204" pitchFamily="34" charset="0"/>
                <a:buChar char="•"/>
              </a:pPr>
              <a:r>
                <a:rPr lang="de-DE" sz="1200" b="1" i="1" dirty="0" smtClean="0">
                  <a:solidFill>
                    <a:schemeClr val="tx1"/>
                  </a:solidFill>
                </a:rPr>
                <a:t>Welcome-Center-Lehrkräfte</a:t>
              </a:r>
            </a:p>
            <a:p>
              <a:pPr marL="88900" indent="-88900">
                <a:lnSpc>
                  <a:spcPts val="1700"/>
                </a:lnSpc>
                <a:buFont typeface="Arial" panose="020B0604020202020204" pitchFamily="34" charset="0"/>
                <a:buChar char="•"/>
              </a:pPr>
              <a:r>
                <a:rPr lang="de-DE" sz="1200" b="1" i="1" dirty="0" smtClean="0">
                  <a:solidFill>
                    <a:schemeClr val="tx1"/>
                  </a:solidFill>
                </a:rPr>
                <a:t>Facharbeitsgruppe Bildung und Arbeitsmarkt (REK)</a:t>
              </a:r>
              <a:endParaRPr lang="de-DE" sz="1200" b="1" i="1" dirty="0">
                <a:solidFill>
                  <a:schemeClr val="tx1"/>
                </a:solidFill>
              </a:endParaRPr>
            </a:p>
          </p:txBody>
        </p:sp>
        <p:sp>
          <p:nvSpPr>
            <p:cNvPr id="16" name="Flussdiagramm: Alternativer Prozess 15"/>
            <p:cNvSpPr/>
            <p:nvPr/>
          </p:nvSpPr>
          <p:spPr>
            <a:xfrm>
              <a:off x="107504" y="2492896"/>
              <a:ext cx="1224136" cy="2232248"/>
            </a:xfrm>
            <a:prstGeom prst="flowChartAlternateProcess">
              <a:avLst/>
            </a:prstGeom>
          </p:spPr>
          <p:style>
            <a:lnRef idx="2">
              <a:schemeClr val="accent1">
                <a:shade val="50000"/>
              </a:schemeClr>
            </a:lnRef>
            <a:fillRef idx="1003">
              <a:schemeClr val="dk2"/>
            </a:fillRef>
            <a:effectRef idx="0">
              <a:schemeClr val="accent1"/>
            </a:effectRef>
            <a:fontRef idx="minor">
              <a:schemeClr val="lt1"/>
            </a:fontRef>
          </p:style>
          <p:txBody>
            <a:bodyPr vert="vert270" rtlCol="0" anchor="ctr"/>
            <a:lstStyle/>
            <a:p>
              <a:pPr algn="ctr"/>
              <a:r>
                <a:rPr lang="de-DE" sz="1600" dirty="0" smtClean="0"/>
                <a:t>Projektübersicht</a:t>
              </a:r>
            </a:p>
          </p:txBody>
        </p:sp>
        <p:sp>
          <p:nvSpPr>
            <p:cNvPr id="17" name="Flussdiagramm: Auszug 16"/>
            <p:cNvSpPr/>
            <p:nvPr/>
          </p:nvSpPr>
          <p:spPr>
            <a:xfrm>
              <a:off x="1475656" y="332656"/>
              <a:ext cx="7423776" cy="1656184"/>
            </a:xfrm>
            <a:prstGeom prst="flowChartExtract">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de-DE" sz="1400" b="1" dirty="0" smtClean="0"/>
                <a:t>Geschäftsbereich Familie, </a:t>
              </a:r>
              <a:br>
                <a:rPr lang="de-DE" sz="1400" b="1" dirty="0" smtClean="0"/>
              </a:br>
              <a:r>
                <a:rPr lang="de-DE" sz="1400" b="1" dirty="0" smtClean="0"/>
                <a:t>Soziales, Gesundheit</a:t>
              </a:r>
              <a:r>
                <a:rPr lang="de-DE" sz="2000" b="1" dirty="0" smtClean="0"/>
                <a:t/>
              </a:r>
              <a:br>
                <a:rPr lang="de-DE" sz="2000" b="1" dirty="0" smtClean="0"/>
              </a:br>
              <a:r>
                <a:rPr lang="de-DE" sz="400" b="1" dirty="0" smtClean="0"/>
                <a:t/>
              </a:r>
              <a:br>
                <a:rPr lang="de-DE" sz="400" b="1" dirty="0" smtClean="0"/>
              </a:br>
              <a:r>
                <a:rPr lang="de-DE" sz="2000" b="1" i="1" dirty="0" smtClean="0">
                  <a:solidFill>
                    <a:schemeClr val="accent1">
                      <a:lumMod val="40000"/>
                      <a:lumOff val="60000"/>
                    </a:schemeClr>
                  </a:solidFill>
                </a:rPr>
                <a:t>Stabsstelle</a:t>
              </a:r>
              <a:r>
                <a:rPr lang="de-DE" sz="2000" b="1" i="1" dirty="0">
                  <a:solidFill>
                    <a:schemeClr val="accent1">
                      <a:lumMod val="40000"/>
                      <a:lumOff val="60000"/>
                    </a:schemeClr>
                  </a:solidFill>
                </a:rPr>
                <a:t> </a:t>
              </a:r>
              <a:r>
                <a:rPr lang="de-DE" sz="2000" b="1" i="1" dirty="0" smtClean="0">
                  <a:solidFill>
                    <a:schemeClr val="accent1">
                      <a:lumMod val="40000"/>
                      <a:lumOff val="60000"/>
                    </a:schemeClr>
                  </a:solidFill>
                </a:rPr>
                <a:t>- Hilfen im Übergang</a:t>
              </a:r>
            </a:p>
            <a:p>
              <a:pPr algn="ctr"/>
              <a:endParaRPr lang="de-DE" sz="600" b="1" dirty="0" smtClean="0"/>
            </a:p>
            <a:p>
              <a:pPr algn="ctr"/>
              <a:endParaRPr lang="de-DE" dirty="0"/>
            </a:p>
          </p:txBody>
        </p:sp>
        <p:sp>
          <p:nvSpPr>
            <p:cNvPr id="2" name="Rechteck 1"/>
            <p:cNvSpPr/>
            <p:nvPr/>
          </p:nvSpPr>
          <p:spPr>
            <a:xfrm>
              <a:off x="1475656" y="2060848"/>
              <a:ext cx="1800201" cy="3600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1200" b="1" i="1" dirty="0" smtClean="0">
                  <a:solidFill>
                    <a:schemeClr val="tx1"/>
                  </a:solidFill>
                </a:rPr>
                <a:t>Bildung und Beruf</a:t>
              </a:r>
              <a:endParaRPr lang="de-DE" b="1" i="1" dirty="0">
                <a:solidFill>
                  <a:schemeClr val="tx1"/>
                </a:solidFill>
              </a:endParaRPr>
            </a:p>
          </p:txBody>
        </p:sp>
        <p:sp>
          <p:nvSpPr>
            <p:cNvPr id="24" name="Rechteck 23"/>
            <p:cNvSpPr/>
            <p:nvPr/>
          </p:nvSpPr>
          <p:spPr>
            <a:xfrm>
              <a:off x="3347863" y="2060848"/>
              <a:ext cx="1800201" cy="3600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de-DE" sz="1200" b="1" i="1" dirty="0" smtClean="0">
                  <a:solidFill>
                    <a:schemeClr val="tx1"/>
                  </a:solidFill>
                </a:rPr>
                <a:t>Integration &amp; Migration</a:t>
              </a:r>
              <a:endParaRPr lang="de-DE" b="1" i="1" dirty="0">
                <a:solidFill>
                  <a:schemeClr val="tx1"/>
                </a:solidFill>
              </a:endParaRPr>
            </a:p>
          </p:txBody>
        </p:sp>
        <p:sp>
          <p:nvSpPr>
            <p:cNvPr id="25" name="Flussdiagramm: Alternativer Prozess 24"/>
            <p:cNvSpPr/>
            <p:nvPr/>
          </p:nvSpPr>
          <p:spPr>
            <a:xfrm>
              <a:off x="107504" y="2060848"/>
              <a:ext cx="1224136" cy="360040"/>
            </a:xfrm>
            <a:prstGeom prst="flowChartAlternateProcess">
              <a:avLst/>
            </a:prstGeom>
          </p:spPr>
          <p:style>
            <a:lnRef idx="2">
              <a:schemeClr val="accent1">
                <a:shade val="50000"/>
              </a:schemeClr>
            </a:lnRef>
            <a:fillRef idx="1003">
              <a:schemeClr val="dk2"/>
            </a:fillRef>
            <a:effectRef idx="0">
              <a:schemeClr val="accent1"/>
            </a:effectRef>
            <a:fontRef idx="minor">
              <a:schemeClr val="lt1"/>
            </a:fontRef>
          </p:style>
          <p:txBody>
            <a:bodyPr vert="horz" rtlCol="0" anchor="ctr"/>
            <a:lstStyle/>
            <a:p>
              <a:pPr algn="ctr"/>
              <a:r>
                <a:rPr lang="de-DE" sz="1600" dirty="0" smtClean="0"/>
                <a:t>Themen</a:t>
              </a:r>
            </a:p>
          </p:txBody>
        </p:sp>
        <p:sp>
          <p:nvSpPr>
            <p:cNvPr id="26" name="Rechteck 25"/>
            <p:cNvSpPr/>
            <p:nvPr/>
          </p:nvSpPr>
          <p:spPr>
            <a:xfrm>
              <a:off x="3347864" y="2492896"/>
              <a:ext cx="1800201" cy="2277697"/>
            </a:xfrm>
            <a:prstGeom prst="rect">
              <a:avLst/>
            </a:prstGeom>
          </p:spPr>
          <p:style>
            <a:lnRef idx="0">
              <a:schemeClr val="accent3"/>
            </a:lnRef>
            <a:fillRef idx="3">
              <a:schemeClr val="accent3"/>
            </a:fillRef>
            <a:effectRef idx="3">
              <a:schemeClr val="accent3"/>
            </a:effectRef>
            <a:fontRef idx="minor">
              <a:schemeClr val="lt1"/>
            </a:fontRef>
          </p:style>
          <p:txBody>
            <a:bodyPr rtlCol="0" anchor="t"/>
            <a:lstStyle/>
            <a:p>
              <a:endParaRPr lang="de-DE" sz="1200" b="1" i="1" dirty="0">
                <a:solidFill>
                  <a:schemeClr val="tx1"/>
                </a:solidFill>
              </a:endParaRPr>
            </a:p>
            <a:p>
              <a:pPr marL="88900" indent="-88900">
                <a:lnSpc>
                  <a:spcPts val="1700"/>
                </a:lnSpc>
                <a:buFont typeface="Arial" panose="020B0604020202020204" pitchFamily="34" charset="0"/>
                <a:buChar char="•"/>
              </a:pPr>
              <a:r>
                <a:rPr lang="de-DE" sz="1200" b="1" i="1" dirty="0" smtClean="0">
                  <a:solidFill>
                    <a:schemeClr val="tx1"/>
                  </a:solidFill>
                </a:rPr>
                <a:t>Koordinierungsstelle Migration &amp; Integration</a:t>
              </a:r>
            </a:p>
            <a:p>
              <a:pPr marL="88900" indent="-88900">
                <a:lnSpc>
                  <a:spcPts val="1700"/>
                </a:lnSpc>
                <a:buFont typeface="Arial" panose="020B0604020202020204" pitchFamily="34" charset="0"/>
                <a:buChar char="•"/>
              </a:pPr>
              <a:r>
                <a:rPr lang="de-DE" sz="1200" b="1" i="1" dirty="0" err="1" smtClean="0">
                  <a:solidFill>
                    <a:schemeClr val="tx1"/>
                  </a:solidFill>
                </a:rPr>
                <a:t>Demografiewerkstatt</a:t>
              </a:r>
              <a:r>
                <a:rPr lang="de-DE" sz="1200" b="1" i="1" dirty="0" smtClean="0">
                  <a:solidFill>
                    <a:schemeClr val="tx1"/>
                  </a:solidFill>
                </a:rPr>
                <a:t> Kommunen</a:t>
              </a:r>
            </a:p>
            <a:p>
              <a:pPr marL="88900" indent="-88900">
                <a:lnSpc>
                  <a:spcPts val="1700"/>
                </a:lnSpc>
                <a:buFont typeface="Arial" panose="020B0604020202020204" pitchFamily="34" charset="0"/>
                <a:buChar char="•"/>
              </a:pPr>
              <a:r>
                <a:rPr lang="de-DE" sz="1200" b="1" i="1" dirty="0" smtClean="0">
                  <a:solidFill>
                    <a:schemeClr val="tx1"/>
                  </a:solidFill>
                </a:rPr>
                <a:t>Kommunale Bildungs-koordination</a:t>
              </a:r>
            </a:p>
            <a:p>
              <a:pPr marL="88900" indent="-88900">
                <a:lnSpc>
                  <a:spcPts val="1700"/>
                </a:lnSpc>
                <a:buFont typeface="Arial" panose="020B0604020202020204" pitchFamily="34" charset="0"/>
                <a:buChar char="•"/>
              </a:pPr>
              <a:r>
                <a:rPr lang="de-DE" sz="1200" b="1" i="1" dirty="0" smtClean="0">
                  <a:solidFill>
                    <a:schemeClr val="tx1"/>
                  </a:solidFill>
                </a:rPr>
                <a:t>Migrationsbeirat</a:t>
              </a:r>
            </a:p>
            <a:p>
              <a:pPr marL="88900" indent="-88900">
                <a:lnSpc>
                  <a:spcPts val="1700"/>
                </a:lnSpc>
                <a:buFont typeface="Arial" panose="020B0604020202020204" pitchFamily="34" charset="0"/>
                <a:buChar char="•"/>
              </a:pPr>
              <a:r>
                <a:rPr lang="de-DE" sz="1200" b="1" i="1" dirty="0" smtClean="0">
                  <a:solidFill>
                    <a:schemeClr val="tx1"/>
                  </a:solidFill>
                </a:rPr>
                <a:t>Förderung DAZ-Zentren</a:t>
              </a:r>
              <a:endParaRPr lang="de-DE" sz="1200" b="1" i="1" dirty="0">
                <a:solidFill>
                  <a:schemeClr val="tx1"/>
                </a:solidFill>
              </a:endParaRPr>
            </a:p>
          </p:txBody>
        </p:sp>
        <p:sp>
          <p:nvSpPr>
            <p:cNvPr id="27" name="Rechteck 26"/>
            <p:cNvSpPr/>
            <p:nvPr/>
          </p:nvSpPr>
          <p:spPr>
            <a:xfrm>
              <a:off x="5220072" y="2492896"/>
              <a:ext cx="1800201" cy="2277697"/>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endParaRPr lang="de-DE" sz="1200" b="1" i="1" dirty="0">
                <a:solidFill>
                  <a:schemeClr val="tx1"/>
                </a:solidFill>
              </a:endParaRPr>
            </a:p>
            <a:p>
              <a:pPr marL="88900" indent="-88900">
                <a:lnSpc>
                  <a:spcPts val="1700"/>
                </a:lnSpc>
                <a:buFont typeface="Arial" panose="020B0604020202020204" pitchFamily="34" charset="0"/>
                <a:buChar char="•"/>
              </a:pPr>
              <a:r>
                <a:rPr lang="de-DE" sz="1200" b="1" i="1" dirty="0" smtClean="0">
                  <a:solidFill>
                    <a:schemeClr val="tx1"/>
                  </a:solidFill>
                </a:rPr>
                <a:t>Praxispool Dithmarschen</a:t>
              </a:r>
            </a:p>
            <a:p>
              <a:pPr marL="88900" indent="-88900">
                <a:lnSpc>
                  <a:spcPts val="1700"/>
                </a:lnSpc>
                <a:buFont typeface="Arial" panose="020B0604020202020204" pitchFamily="34" charset="0"/>
                <a:buChar char="•"/>
              </a:pPr>
              <a:r>
                <a:rPr lang="de-DE" sz="1200" b="1" i="1" dirty="0">
                  <a:solidFill>
                    <a:schemeClr val="tx1"/>
                  </a:solidFill>
                </a:rPr>
                <a:t>Jugend Kultur Identität Stärken </a:t>
              </a:r>
              <a:r>
                <a:rPr lang="de-DE" sz="1200" b="1" i="1" dirty="0" smtClean="0">
                  <a:solidFill>
                    <a:schemeClr val="tx1"/>
                  </a:solidFill>
                </a:rPr>
                <a:t>(BMEL - LandKULTUR)</a:t>
              </a:r>
            </a:p>
            <a:p>
              <a:pPr marL="88900" indent="-88900">
                <a:lnSpc>
                  <a:spcPts val="1700"/>
                </a:lnSpc>
                <a:buFont typeface="Arial" panose="020B0604020202020204" pitchFamily="34" charset="0"/>
                <a:buChar char="•"/>
              </a:pPr>
              <a:r>
                <a:rPr lang="de-DE" sz="1200" b="1" i="1" dirty="0" smtClean="0">
                  <a:solidFill>
                    <a:schemeClr val="tx1"/>
                  </a:solidFill>
                </a:rPr>
                <a:t>Demokratie Leben</a:t>
              </a:r>
            </a:p>
            <a:p>
              <a:pPr marL="88900" indent="-88900">
                <a:lnSpc>
                  <a:spcPts val="1700"/>
                </a:lnSpc>
                <a:buFont typeface="Arial" panose="020B0604020202020204" pitchFamily="34" charset="0"/>
                <a:buChar char="•"/>
              </a:pPr>
              <a:r>
                <a:rPr lang="de-DE" sz="1200" b="1" i="1" dirty="0" smtClean="0">
                  <a:solidFill>
                    <a:schemeClr val="tx1"/>
                  </a:solidFill>
                </a:rPr>
                <a:t>Interkulturelles Fest</a:t>
              </a:r>
              <a:endParaRPr lang="de-DE" sz="1200" b="1" i="1" dirty="0">
                <a:solidFill>
                  <a:schemeClr val="tx1"/>
                </a:solidFill>
              </a:endParaRPr>
            </a:p>
          </p:txBody>
        </p:sp>
        <p:sp>
          <p:nvSpPr>
            <p:cNvPr id="28" name="Rechteck 27"/>
            <p:cNvSpPr/>
            <p:nvPr/>
          </p:nvSpPr>
          <p:spPr>
            <a:xfrm>
              <a:off x="5220071" y="2060848"/>
              <a:ext cx="1800201" cy="36004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de-DE" sz="1200" b="1" i="1" dirty="0" smtClean="0">
                  <a:solidFill>
                    <a:schemeClr val="tx1"/>
                  </a:solidFill>
                </a:rPr>
                <a:t>Demokratie &amp; Kulturförderung</a:t>
              </a:r>
              <a:endParaRPr lang="de-DE" b="1" i="1" dirty="0">
                <a:solidFill>
                  <a:schemeClr val="tx1"/>
                </a:solidFill>
              </a:endParaRPr>
            </a:p>
          </p:txBody>
        </p:sp>
        <p:sp>
          <p:nvSpPr>
            <p:cNvPr id="29" name="Rechteck 28"/>
            <p:cNvSpPr/>
            <p:nvPr/>
          </p:nvSpPr>
          <p:spPr>
            <a:xfrm>
              <a:off x="7092279" y="2060848"/>
              <a:ext cx="1800201" cy="36004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de-DE" sz="1200" b="1" i="1" dirty="0" smtClean="0">
                  <a:solidFill>
                    <a:schemeClr val="tx1"/>
                  </a:solidFill>
                </a:rPr>
                <a:t>Demografie, Ehrenamt &amp; Senioren</a:t>
              </a:r>
              <a:endParaRPr lang="de-DE" b="1" i="1" dirty="0">
                <a:solidFill>
                  <a:schemeClr val="tx1"/>
                </a:solidFill>
              </a:endParaRPr>
            </a:p>
          </p:txBody>
        </p:sp>
        <p:sp>
          <p:nvSpPr>
            <p:cNvPr id="30" name="Rechteck 29"/>
            <p:cNvSpPr/>
            <p:nvPr/>
          </p:nvSpPr>
          <p:spPr>
            <a:xfrm>
              <a:off x="7092280" y="2492896"/>
              <a:ext cx="1800201" cy="2277697"/>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endParaRPr lang="de-DE" sz="1200" b="1" i="1" dirty="0">
                <a:solidFill>
                  <a:schemeClr val="tx1"/>
                </a:solidFill>
              </a:endParaRPr>
            </a:p>
            <a:p>
              <a:pPr marL="88900" indent="-88900">
                <a:lnSpc>
                  <a:spcPts val="1700"/>
                </a:lnSpc>
                <a:buFont typeface="Arial" panose="020B0604020202020204" pitchFamily="34" charset="0"/>
                <a:buChar char="•"/>
              </a:pPr>
              <a:r>
                <a:rPr lang="de-DE" sz="1200" b="1" i="1" dirty="0" err="1" smtClean="0">
                  <a:solidFill>
                    <a:schemeClr val="tx1"/>
                  </a:solidFill>
                </a:rPr>
                <a:t>Demografiewerkstatt</a:t>
              </a:r>
              <a:r>
                <a:rPr lang="de-DE" sz="1200" b="1" i="1" dirty="0" smtClean="0">
                  <a:solidFill>
                    <a:schemeClr val="tx1"/>
                  </a:solidFill>
                </a:rPr>
                <a:t> Kommunen</a:t>
              </a:r>
            </a:p>
            <a:p>
              <a:pPr marL="88900" indent="-88900">
                <a:lnSpc>
                  <a:spcPts val="1700"/>
                </a:lnSpc>
                <a:buFont typeface="Arial" panose="020B0604020202020204" pitchFamily="34" charset="0"/>
                <a:buChar char="•"/>
              </a:pPr>
              <a:r>
                <a:rPr lang="de-DE" sz="1200" b="1" i="1" dirty="0" smtClean="0">
                  <a:solidFill>
                    <a:schemeClr val="tx1"/>
                  </a:solidFill>
                </a:rPr>
                <a:t>Handlungskonzept Demografie</a:t>
              </a:r>
            </a:p>
            <a:p>
              <a:pPr marL="88900" indent="-88900">
                <a:lnSpc>
                  <a:spcPts val="1700"/>
                </a:lnSpc>
                <a:buFont typeface="Arial" panose="020B0604020202020204" pitchFamily="34" charset="0"/>
                <a:buChar char="•"/>
              </a:pPr>
              <a:r>
                <a:rPr lang="de-DE" sz="1200" b="1" i="1" dirty="0" smtClean="0">
                  <a:solidFill>
                    <a:schemeClr val="tx1"/>
                  </a:solidFill>
                </a:rPr>
                <a:t>Geschäftsführung der </a:t>
              </a:r>
              <a:r>
                <a:rPr lang="de-DE" sz="1200" b="1" i="1" dirty="0" smtClean="0">
                  <a:solidFill>
                    <a:schemeClr val="tx1"/>
                  </a:solidFill>
                </a:rPr>
                <a:t>Seniorenbeiräte</a:t>
              </a:r>
            </a:p>
            <a:p>
              <a:pPr marL="88900" indent="-88900">
                <a:lnSpc>
                  <a:spcPts val="1700"/>
                </a:lnSpc>
                <a:buFont typeface="Arial" panose="020B0604020202020204" pitchFamily="34" charset="0"/>
                <a:buChar char="•"/>
              </a:pPr>
              <a:r>
                <a:rPr lang="de-DE" sz="1200" b="1" i="1" dirty="0" smtClean="0">
                  <a:solidFill>
                    <a:schemeClr val="tx1"/>
                  </a:solidFill>
                </a:rPr>
                <a:t>Dithmarscher Diamanten </a:t>
              </a:r>
              <a:endParaRPr lang="de-DE" sz="1200" b="1" i="1" dirty="0" smtClean="0">
                <a:solidFill>
                  <a:schemeClr val="tx1"/>
                </a:solidFill>
              </a:endParaRPr>
            </a:p>
            <a:p>
              <a:pPr>
                <a:lnSpc>
                  <a:spcPts val="1700"/>
                </a:lnSpc>
              </a:pPr>
              <a:endParaRPr lang="de-DE" sz="1200" b="1" i="1" dirty="0" smtClean="0">
                <a:solidFill>
                  <a:schemeClr val="bg1"/>
                </a:solidFill>
              </a:endParaRPr>
            </a:p>
            <a:p>
              <a:pPr marL="88900" indent="-88900">
                <a:lnSpc>
                  <a:spcPts val="1700"/>
                </a:lnSpc>
                <a:buFont typeface="Arial" panose="020B0604020202020204" pitchFamily="34" charset="0"/>
                <a:buChar char="•"/>
              </a:pPr>
              <a:endParaRPr lang="de-DE" sz="1200" b="1" i="1" dirty="0" smtClean="0">
                <a:solidFill>
                  <a:schemeClr val="tx1"/>
                </a:solidFill>
              </a:endParaRPr>
            </a:p>
            <a:p>
              <a:pPr marL="88900" indent="-88900">
                <a:lnSpc>
                  <a:spcPts val="1700"/>
                </a:lnSpc>
                <a:buFont typeface="Arial" panose="020B0604020202020204" pitchFamily="34" charset="0"/>
                <a:buChar char="•"/>
              </a:pPr>
              <a:endParaRPr lang="de-DE" sz="1200" b="1" i="1" dirty="0">
                <a:solidFill>
                  <a:schemeClr val="tx1"/>
                </a:solidFill>
              </a:endParaRPr>
            </a:p>
          </p:txBody>
        </p:sp>
        <p:pic>
          <p:nvPicPr>
            <p:cNvPr id="3" name="Picture 2" descr="\\Hekrhe-fs-01\kd\GB 1\Stabsstelle 4\Intern\Bilder und Graphik allgemein\Logos\Freigestellt_OGORG1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0882" y="332656"/>
              <a:ext cx="1611598" cy="5482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590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96752"/>
            <a:ext cx="8037826" cy="50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descr="\\Hekrhe-fs-01\kd\GB 1\Stabsstelle 4\Intern\Bilder und Graphik allgemein\Logos\Freigestellt_OGORG1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0882" y="332656"/>
            <a:ext cx="1611598" cy="548207"/>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395536" y="6211997"/>
            <a:ext cx="4248472" cy="369332"/>
          </a:xfrm>
          <a:prstGeom prst="rect">
            <a:avLst/>
          </a:prstGeom>
          <a:noFill/>
        </p:spPr>
        <p:txBody>
          <a:bodyPr wrap="square" rtlCol="0">
            <a:spAutoFit/>
          </a:bodyPr>
          <a:lstStyle/>
          <a:p>
            <a:r>
              <a:rPr lang="de-DE" dirty="0" smtClean="0"/>
              <a:t>Berlin Institut 2019</a:t>
            </a:r>
            <a:endParaRPr lang="de-DE" dirty="0"/>
          </a:p>
        </p:txBody>
      </p:sp>
    </p:spTree>
    <p:extLst>
      <p:ext uri="{BB962C8B-B14F-4D97-AF65-F5344CB8AC3E}">
        <p14:creationId xmlns:p14="http://schemas.microsoft.com/office/powerpoint/2010/main" val="940291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405" y="5157192"/>
            <a:ext cx="2239963" cy="139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feld 12"/>
          <p:cNvSpPr txBox="1"/>
          <p:nvPr/>
        </p:nvSpPr>
        <p:spPr>
          <a:xfrm>
            <a:off x="323528" y="1196752"/>
            <a:ext cx="8424936" cy="4154984"/>
          </a:xfrm>
          <a:prstGeom prst="rect">
            <a:avLst/>
          </a:prstGeom>
          <a:noFill/>
        </p:spPr>
        <p:txBody>
          <a:bodyPr wrap="square" rtlCol="0">
            <a:spAutoFit/>
          </a:bodyPr>
          <a:lstStyle/>
          <a:p>
            <a:r>
              <a:rPr lang="de-DE" sz="2400" dirty="0" smtClean="0"/>
              <a:t>….Überraschend </a:t>
            </a:r>
            <a:r>
              <a:rPr lang="de-DE" sz="2400" dirty="0"/>
              <a:t>ist der drittletzte Platz, den der schleswig-holsteinische Kreis Dithmarschen einnimmt und damit fast hundert Plätze seit dem letzten Ranking eingebüßt hat. Mit einem überdurchschnittlich hohen Anteil der Landwirtschaft am wirtschaftlichen Geschehen, geringen Beschäftigungsquoten und wenig hochqualifizierten Beschäftigten ist der Küstenkreis besonders schlecht gerüstet für die demografische Zukunft. </a:t>
            </a:r>
            <a:r>
              <a:rPr lang="de-DE" sz="2400" dirty="0" smtClean="0"/>
              <a:t>….</a:t>
            </a:r>
          </a:p>
          <a:p>
            <a:endParaRPr lang="de-DE" sz="2400" dirty="0"/>
          </a:p>
          <a:p>
            <a:r>
              <a:rPr lang="de-DE" sz="2400" dirty="0" smtClean="0"/>
              <a:t>….Bis </a:t>
            </a:r>
            <a:r>
              <a:rPr lang="de-DE" sz="2400" dirty="0"/>
              <a:t>2035 dürfte der Landkreis weitere fast neun Prozent seiner Bewohner verloren haben. Keine vielversprechenden </a:t>
            </a:r>
            <a:r>
              <a:rPr lang="de-DE" sz="2400" dirty="0" smtClean="0"/>
              <a:t>Aussichten…. </a:t>
            </a:r>
            <a:endParaRPr lang="de-DE" sz="2400" b="1" dirty="0"/>
          </a:p>
        </p:txBody>
      </p:sp>
      <p:pic>
        <p:nvPicPr>
          <p:cNvPr id="31" name="Picture 2" descr="\\Hekrhe-fs-01\kd\GB 1\Stabsstelle 4\Intern\Bilder und Graphik allgemein\Logos\Freigestellt_OGORG1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0882" y="332656"/>
            <a:ext cx="1611598" cy="54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924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p:cNvSpPr txBox="1"/>
          <p:nvPr/>
        </p:nvSpPr>
        <p:spPr>
          <a:xfrm>
            <a:off x="395536" y="980728"/>
            <a:ext cx="8496944" cy="4524315"/>
          </a:xfrm>
          <a:prstGeom prst="rect">
            <a:avLst/>
          </a:prstGeom>
          <a:noFill/>
        </p:spPr>
        <p:txBody>
          <a:bodyPr wrap="square" rtlCol="0">
            <a:spAutoFit/>
          </a:bodyPr>
          <a:lstStyle/>
          <a:p>
            <a:r>
              <a:rPr lang="de-DE" sz="2400" b="1" dirty="0" smtClean="0">
                <a:solidFill>
                  <a:schemeClr val="tx2"/>
                </a:solidFill>
              </a:rPr>
              <a:t>Herausforderungen allgemein</a:t>
            </a:r>
          </a:p>
          <a:p>
            <a:pPr marL="285750" indent="-285750">
              <a:buFont typeface="Arial" panose="020B0604020202020204" pitchFamily="34" charset="0"/>
              <a:buChar char="•"/>
            </a:pPr>
            <a:endParaRPr lang="de-DE" sz="2400" b="1" dirty="0"/>
          </a:p>
          <a:p>
            <a:pPr marL="285750" indent="-285750">
              <a:buFont typeface="Arial" panose="020B0604020202020204" pitchFamily="34" charset="0"/>
              <a:buChar char="•"/>
            </a:pPr>
            <a:r>
              <a:rPr lang="de-DE" sz="2400" b="1" dirty="0" smtClean="0"/>
              <a:t>Partnerschaftliche Kooperation der Rechtskreise</a:t>
            </a:r>
          </a:p>
          <a:p>
            <a:pPr marL="285750" indent="-285750">
              <a:buFont typeface="Arial" panose="020B0604020202020204" pitchFamily="34" charset="0"/>
              <a:buChar char="•"/>
            </a:pPr>
            <a:r>
              <a:rPr lang="de-DE" sz="2400" b="1" dirty="0" smtClean="0"/>
              <a:t>Differenz zwischen der Offenheit für Kooperation auf der strategischen Ebene und der operativen Ebene</a:t>
            </a:r>
          </a:p>
          <a:p>
            <a:pPr marL="285750" indent="-285750">
              <a:buFont typeface="Arial" panose="020B0604020202020204" pitchFamily="34" charset="0"/>
              <a:buChar char="•"/>
            </a:pPr>
            <a:r>
              <a:rPr lang="de-DE" sz="2400" b="1" dirty="0" smtClean="0"/>
              <a:t>Mangelnde Abstimmung der Aktivitäten (z.B. Fachkräfte-sicherung)</a:t>
            </a:r>
          </a:p>
          <a:p>
            <a:pPr marL="285750" indent="-285750">
              <a:buFont typeface="Arial" panose="020B0604020202020204" pitchFamily="34" charset="0"/>
              <a:buChar char="•"/>
            </a:pPr>
            <a:r>
              <a:rPr lang="de-DE" sz="2400" b="1" dirty="0" err="1" smtClean="0"/>
              <a:t>Versäulung</a:t>
            </a:r>
            <a:r>
              <a:rPr lang="de-DE" sz="2400" b="1" dirty="0" smtClean="0"/>
              <a:t> der Verwaltung, mangelnde Abstimmung sowie „negative Konkurrenz“</a:t>
            </a:r>
          </a:p>
          <a:p>
            <a:pPr marL="285750" indent="-285750">
              <a:buFont typeface="Arial" panose="020B0604020202020204" pitchFamily="34" charset="0"/>
              <a:buChar char="•"/>
            </a:pPr>
            <a:r>
              <a:rPr lang="de-DE" sz="2400" b="1" dirty="0" smtClean="0"/>
              <a:t>Der „Zwang“ zur Kooperation versus der Eigenen Interessen</a:t>
            </a:r>
          </a:p>
          <a:p>
            <a:pPr marL="285750" indent="-285750">
              <a:buFont typeface="Arial" panose="020B0604020202020204" pitchFamily="34" charset="0"/>
              <a:buChar char="•"/>
            </a:pPr>
            <a:r>
              <a:rPr lang="de-DE" sz="2400" b="1" dirty="0" smtClean="0"/>
              <a:t>Mangelnde finanzielle Ressourcen</a:t>
            </a:r>
          </a:p>
          <a:p>
            <a:pPr marL="285750" indent="-285750">
              <a:buFont typeface="Arial" panose="020B0604020202020204" pitchFamily="34" charset="0"/>
              <a:buChar char="•"/>
            </a:pPr>
            <a:endParaRPr lang="de-DE" sz="2400" b="1" dirty="0"/>
          </a:p>
        </p:txBody>
      </p:sp>
      <p:pic>
        <p:nvPicPr>
          <p:cNvPr id="31" name="Picture 2" descr="\\Hekrhe-fs-01\kd\GB 1\Stabsstelle 4\Intern\Bilder und Graphik allgemein\Logos\Freigestellt_OGORG1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0882" y="332656"/>
            <a:ext cx="1611598" cy="54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177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Hekrhe-fs-01\kd\GB 1\Stabsstelle 4\Intern\Bilder und Graphik allgemein\Logos\Freigestellt_OGORG1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0882" y="332656"/>
            <a:ext cx="1611598" cy="548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980728"/>
            <a:ext cx="8856984" cy="5632311"/>
          </a:xfrm>
          <a:prstGeom prst="rect">
            <a:avLst/>
          </a:prstGeom>
          <a:noFill/>
        </p:spPr>
        <p:txBody>
          <a:bodyPr wrap="square" rtlCol="0">
            <a:spAutoFit/>
          </a:bodyPr>
          <a:lstStyle/>
          <a:p>
            <a:r>
              <a:rPr lang="de-DE" sz="2400" b="1" dirty="0">
                <a:solidFill>
                  <a:schemeClr val="tx2"/>
                </a:solidFill>
              </a:rPr>
              <a:t>Herausforderungen </a:t>
            </a:r>
            <a:r>
              <a:rPr lang="de-DE" sz="2400" b="1" dirty="0" smtClean="0">
                <a:solidFill>
                  <a:schemeClr val="tx2"/>
                </a:solidFill>
              </a:rPr>
              <a:t>in Projekten</a:t>
            </a:r>
            <a:endParaRPr lang="de-DE" sz="2400" b="1" dirty="0">
              <a:solidFill>
                <a:schemeClr val="tx2"/>
              </a:solidFill>
            </a:endParaRPr>
          </a:p>
          <a:p>
            <a:pPr marL="285750" indent="-285750">
              <a:buFont typeface="Arial" panose="020B0604020202020204" pitchFamily="34" charset="0"/>
              <a:buChar char="•"/>
            </a:pPr>
            <a:endParaRPr lang="de-DE" sz="2400" b="1" dirty="0" smtClean="0"/>
          </a:p>
          <a:p>
            <a:pPr marL="285750" indent="-285750">
              <a:buFont typeface="Arial" panose="020B0604020202020204" pitchFamily="34" charset="0"/>
              <a:buChar char="•"/>
            </a:pPr>
            <a:r>
              <a:rPr lang="de-DE" sz="2400" b="1" dirty="0" smtClean="0"/>
              <a:t>Personalakquise </a:t>
            </a:r>
            <a:r>
              <a:rPr lang="de-DE" sz="2400" b="1" dirty="0" smtClean="0"/>
              <a:t>/ Personalkontinuität in Projekten oder </a:t>
            </a:r>
            <a:r>
              <a:rPr lang="de-DE" sz="2400" b="1" dirty="0" smtClean="0">
                <a:solidFill>
                  <a:schemeClr val="accent5">
                    <a:lumMod val="75000"/>
                  </a:schemeClr>
                </a:solidFill>
              </a:rPr>
              <a:t>„Die Quadratur des Kreises“</a:t>
            </a:r>
          </a:p>
          <a:p>
            <a:pPr marL="285750" indent="-285750">
              <a:buFont typeface="Arial" panose="020B0604020202020204" pitchFamily="34" charset="0"/>
              <a:buChar char="•"/>
            </a:pPr>
            <a:r>
              <a:rPr lang="de-DE" sz="2400" b="1" dirty="0" smtClean="0"/>
              <a:t>Vorbehalte gegenüber Projekten oder </a:t>
            </a:r>
            <a:r>
              <a:rPr lang="de-DE" sz="2400" b="1" dirty="0" smtClean="0">
                <a:solidFill>
                  <a:schemeClr val="accent5">
                    <a:lumMod val="75000"/>
                  </a:schemeClr>
                </a:solidFill>
              </a:rPr>
              <a:t>„</a:t>
            </a:r>
            <a:r>
              <a:rPr lang="nl-NL" sz="2400" b="1" dirty="0" smtClean="0">
                <a:solidFill>
                  <a:schemeClr val="accent5">
                    <a:lumMod val="75000"/>
                  </a:schemeClr>
                </a:solidFill>
              </a:rPr>
              <a:t>Wat de Buer nich kennt, dat </a:t>
            </a:r>
            <a:r>
              <a:rPr lang="nl-NL" sz="2400" b="1" dirty="0" smtClean="0">
                <a:solidFill>
                  <a:schemeClr val="accent5">
                    <a:lumMod val="75000"/>
                  </a:schemeClr>
                </a:solidFill>
              </a:rPr>
              <a:t>fritt </a:t>
            </a:r>
            <a:r>
              <a:rPr lang="nl-NL" sz="2400" b="1" dirty="0" smtClean="0">
                <a:solidFill>
                  <a:schemeClr val="accent5">
                    <a:lumMod val="75000"/>
                  </a:schemeClr>
                </a:solidFill>
              </a:rPr>
              <a:t>he nich”</a:t>
            </a:r>
          </a:p>
          <a:p>
            <a:pPr marL="285750" indent="-285750">
              <a:buFont typeface="Arial" panose="020B0604020202020204" pitchFamily="34" charset="0"/>
              <a:buChar char="•"/>
            </a:pPr>
            <a:r>
              <a:rPr lang="de-DE" sz="2400" b="1" dirty="0" smtClean="0"/>
              <a:t>Kreisübergreifende Kooperation oder </a:t>
            </a:r>
            <a:r>
              <a:rPr lang="de-DE" sz="2400" b="1" dirty="0" smtClean="0">
                <a:solidFill>
                  <a:schemeClr val="accent5">
                    <a:lumMod val="75000"/>
                  </a:schemeClr>
                </a:solidFill>
              </a:rPr>
              <a:t>„Der </a:t>
            </a:r>
            <a:r>
              <a:rPr lang="de-DE" sz="2400" b="1" dirty="0" err="1" smtClean="0">
                <a:solidFill>
                  <a:schemeClr val="accent5">
                    <a:lumMod val="75000"/>
                  </a:schemeClr>
                </a:solidFill>
              </a:rPr>
              <a:t>Clash</a:t>
            </a:r>
            <a:r>
              <a:rPr lang="de-DE" sz="2400" b="1" dirty="0" smtClean="0">
                <a:solidFill>
                  <a:schemeClr val="accent5">
                    <a:lumMod val="75000"/>
                  </a:schemeClr>
                </a:solidFill>
              </a:rPr>
              <a:t> der Kulturen“</a:t>
            </a:r>
          </a:p>
          <a:p>
            <a:pPr marL="285750" indent="-285750">
              <a:buFont typeface="Arial" panose="020B0604020202020204" pitchFamily="34" charset="0"/>
              <a:buChar char="•"/>
            </a:pPr>
            <a:r>
              <a:rPr lang="de-DE" sz="2400" b="1" dirty="0" smtClean="0"/>
              <a:t>Kammern, Innungen, Agenturen und andere oder </a:t>
            </a:r>
            <a:r>
              <a:rPr lang="de-DE" sz="2400" b="1" dirty="0" smtClean="0">
                <a:solidFill>
                  <a:schemeClr val="accent5">
                    <a:lumMod val="75000"/>
                  </a:schemeClr>
                </a:solidFill>
              </a:rPr>
              <a:t>„Was kann ich gegen sie tun?“</a:t>
            </a:r>
          </a:p>
          <a:p>
            <a:pPr marL="285750" indent="-285750">
              <a:buFont typeface="Arial" panose="020B0604020202020204" pitchFamily="34" charset="0"/>
              <a:buChar char="•"/>
            </a:pPr>
            <a:r>
              <a:rPr lang="de-DE" sz="2400" b="1" dirty="0" smtClean="0"/>
              <a:t>Schulen oder </a:t>
            </a:r>
            <a:r>
              <a:rPr lang="de-DE" sz="2400" b="1" dirty="0" smtClean="0">
                <a:solidFill>
                  <a:schemeClr val="accent5">
                    <a:lumMod val="75000"/>
                  </a:schemeClr>
                </a:solidFill>
              </a:rPr>
              <a:t>„Das </a:t>
            </a:r>
            <a:r>
              <a:rPr lang="de-DE" sz="2400" b="1" dirty="0">
                <a:solidFill>
                  <a:schemeClr val="accent5">
                    <a:lumMod val="75000"/>
                  </a:schemeClr>
                </a:solidFill>
              </a:rPr>
              <a:t>s</a:t>
            </a:r>
            <a:r>
              <a:rPr lang="de-DE" sz="2400" b="1" dirty="0" smtClean="0">
                <a:solidFill>
                  <a:schemeClr val="accent5">
                    <a:lumMod val="75000"/>
                  </a:schemeClr>
                </a:solidFill>
              </a:rPr>
              <a:t>chwarze Loch“</a:t>
            </a:r>
          </a:p>
          <a:p>
            <a:pPr marL="285750" indent="-285750">
              <a:buFont typeface="Arial" panose="020B0604020202020204" pitchFamily="34" charset="0"/>
              <a:buChar char="•"/>
            </a:pPr>
            <a:r>
              <a:rPr lang="de-DE" sz="2400" b="1" dirty="0" smtClean="0"/>
              <a:t>Kommunikation oder </a:t>
            </a:r>
            <a:r>
              <a:rPr lang="de-DE" sz="2400" b="1" dirty="0" smtClean="0">
                <a:solidFill>
                  <a:schemeClr val="accent5">
                    <a:lumMod val="75000"/>
                  </a:schemeClr>
                </a:solidFill>
              </a:rPr>
              <a:t>„Gesagt ist nicht gehört - Gehört ist nicht </a:t>
            </a:r>
            <a:r>
              <a:rPr lang="de-DE" sz="2400" b="1" dirty="0" smtClean="0">
                <a:solidFill>
                  <a:schemeClr val="accent5">
                    <a:lumMod val="75000"/>
                  </a:schemeClr>
                </a:solidFill>
              </a:rPr>
              <a:t>verstanden…..“</a:t>
            </a:r>
            <a:endParaRPr lang="de-DE" sz="2400" b="1" dirty="0" smtClean="0">
              <a:solidFill>
                <a:schemeClr val="accent5">
                  <a:lumMod val="75000"/>
                </a:schemeClr>
              </a:solidFill>
            </a:endParaRPr>
          </a:p>
          <a:p>
            <a:pPr marL="285750" indent="-285750">
              <a:buFont typeface="Arial" panose="020B0604020202020204" pitchFamily="34" charset="0"/>
              <a:buChar char="•"/>
            </a:pPr>
            <a:r>
              <a:rPr lang="de-DE" sz="2400" b="1" dirty="0" smtClean="0"/>
              <a:t>Verstetigung </a:t>
            </a:r>
            <a:r>
              <a:rPr lang="de-DE" sz="2400" b="1" dirty="0" smtClean="0">
                <a:solidFill>
                  <a:schemeClr val="accent5">
                    <a:lumMod val="75000"/>
                  </a:schemeClr>
                </a:solidFill>
              </a:rPr>
              <a:t>oder „The </a:t>
            </a:r>
            <a:r>
              <a:rPr lang="de-DE" sz="2400" b="1" dirty="0" err="1" smtClean="0">
                <a:solidFill>
                  <a:schemeClr val="accent5">
                    <a:lumMod val="75000"/>
                  </a:schemeClr>
                </a:solidFill>
              </a:rPr>
              <a:t>never</a:t>
            </a:r>
            <a:r>
              <a:rPr lang="de-DE" sz="2400" b="1" dirty="0" smtClean="0">
                <a:solidFill>
                  <a:schemeClr val="accent5">
                    <a:lumMod val="75000"/>
                  </a:schemeClr>
                </a:solidFill>
              </a:rPr>
              <a:t> </a:t>
            </a:r>
            <a:r>
              <a:rPr lang="de-DE" sz="2400" b="1" dirty="0" err="1" smtClean="0">
                <a:solidFill>
                  <a:schemeClr val="accent5">
                    <a:lumMod val="75000"/>
                  </a:schemeClr>
                </a:solidFill>
              </a:rPr>
              <a:t>ending</a:t>
            </a:r>
            <a:r>
              <a:rPr lang="de-DE" sz="2400" b="1" dirty="0" smtClean="0">
                <a:solidFill>
                  <a:schemeClr val="accent5">
                    <a:lumMod val="75000"/>
                  </a:schemeClr>
                </a:solidFill>
              </a:rPr>
              <a:t> </a:t>
            </a:r>
            <a:r>
              <a:rPr lang="de-DE" sz="2400" b="1" dirty="0" err="1" smtClean="0">
                <a:solidFill>
                  <a:schemeClr val="accent5">
                    <a:lumMod val="75000"/>
                  </a:schemeClr>
                </a:solidFill>
              </a:rPr>
              <a:t>story</a:t>
            </a:r>
            <a:r>
              <a:rPr lang="de-DE" sz="2400" b="1" dirty="0" smtClean="0">
                <a:solidFill>
                  <a:schemeClr val="accent5">
                    <a:lumMod val="75000"/>
                  </a:schemeClr>
                </a:solidFill>
              </a:rPr>
              <a:t> – Wer ist zuständig ?“</a:t>
            </a:r>
          </a:p>
          <a:p>
            <a:pPr marL="285750" indent="-285750">
              <a:buFont typeface="Arial" panose="020B0604020202020204" pitchFamily="34" charset="0"/>
              <a:buChar char="•"/>
            </a:pPr>
            <a:endParaRPr lang="de-DE" sz="2400" b="1" dirty="0" smtClean="0"/>
          </a:p>
          <a:p>
            <a:pPr marL="285750" indent="-285750">
              <a:buFont typeface="Arial" panose="020B0604020202020204" pitchFamily="34" charset="0"/>
              <a:buChar char="•"/>
            </a:pPr>
            <a:endParaRPr lang="de-DE" sz="2400" b="1" dirty="0"/>
          </a:p>
        </p:txBody>
      </p:sp>
    </p:spTree>
    <p:extLst>
      <p:ext uri="{BB962C8B-B14F-4D97-AF65-F5344CB8AC3E}">
        <p14:creationId xmlns:p14="http://schemas.microsoft.com/office/powerpoint/2010/main" val="239855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ekrhe-fs-01\kd\GB 1\Stabsstelle 4\Intern\Bilder und Graphik allgemein\Fotalia Bilder\Fotolia_71089479_X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 y="-1"/>
            <a:ext cx="9149402"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ekrhe-fs-01\kd\GB 1\Stabsstelle 4\Intern\Bilder und Graphik allgemein\Logos\Freigestellt_OGORG1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50043"/>
            <a:ext cx="2088232" cy="710341"/>
          </a:xfrm>
          <a:prstGeom prst="rect">
            <a:avLst/>
          </a:prstGeom>
          <a:noFill/>
          <a:extLst>
            <a:ext uri="{909E8E84-426E-40DD-AFC4-6F175D3DCCD1}">
              <a14:hiddenFill xmlns:a14="http://schemas.microsoft.com/office/drawing/2010/main">
                <a:solidFill>
                  <a:srgbClr val="FFFFFF"/>
                </a:solidFill>
              </a14:hiddenFill>
            </a:ext>
          </a:extLst>
        </p:spPr>
      </p:pic>
      <p:sp>
        <p:nvSpPr>
          <p:cNvPr id="32" name="Textfeld 31"/>
          <p:cNvSpPr txBox="1"/>
          <p:nvPr/>
        </p:nvSpPr>
        <p:spPr>
          <a:xfrm>
            <a:off x="395536" y="260648"/>
            <a:ext cx="5328592" cy="2677656"/>
          </a:xfrm>
          <a:prstGeom prst="rect">
            <a:avLst/>
          </a:prstGeom>
          <a:noFill/>
        </p:spPr>
        <p:txBody>
          <a:bodyPr wrap="square" rtlCol="0">
            <a:spAutoFit/>
          </a:bodyPr>
          <a:lstStyle/>
          <a:p>
            <a:r>
              <a:rPr lang="de-DE" sz="2400" b="1" dirty="0" smtClean="0">
                <a:solidFill>
                  <a:srgbClr val="FF0000"/>
                </a:solidFill>
              </a:rPr>
              <a:t>Kreis Dithmarschen</a:t>
            </a:r>
          </a:p>
          <a:p>
            <a:r>
              <a:rPr lang="de-DE" sz="2400" b="1" dirty="0" smtClean="0">
                <a:solidFill>
                  <a:srgbClr val="FF0000"/>
                </a:solidFill>
              </a:rPr>
              <a:t>Geschäftsbereich Familie, Soziales, Gesundheit</a:t>
            </a:r>
          </a:p>
          <a:p>
            <a:r>
              <a:rPr lang="de-DE" sz="2400" b="1" dirty="0" smtClean="0">
                <a:solidFill>
                  <a:srgbClr val="FF0000"/>
                </a:solidFill>
              </a:rPr>
              <a:t>Stabsstelle „</a:t>
            </a:r>
            <a:r>
              <a:rPr lang="de-DE" sz="2400" b="1" dirty="0">
                <a:solidFill>
                  <a:srgbClr val="FF0000"/>
                </a:solidFill>
              </a:rPr>
              <a:t>H</a:t>
            </a:r>
            <a:r>
              <a:rPr lang="de-DE" sz="2400" b="1" dirty="0" smtClean="0">
                <a:solidFill>
                  <a:srgbClr val="FF0000"/>
                </a:solidFill>
              </a:rPr>
              <a:t>ilfen im Übergang“</a:t>
            </a:r>
          </a:p>
          <a:p>
            <a:endParaRPr lang="de-DE" sz="2400" b="1" dirty="0" smtClean="0">
              <a:solidFill>
                <a:srgbClr val="FF0000"/>
              </a:solidFill>
            </a:endParaRPr>
          </a:p>
          <a:p>
            <a:endParaRPr lang="de-DE" sz="2400" b="1" dirty="0">
              <a:solidFill>
                <a:srgbClr val="FF0000"/>
              </a:solidFill>
            </a:endParaRPr>
          </a:p>
          <a:p>
            <a:r>
              <a:rPr lang="de-DE" sz="2400" b="1" dirty="0" smtClean="0">
                <a:solidFill>
                  <a:srgbClr val="FF0000"/>
                </a:solidFill>
              </a:rPr>
              <a:t>Gerd Schröder</a:t>
            </a:r>
          </a:p>
        </p:txBody>
      </p:sp>
    </p:spTree>
    <p:extLst>
      <p:ext uri="{BB962C8B-B14F-4D97-AF65-F5344CB8AC3E}">
        <p14:creationId xmlns:p14="http://schemas.microsoft.com/office/powerpoint/2010/main" val="866778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Words>
  <Application>Microsoft Office PowerPoint</Application>
  <PresentationFormat>Bildschirmpräsentation (4:3)</PresentationFormat>
  <Paragraphs>76</Paragraphs>
  <Slides>7</Slides>
  <Notes>7</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Genzel, Niels (Kreis Dithmarschen)</dc:creator>
  <cp:lastModifiedBy>Schroeder, Gerd (Kreis Dithmarschen)</cp:lastModifiedBy>
  <cp:revision>29</cp:revision>
  <dcterms:created xsi:type="dcterms:W3CDTF">2018-12-19T08:19:52Z</dcterms:created>
  <dcterms:modified xsi:type="dcterms:W3CDTF">2019-11-18T14:24:13Z</dcterms:modified>
</cp:coreProperties>
</file>