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3" r:id="rId2"/>
    <p:sldId id="311" r:id="rId3"/>
    <p:sldId id="316" r:id="rId4"/>
    <p:sldId id="304" r:id="rId5"/>
    <p:sldId id="312" r:id="rId6"/>
    <p:sldId id="313" r:id="rId7"/>
    <p:sldId id="318" r:id="rId8"/>
    <p:sldId id="314" r:id="rId9"/>
    <p:sldId id="315" r:id="rId10"/>
    <p:sldId id="264" r:id="rId1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min Alber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scaleToFitPaper="1" frameSlides="1"/>
  <p:clrMru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/>
    <p:restoredTop sz="74047"/>
  </p:normalViewPr>
  <p:slideViewPr>
    <p:cSldViewPr snapToGrid="0" snapToObjects="1">
      <p:cViewPr varScale="1">
        <p:scale>
          <a:sx n="68" d="100"/>
          <a:sy n="68" d="100"/>
        </p:scale>
        <p:origin x="9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3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9299D-816B-7147-8428-84882C4EC359}" type="datetimeFigureOut">
              <a:rPr lang="de-DE" smtClean="0"/>
              <a:t>20.11.19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29076-46AE-154C-AAD8-49619C6F35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396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EBB60-F88E-C44B-B72E-49856EEBEF97}" type="datetimeFigureOut">
              <a:rPr lang="de-DE" smtClean="0"/>
              <a:t>20.11.19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741ED-98D9-C744-A57A-4839808A72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81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Herzlichen Dank für die Einladung zu dieser Fachtagung.</a:t>
            </a:r>
          </a:p>
          <a:p>
            <a:endParaRPr lang="de-DE" dirty="0"/>
          </a:p>
          <a:p>
            <a:r>
              <a:rPr lang="de-DE" dirty="0"/>
              <a:t>Meine Name ist </a:t>
            </a:r>
          </a:p>
          <a:p>
            <a:endParaRPr lang="de-DE" dirty="0"/>
          </a:p>
          <a:p>
            <a:r>
              <a:rPr lang="de-DE" dirty="0"/>
              <a:t>In den letzten 10 Jahren hat mich das Thema Bildungskoordinierung vor allem unter dem Aspekt</a:t>
            </a:r>
          </a:p>
          <a:p>
            <a:endParaRPr lang="de-DE" sz="1400" u="sng" dirty="0"/>
          </a:p>
          <a:p>
            <a:r>
              <a:rPr lang="de-DE" sz="1400" u="sng" dirty="0"/>
              <a:t>Entwicklung – Erhalt und Ausbau einer partnerschaftlichen Kooperation von Land und Kommunen bei der Übergangsgestaltung </a:t>
            </a:r>
            <a:r>
              <a:rPr lang="de-DE" dirty="0"/>
              <a:t>beschäftigt.</a:t>
            </a:r>
          </a:p>
          <a:p>
            <a:endParaRPr lang="de-DE" dirty="0"/>
          </a:p>
          <a:p>
            <a:r>
              <a:rPr lang="de-DE"/>
              <a:t>Meist in beratender </a:t>
            </a:r>
            <a:r>
              <a:rPr lang="de-DE" dirty="0"/>
              <a:t>Funktion für das für die  „Berufliche Ausbildung“  jeweils zuständige Referat (...) des </a:t>
            </a:r>
            <a:r>
              <a:rPr lang="de-DE" dirty="0" err="1"/>
              <a:t>Arbeits</a:t>
            </a:r>
            <a:r>
              <a:rPr lang="de-DE" dirty="0"/>
              <a:t> -, bzw. Bildungsministeriums.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60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587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Ich möchte Sie zu einer kleinen Retrospektive einladen, durch die verschiedenen Phasen</a:t>
            </a:r>
          </a:p>
          <a:p>
            <a:r>
              <a:rPr lang="de-DE" dirty="0"/>
              <a:t>der Entwicklung der Kommunalen Bildungskoordinierung in S-H.</a:t>
            </a:r>
          </a:p>
          <a:p>
            <a:endParaRPr lang="de-DE" dirty="0"/>
          </a:p>
          <a:p>
            <a:r>
              <a:rPr lang="de-DE" dirty="0"/>
              <a:t>Aus meiner Sicht lassen sich dabei etwa diese Phasen unterscheiden...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62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Vorherrschend war das Bündnis für Ausbildung </a:t>
            </a:r>
          </a:p>
          <a:p>
            <a:r>
              <a:rPr lang="de-DE" dirty="0"/>
              <a:t>Kontext – hohe Zahl von Jugendlichen ohne Chancen Ausbildungsplatz...</a:t>
            </a:r>
          </a:p>
          <a:p>
            <a:r>
              <a:rPr lang="de-DE" dirty="0"/>
              <a:t>Bis 2005 spielten Kommunen aus Sicht der Landes hier eigentlich keine Rolle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990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Davon unterscheidet sich deutlich die Phase 1 ab 2005 ff </a:t>
            </a:r>
          </a:p>
          <a:p>
            <a:endParaRPr lang="de-DE" dirty="0"/>
          </a:p>
          <a:p>
            <a:r>
              <a:rPr lang="de-DE" dirty="0"/>
              <a:t>In SH bekennen sich immer mehr Städte und Landkreise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 einer Verantwortung für das Gelingen des Übergangs von der Schule in die Arbeitswelt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 sehen darin für sich eine „politische Pflichtaufgabe“.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 sind nur ein paar Beispiele...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Auch unter zur Hilfenahme von Bundesprogrammen entfalten Kommunen ihre Koordinierungskompetenz: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/>
              <a:t>Kompetenzagenturen</a:t>
            </a:r>
            <a:r>
              <a:rPr lang="de-DE" sz="1200" dirty="0"/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 den Aufbau nachhaltiger, regionaler Netzwerke und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Unterstützungsstrukturen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Freie Träger als Umsetzer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i="1" dirty="0">
                <a:solidFill>
                  <a:srgbClr val="0070C0"/>
                </a:solidFill>
              </a:rPr>
              <a:t>„Jugend Stärken“  </a:t>
            </a:r>
            <a:r>
              <a:rPr lang="de-DE" sz="1800" dirty="0"/>
              <a:t>- </a:t>
            </a:r>
            <a:r>
              <a:rPr lang="de-DE" sz="1900" dirty="0"/>
              <a:t>unterstützte die </a:t>
            </a:r>
            <a:r>
              <a:rPr lang="de-DE" sz="1900" b="1" dirty="0"/>
              <a:t>Kommunen</a:t>
            </a:r>
            <a:r>
              <a:rPr lang="de-DE" sz="1900" dirty="0"/>
              <a:t> dabei, ihre Verantwortung für die Koordinierung und Vernetzung zwischen allen Beteiligten und Angeboten am Übergang von der Schule in die Ausbildung stärker wahrzunehmen.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Stadt Rendsburg, Kreis Schleswig-Flensburg, Stadt </a:t>
            </a:r>
            <a:r>
              <a:rPr lang="de-DE" sz="1200" b="1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Flenburg</a:t>
            </a:r>
            <a:r>
              <a:rPr lang="de-DE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Norderstedt, Eutin</a:t>
            </a:r>
            <a:endParaRPr lang="de-DE" sz="2200" b="0" i="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b="0" i="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i="1" dirty="0">
                <a:solidFill>
                  <a:srgbClr val="0070C0"/>
                </a:solidFill>
              </a:rPr>
              <a:t>„Lernen vor Ort“</a:t>
            </a:r>
            <a:r>
              <a:rPr lang="de-DE" sz="1800" b="1" i="1" dirty="0">
                <a:solidFill>
                  <a:srgbClr val="0070C0"/>
                </a:solidFill>
              </a:rPr>
              <a:t> </a:t>
            </a:r>
            <a:r>
              <a:rPr lang="de-DE" sz="1900" dirty="0"/>
              <a:t>ein umfassendes, kommunales, </a:t>
            </a:r>
            <a:r>
              <a:rPr lang="de-DE" sz="1900" dirty="0" err="1"/>
              <a:t>kohärentes</a:t>
            </a:r>
            <a:r>
              <a:rPr lang="de-DE" sz="1900" dirty="0"/>
              <a:t> Bildungsmanagement für das Lernen im Lebenslauf (weiter-) zu entwickeln, initiiert und zur Bewerbung für Kreise und kreisfreie </a:t>
            </a:r>
            <a:r>
              <a:rPr lang="de-DE" sz="1900" dirty="0" err="1"/>
              <a:t>Städte</a:t>
            </a:r>
            <a:r>
              <a:rPr lang="de-DE" sz="1900" dirty="0"/>
              <a:t> sowie Verbundvorhaben ausgeschrieben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900" dirty="0"/>
              <a:t>Konsequenter Weise in Lübeck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775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Ab 2007 beginnt das  „Erproben“ einer Entwicklungspartnerschaft zur Übergangsgestaltung/ Bildungskoordinierung</a:t>
            </a:r>
          </a:p>
          <a:p>
            <a:pPr marL="0" indent="0">
              <a:buNone/>
            </a:pPr>
            <a:endParaRPr lang="de-DE" sz="1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Das Handlungskonzept S&amp;A  startet zunächst mit der Förderlogik eines ESF Programms</a:t>
            </a:r>
          </a:p>
          <a:p>
            <a:pPr marL="0" indent="0">
              <a:buNone/>
            </a:pPr>
            <a:endParaRPr lang="de-DE" sz="1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Kennzeichnend war die </a:t>
            </a:r>
            <a:r>
              <a:rPr lang="de-DE" sz="1200" b="1" dirty="0">
                <a:solidFill>
                  <a:srgbClr val="0070C0"/>
                </a:solidFill>
              </a:rPr>
              <a:t>präventive Ausrichtung des Landesprogramms </a:t>
            </a:r>
            <a:r>
              <a:rPr lang="de-DE" sz="1200" dirty="0">
                <a:solidFill>
                  <a:srgbClr val="0070C0"/>
                </a:solidFill>
              </a:rPr>
              <a:t>Schule &amp; Arbeitswelt  </a:t>
            </a:r>
          </a:p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und die Anforderung </a:t>
            </a:r>
            <a:r>
              <a:rPr lang="de-DE" sz="1200" b="1" dirty="0">
                <a:solidFill>
                  <a:srgbClr val="0070C0"/>
                </a:solidFill>
              </a:rPr>
              <a:t>Arbeitsmarkt- und Bildungspolitik </a:t>
            </a:r>
            <a:r>
              <a:rPr lang="de-DE" sz="1200" dirty="0">
                <a:solidFill>
                  <a:srgbClr val="0070C0"/>
                </a:solidFill>
              </a:rPr>
              <a:t>aufeinander abzustimmen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rgbClr val="0070C0"/>
                </a:solidFill>
              </a:rPr>
              <a:t>Das rückte die Herausforderung der Übergangsgestaltung in den Blick ...</a:t>
            </a:r>
          </a:p>
          <a:p>
            <a:pPr marL="0" indent="0">
              <a:buNone/>
            </a:pPr>
            <a:r>
              <a:rPr lang="de-DE" sz="1200" dirty="0"/>
              <a:t> 1-3 s.o.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1200" dirty="0"/>
              <a:t>Übergangsgestaltung ist mehr als die Umsetzung eines Förderprogramms!</a:t>
            </a:r>
          </a:p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 &gt;&gt;  Die zukunftsfeste Gestaltung des Übergangs braucht die Kooperation von Landes- und kommunale Ebene und BA.</a:t>
            </a:r>
          </a:p>
          <a:p>
            <a:pPr marL="0" indent="0">
              <a:buNone/>
            </a:pPr>
            <a:endParaRPr lang="de-DE" sz="1200" dirty="0">
              <a:solidFill>
                <a:srgbClr val="0070C0"/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099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Die Kooperation von Landes- und kommunale Ebene und BA fand ein neuen Rahmen.</a:t>
            </a:r>
          </a:p>
          <a:p>
            <a:pPr marL="0" indent="0">
              <a:buNone/>
            </a:pPr>
            <a:endParaRPr lang="de-DE" sz="1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1200" dirty="0">
                <a:solidFill>
                  <a:srgbClr val="0070C0"/>
                </a:solidFill>
              </a:rPr>
              <a:t>Das Thema “Kommunale Koordinierung“ der Übergangsgestaltung war damit  gesetzt.</a:t>
            </a:r>
          </a:p>
          <a:p>
            <a:pPr marL="0" indent="0">
              <a:buNone/>
            </a:pPr>
            <a:endParaRPr lang="de-DE" sz="1200" dirty="0">
              <a:solidFill>
                <a:srgbClr val="0070C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Für die Arbeit der Entwicklungspartnerschaft gab es keine Blaupause / kein Vorbild...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r>
              <a:rPr lang="de-DE" dirty="0"/>
              <a:t>Aber wichtige Merkmale seine Arbeitsfähigkeit ...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204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13" lvl="1" indent="0">
              <a:buNone/>
            </a:pPr>
            <a:r>
              <a:rPr lang="de-DE" sz="1400" dirty="0"/>
              <a:t>Der Entwicklungsaufgaben und der jeweilige Entwicklungstand der Bildungskoordinierung waren Thema des Plöner Kreises</a:t>
            </a:r>
          </a:p>
          <a:p>
            <a:pPr marL="49213" lvl="1" indent="0">
              <a:buNone/>
            </a:pPr>
            <a:endParaRPr lang="de-DE" sz="1400" dirty="0"/>
          </a:p>
          <a:p>
            <a:pPr marL="49213" lvl="1" indent="0">
              <a:buNone/>
            </a:pPr>
            <a:r>
              <a:rPr lang="de-DE" sz="1400" dirty="0"/>
              <a:t>Im Plöner Kreis konnten die Partner </a:t>
            </a:r>
          </a:p>
          <a:p>
            <a:pPr marL="936625" lvl="1" indent="-468313">
              <a:buFont typeface="+mj-lt"/>
              <a:buAutoNum type="arabicPeriod"/>
            </a:pPr>
            <a:r>
              <a:rPr lang="de-DE" sz="1400" dirty="0"/>
              <a:t>die Erfahrungen aus der „Koordinierung vor Ort“ einbringen und ihre weitere Entwicklung begleiten</a:t>
            </a:r>
          </a:p>
          <a:p>
            <a:pPr marL="936625" lvl="1" indent="-468313">
              <a:buFont typeface="+mj-lt"/>
              <a:buAutoNum type="arabicPeriod"/>
            </a:pPr>
            <a:r>
              <a:rPr lang="de-DE" sz="1400" dirty="0"/>
              <a:t>die Erfahrungen mit den Aufgabenwahrnehmung des Landes einbringen und ihre weitere Entwicklung begleiten</a:t>
            </a:r>
          </a:p>
          <a:p>
            <a:pPr marL="936625" lvl="1" indent="-468313">
              <a:buFont typeface="+mj-lt"/>
              <a:buAutoNum type="arabicPeriod"/>
            </a:pPr>
            <a:r>
              <a:rPr lang="de-DE" sz="1400" dirty="0"/>
              <a:t>ihre Wechselwirkung zu verstehen und fördernd zu gestalten</a:t>
            </a:r>
          </a:p>
          <a:p>
            <a:pPr marL="936625" lvl="1" indent="-468313">
              <a:buFont typeface="+mj-lt"/>
              <a:buAutoNum type="arabicPeriod"/>
            </a:pPr>
            <a:r>
              <a:rPr lang="de-DE" sz="1400" dirty="0"/>
              <a:t>„Entwicklungspartnerschaft“ erfahrbar zu machen</a:t>
            </a:r>
          </a:p>
          <a:p>
            <a:pPr marL="0" lvl="0" indent="0">
              <a:buNone/>
            </a:pPr>
            <a:endParaRPr lang="de-DE" sz="1400" dirty="0"/>
          </a:p>
          <a:p>
            <a:pPr marL="0" lvl="0" indent="0">
              <a:buNone/>
            </a:pPr>
            <a:r>
              <a:rPr lang="de-DE" sz="1400" dirty="0"/>
              <a:t>In Summe: </a:t>
            </a:r>
          </a:p>
          <a:p>
            <a:pPr marL="0" lvl="0" indent="0">
              <a:buNone/>
            </a:pPr>
            <a:r>
              <a:rPr lang="de-DE" sz="1400" dirty="0"/>
              <a:t>„Plöner Kreis“ als fachlich, kritische Instanz, die eine gemeinsame Expertise in die Daueraufgabe „Übergangsgestaltung“ einbringt.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490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Erprobung endete im Herbst 2013 – mit dem Ende der ESF -Förderung!</a:t>
            </a:r>
          </a:p>
          <a:p>
            <a:endParaRPr lang="de-DE" dirty="0"/>
          </a:p>
          <a:p>
            <a:r>
              <a:rPr lang="de-DE" dirty="0"/>
              <a:t>Das Kabinett fasst einen Beschluss zur Neuausrichtung des Landessystems Übergangsgestaltung in Schleswig-Holstein.</a:t>
            </a:r>
          </a:p>
          <a:p>
            <a:endParaRPr lang="de-DE" dirty="0"/>
          </a:p>
          <a:p>
            <a:r>
              <a:rPr lang="de-DE" dirty="0"/>
              <a:t>Eine Anerkennung der Kommunalen Bildungsverantwortung und kommunalen Koordinierung durch die Landesregierung erfolgt jedoch nicht. </a:t>
            </a:r>
          </a:p>
          <a:p>
            <a:endParaRPr lang="de-DE" dirty="0"/>
          </a:p>
          <a:p>
            <a:r>
              <a:rPr lang="de-DE" dirty="0"/>
              <a:t>Das bleibt nicht ohne Wirkung.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62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Es bleibt beim frommen Wunsch – ohne eine explizite Anerkennung der kommunalen Bildungskoordinierung durch das Land ...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1200" dirty="0"/>
              <a:t>Zur Wirklichkeit  in Schleswig-Holstein gehört allerdings auch, dass die „Kommunale Koordinierung“ der Übergangsgestaltung als eine kommunale Angelegenheit von immer mehr Kommunen in eigener Verantwortung wahrgenommen wird.  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1200" dirty="0"/>
              <a:t>Diese Entwicklung setzt sich fort.  </a:t>
            </a:r>
          </a:p>
          <a:p>
            <a:pPr marL="0" indent="0">
              <a:buNone/>
            </a:pPr>
            <a:r>
              <a:rPr lang="de-DE" sz="1200" dirty="0"/>
              <a:t>Auf das Land wartet niemand mehr.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741ED-98D9-C744-A57A-4839808A722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05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2-6BEB-6445-817A-B5002B9E1919}" type="datetime1">
              <a:rPr lang="de-DE" smtClean="0"/>
              <a:t>20.11.19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49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5656-DA95-B44A-84D7-39A35783D161}" type="datetime1">
              <a:rPr lang="de-DE" smtClean="0"/>
              <a:t>20.11.19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20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57C3-D1E8-E54E-9B43-DFF8F423C732}" type="datetime1">
              <a:rPr lang="de-DE" smtClean="0"/>
              <a:t>20.11.19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0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D699-A41E-3348-917F-4EFD2DBB4292}" type="datetime1">
              <a:rPr lang="de-DE" smtClean="0"/>
              <a:t>20.11.19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94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5381-24A6-4A4D-8834-B65CC4062335}" type="datetime1">
              <a:rPr lang="de-DE" smtClean="0"/>
              <a:t>20.11.19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76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57BC-BA63-BA43-9AB6-0AECFE1F36CF}" type="datetime1">
              <a:rPr lang="de-DE" smtClean="0"/>
              <a:t>20.11.19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70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242B-FBD7-8643-9B84-879D3ADB97C6}" type="datetime1">
              <a:rPr lang="de-DE" smtClean="0"/>
              <a:t>20.11.19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51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41EB-536E-B84F-9F17-A4F773E34768}" type="datetime1">
              <a:rPr lang="de-DE" smtClean="0"/>
              <a:t>20.11.19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66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158E-C50D-094D-BA84-742871F1B9B3}" type="datetime1">
              <a:rPr lang="de-DE" smtClean="0"/>
              <a:t>20.11.19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20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CE8F-506C-4B4A-A37E-F391271979D1}" type="datetime1">
              <a:rPr lang="de-DE" smtClean="0"/>
              <a:t>20.11.19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53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1293-012E-D34B-8A53-C9C6A7C44CE7}" type="datetime1">
              <a:rPr lang="de-DE" smtClean="0"/>
              <a:t>20.11.19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32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7870-626E-0048-A67F-B79A2EAE85E7}" type="datetime1">
              <a:rPr lang="de-DE" smtClean="0"/>
              <a:t>20.11.19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0033-1C84-DB43-A536-CFF6A8FFBA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39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8F1AF-3AC8-A548-9C21-BC1C00ECC1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Kommunale Koordinierung </a:t>
            </a:r>
            <a:br>
              <a:rPr lang="de-DE" dirty="0"/>
            </a:br>
            <a:r>
              <a:rPr lang="de-DE" dirty="0"/>
              <a:t>in Schleswig-Holstein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1576B892-1E99-764B-BB71-7190684B8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16429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Eine kurzer Überblick zur Entwicklung in Schleswig-Holstein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E42013-F95E-7046-8D52-E74859FF8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181344"/>
            <a:ext cx="6263640" cy="540132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E8FD64-F4CF-B740-9216-B3704A3F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020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dirty="0" err="1"/>
              <a:t>Lessons</a:t>
            </a:r>
            <a:r>
              <a:rPr lang="de-DE" sz="2800" dirty="0"/>
              <a:t> </a:t>
            </a:r>
            <a:r>
              <a:rPr lang="de-DE" sz="2800" dirty="0" err="1"/>
              <a:t>learned</a:t>
            </a:r>
            <a:r>
              <a:rPr lang="de-DE" sz="2800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1068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800" dirty="0" err="1"/>
              <a:t>Gelingensbedingungen</a:t>
            </a:r>
            <a:r>
              <a:rPr lang="de-DE" sz="1800" dirty="0"/>
              <a:t> </a:t>
            </a: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>
              <a:buFontTx/>
              <a:buChar char="-"/>
            </a:pPr>
            <a:r>
              <a:rPr lang="de-DE" sz="2000" dirty="0"/>
              <a:t>„barrierefreier“ Diskurs, d.h. Fachleute arbeiten zusammen und den Entscheidern zu.</a:t>
            </a:r>
          </a:p>
          <a:p>
            <a:pPr lvl="1">
              <a:buFontTx/>
              <a:buChar char="-"/>
            </a:pPr>
            <a:r>
              <a:rPr lang="de-DE" sz="1600" dirty="0"/>
              <a:t>Professionelle Arbeitsprozesse</a:t>
            </a:r>
          </a:p>
          <a:p>
            <a:pPr>
              <a:buFontTx/>
              <a:buChar char="-"/>
            </a:pPr>
            <a:r>
              <a:rPr lang="de-DE" sz="2000" dirty="0"/>
              <a:t>Die Funktionsstellen/ -träger erkennen die hier geleisteten Arbeit an.</a:t>
            </a:r>
          </a:p>
          <a:p>
            <a:pPr lvl="1">
              <a:buFontTx/>
              <a:buChar char="-"/>
            </a:pPr>
            <a:r>
              <a:rPr lang="de-DE" sz="1600" dirty="0"/>
              <a:t>Vereinbarung zur Arbeitsweise und Verfahren</a:t>
            </a:r>
          </a:p>
          <a:p>
            <a:pPr>
              <a:buFontTx/>
              <a:buChar char="-"/>
            </a:pPr>
            <a:r>
              <a:rPr lang="de-DE" sz="2000" dirty="0"/>
              <a:t>Verbindlichkeit in der Zusammenarbeit, Erfahrungen werden (mit-)geteilt /Know-how Transfer</a:t>
            </a:r>
            <a:endParaRPr lang="de-DE" sz="1600" dirty="0"/>
          </a:p>
          <a:p>
            <a:pPr>
              <a:buFontTx/>
              <a:buChar char="-"/>
            </a:pPr>
            <a:r>
              <a:rPr lang="de-DE" sz="2000" dirty="0"/>
              <a:t>Transparenz über Aufgaben /Auftrag und Erkenntnisse</a:t>
            </a:r>
          </a:p>
          <a:p>
            <a:pPr>
              <a:buFontTx/>
              <a:buChar char="-"/>
            </a:pPr>
            <a:r>
              <a:rPr lang="de-DE" sz="2000" dirty="0"/>
              <a:t>Ressourcen für Beratung und Fortbildung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C5DCF9-026C-D246-993E-DE1B42B1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134100"/>
            <a:ext cx="5505450" cy="544511"/>
          </a:xfrm>
        </p:spPr>
        <p:txBody>
          <a:bodyPr/>
          <a:lstStyle/>
          <a:p>
            <a:r>
              <a:rPr lang="de-DE"/>
              <a:t>21.-22.11.2019 – Bildungskoordinierung  (k)eine Kreisaufgabe  Armin Albers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0BFB00-927A-2E4F-AE59-6BB22970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25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D4176A-ACFE-B14A-B367-75F103F6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DE" sz="2400" dirty="0"/>
              <a:t>Im Überblick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931FBC-0F05-8D44-A9CF-FE6EB2D6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3885"/>
            <a:ext cx="8229600" cy="4646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000" dirty="0"/>
              <a:t>	Vorlauf</a:t>
            </a:r>
          </a:p>
          <a:p>
            <a:pPr marL="0" indent="0">
              <a:buNone/>
            </a:pPr>
            <a:r>
              <a:rPr lang="de-DE" sz="2000" dirty="0"/>
              <a:t>	</a:t>
            </a:r>
          </a:p>
          <a:p>
            <a:pPr marL="0" indent="0">
              <a:buNone/>
            </a:pPr>
            <a:r>
              <a:rPr lang="de-DE" sz="2000" dirty="0"/>
              <a:t>	1. Phase  Erkunden </a:t>
            </a:r>
          </a:p>
          <a:p>
            <a:pPr marL="0" indent="0">
              <a:buNone/>
            </a:pPr>
            <a:r>
              <a:rPr lang="de-DE" sz="2000" dirty="0"/>
              <a:t>	der wachsenden Bedeutung der Koordinierung vor Ort.</a:t>
            </a:r>
          </a:p>
          <a:p>
            <a:pPr marL="0" indent="0">
              <a:buNone/>
            </a:pPr>
            <a:r>
              <a:rPr lang="de-DE" sz="2000" dirty="0"/>
              <a:t>	</a:t>
            </a:r>
          </a:p>
          <a:p>
            <a:pPr marL="0" indent="0">
              <a:buNone/>
            </a:pPr>
            <a:r>
              <a:rPr lang="de-DE" sz="2000" dirty="0"/>
              <a:t>	2. Phase  Erproben</a:t>
            </a:r>
          </a:p>
          <a:p>
            <a:pPr marL="0" indent="0">
              <a:buNone/>
            </a:pPr>
            <a:r>
              <a:rPr lang="de-DE" sz="2000" dirty="0">
                <a:cs typeface="Helvetica"/>
              </a:rPr>
              <a:t>	einer „Entwicklungspartnerschaft“ zwischen Landes- und kommunaler 	Ebene und der Bundesagentur für Arbeit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	</a:t>
            </a:r>
          </a:p>
          <a:p>
            <a:pPr marL="0" indent="0">
              <a:buNone/>
            </a:pPr>
            <a:r>
              <a:rPr lang="de-DE" sz="2000" dirty="0"/>
              <a:t>	3. Phase Formalisieren</a:t>
            </a:r>
          </a:p>
          <a:p>
            <a:pPr marL="0" indent="0">
              <a:buNone/>
            </a:pPr>
            <a:r>
              <a:rPr lang="de-DE" sz="2000" dirty="0"/>
              <a:t>	Landessystem Übergangsgestaltung in Schleswig-Holstein  	</a:t>
            </a:r>
          </a:p>
          <a:p>
            <a:pPr marL="0" indent="0">
              <a:buNone/>
            </a:pPr>
            <a:r>
              <a:rPr lang="de-DE" sz="2000" dirty="0"/>
              <a:t>	</a:t>
            </a:r>
          </a:p>
          <a:p>
            <a:pPr marL="0" indent="0">
              <a:buNone/>
            </a:pPr>
            <a:r>
              <a:rPr lang="de-DE" sz="2000" dirty="0"/>
              <a:t>	4. Phase  Evaluieren  </a:t>
            </a:r>
          </a:p>
          <a:p>
            <a:pPr marL="0" indent="0">
              <a:buNone/>
            </a:pPr>
            <a:r>
              <a:rPr lang="de-DE" sz="2000" dirty="0"/>
              <a:t>	Wunsch und Wirklichkeit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24277B-71CE-8744-943A-F07EE5CF7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0259" y="6356351"/>
            <a:ext cx="5179541" cy="365125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10A687-1012-0945-BCE1-5AAC4666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72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F8BB3-99BC-A24B-A39D-984651CB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7841"/>
            <a:ext cx="8229600" cy="638178"/>
          </a:xfrm>
        </p:spPr>
        <p:txBody>
          <a:bodyPr>
            <a:normAutofit/>
          </a:bodyPr>
          <a:lstStyle/>
          <a:p>
            <a:pPr algn="l"/>
            <a:r>
              <a:rPr lang="de-DE" sz="2400" dirty="0"/>
              <a:t>Vorlauf</a:t>
            </a: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503197-09D4-924D-A98B-FA96EEF1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b="1" dirty="0"/>
              <a:t>Seit 1997 </a:t>
            </a:r>
            <a:r>
              <a:rPr lang="de-DE" sz="2200" dirty="0"/>
              <a:t>dominierte landesseitig das </a:t>
            </a:r>
            <a:r>
              <a:rPr lang="de-DE" sz="2200" b="1" dirty="0" err="1"/>
              <a:t>Bündnis</a:t>
            </a:r>
            <a:r>
              <a:rPr lang="de-DE" sz="2200" b="1" dirty="0"/>
              <a:t> für Ausbildung in Schleswig-Holstein </a:t>
            </a:r>
            <a:r>
              <a:rPr lang="de-DE" sz="2200" dirty="0"/>
              <a:t>den Blick auf den Übergang Schule - Beruf.</a:t>
            </a:r>
          </a:p>
          <a:p>
            <a:pPr marL="800100" lvl="2" indent="0">
              <a:buNone/>
            </a:pPr>
            <a:r>
              <a:rPr lang="de-DE" sz="1800" i="1" dirty="0"/>
              <a:t>Dieses Bündnis bestand zunächst aus der Zusammenarbeit von Landesregierung, Sozialpartnern, Kammern und Regionaldirektion Nord der Bundesagentur für Arbeit</a:t>
            </a:r>
          </a:p>
          <a:p>
            <a:r>
              <a:rPr lang="de-DE" sz="2200" b="1" dirty="0"/>
              <a:t>Ab 2005 </a:t>
            </a:r>
            <a:r>
              <a:rPr lang="de-DE" sz="2200" dirty="0"/>
              <a:t>wird es durch die Kommunen in Form der Arbeitsgemeinschaften und Optionskommunen ergänzt .</a:t>
            </a:r>
          </a:p>
          <a:p>
            <a:endParaRPr lang="de-DE" sz="2200" i="1" dirty="0"/>
          </a:p>
          <a:p>
            <a:r>
              <a:rPr lang="de-DE" sz="2200" dirty="0">
                <a:solidFill>
                  <a:srgbClr val="0070C0"/>
                </a:solidFill>
              </a:rPr>
              <a:t>Dominanter Fokus: die mangelhafte Ausbildungsreife der Schülerinnen und Schüler und kompensatorische Maßnahmen.</a:t>
            </a:r>
          </a:p>
          <a:p>
            <a:pPr marL="0" indent="0">
              <a:buNone/>
            </a:pPr>
            <a:endParaRPr lang="de-DE" sz="2200" dirty="0">
              <a:solidFill>
                <a:srgbClr val="0070C0"/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624437-2F52-8A47-A35F-B38F1408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22334"/>
            <a:ext cx="6473952" cy="653638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4973D4-3D03-D048-9024-5096802F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38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75469F5-1277-1642-981E-AEEE5F07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30" y="274639"/>
            <a:ext cx="8330540" cy="687262"/>
          </a:xfrm>
        </p:spPr>
        <p:txBody>
          <a:bodyPr>
            <a:noAutofit/>
          </a:bodyPr>
          <a:lstStyle/>
          <a:p>
            <a:pPr algn="l"/>
            <a:r>
              <a:rPr lang="de-DE" sz="1800" u="sng" dirty="0"/>
              <a:t>(1) Phase  „Erkunden“ - Wachsende Bedeutung der Koordinierung von Politiken vor Ort</a:t>
            </a:r>
            <a:endParaRPr lang="de-DE" sz="2000" u="sng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F54D86-542C-D340-8EBC-19D1AE09D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1901"/>
            <a:ext cx="8229600" cy="5486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sz="2400" b="1" dirty="0"/>
              <a:t>Beispiele für Koordinierungsaktivitäten der /in den Kommunen in S-H</a:t>
            </a:r>
          </a:p>
          <a:p>
            <a:pPr marL="0" indent="0">
              <a:buNone/>
            </a:pPr>
            <a:endParaRPr lang="de-DE" sz="700" dirty="0"/>
          </a:p>
          <a:p>
            <a:pPr lvl="1"/>
            <a:r>
              <a:rPr lang="de-DE" sz="2200" dirty="0"/>
              <a:t> </a:t>
            </a:r>
            <a:r>
              <a:rPr lang="de-DE" sz="2200" b="1" dirty="0"/>
              <a:t>2005 ff, Jugendkonferenzen SGB II im Kreis  SL-FL</a:t>
            </a:r>
            <a:r>
              <a:rPr lang="de-DE" sz="2200" dirty="0"/>
              <a:t>; </a:t>
            </a:r>
            <a:r>
              <a:rPr lang="de-DE" sz="1800" dirty="0"/>
              <a:t>am Regionalen Bildungszentrum (RBZ) in Schleswig </a:t>
            </a:r>
          </a:p>
          <a:p>
            <a:pPr lvl="2"/>
            <a:r>
              <a:rPr lang="de-DE" sz="1900" dirty="0"/>
              <a:t>zentrale Aufgabe: die Ressourcen und jugendspezifischen Angebote und Aktivitäten aller Bildungs- und Arbeitsmarktakteure der  Region im Interesse einer sozialen und beruflichen Integration junger Menschen aufeinander abzustimmen. </a:t>
            </a:r>
            <a:endParaRPr lang="de-DE" sz="1400" dirty="0"/>
          </a:p>
          <a:p>
            <a:pPr lvl="1"/>
            <a:r>
              <a:rPr lang="de-DE" sz="2200" b="1" dirty="0"/>
              <a:t>2007 ff;  „Aufwachsen in Lübeck“</a:t>
            </a:r>
          </a:p>
          <a:p>
            <a:pPr lvl="2"/>
            <a:r>
              <a:rPr lang="de-DE" sz="1900" dirty="0"/>
              <a:t>Die Bürgerschaft hat am 8. Januar 2007 einen Beschluss zur zukünftigen Ausrichtung der Arbeit der Kinder- und Jugendhilfe gefasst.  Danach sollen Kindertagesstätten, Jugendarbeit, Förderung und Begleitung junger Erwachsener, Förderung und Begleitung junger Familien gemeinschaftlich betrachtet werden, um eine abgestimmte und geplante Politik in diesem Bereich vorzubereiten.</a:t>
            </a:r>
          </a:p>
          <a:p>
            <a:pPr lvl="2"/>
            <a:endParaRPr lang="de-DE" sz="1800" dirty="0"/>
          </a:p>
          <a:p>
            <a:pPr lvl="1"/>
            <a:r>
              <a:rPr lang="de-DE" sz="2300" b="1" dirty="0"/>
              <a:t>2008 ff, </a:t>
            </a:r>
            <a:r>
              <a:rPr lang="de-DE" sz="2300" b="1" dirty="0">
                <a:solidFill>
                  <a:srgbClr val="0070C0"/>
                </a:solidFill>
              </a:rPr>
              <a:t>Kompetenzagenturen  </a:t>
            </a:r>
          </a:p>
          <a:p>
            <a:pPr lvl="2"/>
            <a:r>
              <a:rPr lang="de-DE" sz="1900" dirty="0"/>
              <a:t>U.a. in  Ostholstein, Lübeck, Flensburg, Dithmarschen .</a:t>
            </a:r>
            <a:endParaRPr lang="de-DE" sz="1600" dirty="0"/>
          </a:p>
          <a:p>
            <a:pPr lvl="1"/>
            <a:r>
              <a:rPr lang="de-DE" sz="2200" b="1" dirty="0"/>
              <a:t>2010 ff  </a:t>
            </a:r>
            <a:r>
              <a:rPr lang="de-DE" sz="2200" b="1" i="1" dirty="0">
                <a:solidFill>
                  <a:srgbClr val="0070C0"/>
                </a:solidFill>
              </a:rPr>
              <a:t>„Jugend Stärken“  „Lernen vor Ort“</a:t>
            </a:r>
            <a:r>
              <a:rPr lang="de-DE" sz="1800" b="1" i="1" dirty="0">
                <a:solidFill>
                  <a:srgbClr val="0070C0"/>
                </a:solidFill>
              </a:rPr>
              <a:t> </a:t>
            </a:r>
          </a:p>
          <a:p>
            <a:pPr lvl="2"/>
            <a:r>
              <a:rPr lang="de-DE" sz="1900" dirty="0"/>
              <a:t>Stadt Rendsburg, Kreis Schleswig-Flensburg, Stadt </a:t>
            </a:r>
            <a:r>
              <a:rPr lang="de-DE" sz="1900" dirty="0" err="1"/>
              <a:t>Flenburg</a:t>
            </a:r>
            <a:r>
              <a:rPr lang="de-DE" sz="1900" dirty="0"/>
              <a:t>, Norderstedt, Eutin</a:t>
            </a:r>
            <a:endParaRPr lang="de-DE" sz="2200" dirty="0"/>
          </a:p>
          <a:p>
            <a:pPr lvl="2"/>
            <a:r>
              <a:rPr lang="de-DE" sz="1900" dirty="0"/>
              <a:t>Lübeck</a:t>
            </a:r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6730" y="6356350"/>
            <a:ext cx="5907975" cy="365125"/>
          </a:xfrm>
        </p:spPr>
        <p:txBody>
          <a:bodyPr/>
          <a:lstStyle/>
          <a:p>
            <a:pPr>
              <a:defRPr/>
            </a:pPr>
            <a:r>
              <a:rPr lang="de-DE" sz="1050" dirty="0">
                <a:solidFill>
                  <a:srgbClr val="464653"/>
                </a:solidFill>
              </a:rPr>
              <a:t>21.-22.11.2019 – Bildungskoordinierung  (</a:t>
            </a:r>
            <a:r>
              <a:rPr lang="de-DE" sz="1050" dirty="0" err="1">
                <a:solidFill>
                  <a:srgbClr val="464653"/>
                </a:solidFill>
              </a:rPr>
              <a:t>k</a:t>
            </a:r>
            <a:r>
              <a:rPr lang="de-DE" sz="1050" dirty="0">
                <a:solidFill>
                  <a:srgbClr val="464653"/>
                </a:solidFill>
              </a:rPr>
              <a:t>)eine Kreisaufgabe      Armin Albers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4999C-A73E-4E60-BB08-0C859F1284A8}" type="slidenum">
              <a:rPr lang="de-DE" smtClean="0">
                <a:solidFill>
                  <a:srgbClr val="464653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0502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E1D19-1A7E-FA41-9E31-2B0AE7A4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8934"/>
            <a:ext cx="8229600" cy="685803"/>
          </a:xfrm>
        </p:spPr>
        <p:txBody>
          <a:bodyPr>
            <a:noAutofit/>
          </a:bodyPr>
          <a:lstStyle/>
          <a:p>
            <a:pPr marL="457200" indent="-457200" algn="l"/>
            <a:r>
              <a:rPr lang="de-DE" sz="2000" dirty="0"/>
              <a:t>(2) Erproben  </a:t>
            </a:r>
            <a:r>
              <a:rPr lang="de-DE" sz="2000" dirty="0">
                <a:cs typeface="Helvetica"/>
              </a:rPr>
              <a:t>einer „Entwicklungspartnerschaft“ (ESF 2007-2013) </a:t>
            </a: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1F30C6-15D7-DA4F-9733-1DD6A4C23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827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i="1" dirty="0"/>
              <a:t>Vom „Handlungskonzept Schule und Arbeitswelt“ zur Übergangsgestaltung:</a:t>
            </a:r>
            <a:endParaRPr lang="de-DE" sz="2000" dirty="0"/>
          </a:p>
          <a:p>
            <a:pPr marL="0" lvl="0" indent="0">
              <a:buNone/>
            </a:pPr>
            <a:endParaRPr lang="de-DE" sz="1800" b="1" dirty="0"/>
          </a:p>
          <a:p>
            <a:pPr marL="0" lvl="0" indent="0">
              <a:buNone/>
            </a:pPr>
            <a:r>
              <a:rPr lang="de-DE" sz="1800" b="1" dirty="0"/>
              <a:t>Einsichten: 2007-2009</a:t>
            </a:r>
          </a:p>
          <a:p>
            <a:pPr marL="985838" lvl="0" indent="-506413">
              <a:spcBef>
                <a:spcPts val="0"/>
              </a:spcBef>
              <a:buFont typeface="+mj-lt"/>
              <a:buAutoNum type="arabicPeriod"/>
            </a:pPr>
            <a:r>
              <a:rPr lang="de-DE" sz="1700" dirty="0"/>
              <a:t>Übergangsgestaltung ist Daueraufgabe</a:t>
            </a:r>
          </a:p>
          <a:p>
            <a:pPr marL="1357312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700" dirty="0"/>
              <a:t>Handlungsbedingungen zum Thema machen</a:t>
            </a:r>
          </a:p>
          <a:p>
            <a:pPr marL="1357312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700" dirty="0"/>
              <a:t>Präventiv nicht kompensatorisch</a:t>
            </a:r>
          </a:p>
          <a:p>
            <a:pPr marL="985838" lvl="0" indent="-506413">
              <a:spcBef>
                <a:spcPts val="0"/>
              </a:spcBef>
              <a:buFont typeface="+mj-lt"/>
              <a:buAutoNum type="arabicPeriod" startAt="2"/>
            </a:pPr>
            <a:r>
              <a:rPr lang="de-DE" sz="1700" dirty="0"/>
              <a:t>Bedeutung der lokalen Handlungsebene</a:t>
            </a:r>
          </a:p>
          <a:p>
            <a:pPr marL="1357312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700" dirty="0"/>
              <a:t>Regionale Steuerung als Motor </a:t>
            </a:r>
          </a:p>
          <a:p>
            <a:pPr marL="1357312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700" dirty="0"/>
              <a:t>lokale Verantwortungsgemeinschaft als Potenzial</a:t>
            </a:r>
          </a:p>
          <a:p>
            <a:pPr marL="985838" indent="-506413">
              <a:spcBef>
                <a:spcPts val="0"/>
              </a:spcBef>
              <a:buFont typeface="+mj-lt"/>
              <a:buAutoNum type="arabicPeriod" startAt="2"/>
            </a:pPr>
            <a:r>
              <a:rPr lang="de-DE" sz="1700" dirty="0"/>
              <a:t>Das Land ist als Partner und Gestalter der Rahmenbedingungen gefordert.</a:t>
            </a:r>
          </a:p>
          <a:p>
            <a:pPr marL="1357312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700" b="1" dirty="0"/>
              <a:t>Übergangsgestaltung ist mehr als die Umsetzung eines  Förderprogramms</a:t>
            </a:r>
            <a:r>
              <a:rPr lang="de-DE" sz="1700" dirty="0"/>
              <a:t>.</a:t>
            </a:r>
          </a:p>
          <a:p>
            <a:pPr marL="0" indent="0">
              <a:buNone/>
            </a:pPr>
            <a:r>
              <a:rPr lang="de-DE" sz="1800" b="1" dirty="0"/>
              <a:t>Ab 2009: </a:t>
            </a:r>
          </a:p>
          <a:p>
            <a:pPr lvl="1">
              <a:spcBef>
                <a:spcPts val="0"/>
              </a:spcBef>
            </a:pPr>
            <a:r>
              <a:rPr lang="de-DE" sz="1800" dirty="0"/>
              <a:t>Start des „</a:t>
            </a:r>
            <a:r>
              <a:rPr lang="de-DE" sz="1800" b="1" dirty="0"/>
              <a:t>Plöner Kreises</a:t>
            </a:r>
            <a:r>
              <a:rPr lang="de-DE" sz="1800" dirty="0"/>
              <a:t>“;  der Name für die „Entwicklungspartnerschaft“ </a:t>
            </a:r>
            <a:r>
              <a:rPr lang="de-DE" sz="1800" dirty="0">
                <a:cs typeface="Helvetica"/>
              </a:rPr>
              <a:t>zwischen </a:t>
            </a:r>
            <a:r>
              <a:rPr lang="de-DE" sz="1800" b="1" dirty="0">
                <a:cs typeface="Helvetica"/>
              </a:rPr>
              <a:t>Landes- und kommunaler Ebene und Bundesagentur für Arbeit </a:t>
            </a:r>
            <a:r>
              <a:rPr lang="de-DE" sz="1800" dirty="0">
                <a:cs typeface="Helvetica"/>
              </a:rPr>
              <a:t>. </a:t>
            </a:r>
          </a:p>
          <a:p>
            <a:pPr lvl="1">
              <a:spcBef>
                <a:spcPts val="0"/>
              </a:spcBef>
            </a:pPr>
            <a:r>
              <a:rPr lang="de-DE" sz="1800" dirty="0"/>
              <a:t>Sein Thema:  Zukunftsfeste Gestaltung der Übergänge von der Schule in die Arbeitswelt </a:t>
            </a:r>
          </a:p>
          <a:p>
            <a:pPr marL="0" indent="0">
              <a:buNone/>
            </a:pPr>
            <a:endParaRPr lang="de-DE" sz="1600" dirty="0">
              <a:cs typeface="Helvetica"/>
            </a:endParaRPr>
          </a:p>
          <a:p>
            <a:pPr marL="0" indent="0">
              <a:buNone/>
            </a:pPr>
            <a:endParaRPr lang="de-DE" sz="17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6CEAAC-BC35-4D4C-9390-4D6ECD12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1"/>
            <a:ext cx="5562600" cy="365125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511F5B-EA2F-504B-AE51-9A2C089E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31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54211"/>
            <a:ext cx="8229600" cy="4661957"/>
          </a:xfrm>
        </p:spPr>
        <p:txBody>
          <a:bodyPr>
            <a:normAutofit/>
          </a:bodyPr>
          <a:lstStyle/>
          <a:p>
            <a:pPr marL="49213" lvl="1" indent="0">
              <a:buNone/>
            </a:pPr>
            <a:r>
              <a:rPr lang="de-DE" sz="2000" dirty="0"/>
              <a:t>Merkmale des „Plöner Kreises“</a:t>
            </a:r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verschiedene fachliche Perspektiven aus unterschiedlichen Handlungsfeldern und Ebenen</a:t>
            </a:r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explizites Interesse, Handeln auf lokaler und Landesebene miteinander in Beziehung zu setzen</a:t>
            </a:r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sich auch hinsichtlich der Aufgaben und Handlungsbedingungen besser verstehen </a:t>
            </a:r>
            <a:r>
              <a:rPr lang="de-DE" sz="2000" i="1" dirty="0"/>
              <a:t>wollen</a:t>
            </a:r>
            <a:endParaRPr lang="de-DE" sz="2000" dirty="0"/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wechselseitige Anerkennung und Respekt</a:t>
            </a:r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Bereitschaft, aus den bisherigen Denkroutinen heraus zu treten</a:t>
            </a:r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Klima der Offenheit</a:t>
            </a:r>
          </a:p>
          <a:p>
            <a:pPr lvl="1">
              <a:buFont typeface="Symbol" pitchFamily="2" charset="2"/>
              <a:buChar char="-"/>
            </a:pPr>
            <a:r>
              <a:rPr lang="de-DE" sz="2000" dirty="0"/>
              <a:t>entlastet von Entscheidungen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2BEC22-DF94-0840-8143-4EFF0213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1"/>
            <a:ext cx="5562600" cy="365125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8E73E1-E892-CC4F-8DFA-3F2F8506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6</a:t>
            </a:fld>
            <a:endParaRPr lang="de-DE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C8F81DC-76F8-C54B-8F1C-229253FB6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>
            <a:noAutofit/>
          </a:bodyPr>
          <a:lstStyle/>
          <a:p>
            <a:pPr marL="457200" indent="-457200" algn="l"/>
            <a:r>
              <a:rPr lang="de-DE" sz="2000" dirty="0"/>
              <a:t>(2) Erproben  </a:t>
            </a:r>
            <a:r>
              <a:rPr lang="de-DE" sz="2000" dirty="0">
                <a:cs typeface="Helvetica"/>
              </a:rPr>
              <a:t>einer „Entwicklungspartnerschaft“ (ESF 2007-2013)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6200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029287-54C9-8A4C-8069-CA4D23529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872" y="6443893"/>
            <a:ext cx="5319156" cy="365125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0E57CD-6BCC-D04B-91E7-11FC49B2D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7</a:t>
            </a:fld>
            <a:endParaRPr lang="de-DE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693827"/>
              </p:ext>
            </p:extLst>
          </p:nvPr>
        </p:nvGraphicFramePr>
        <p:xfrm>
          <a:off x="877824" y="843382"/>
          <a:ext cx="7704667" cy="5412815"/>
        </p:xfrm>
        <a:graphic>
          <a:graphicData uri="http://schemas.openxmlformats.org/drawingml/2006/table">
            <a:tbl>
              <a:tblPr/>
              <a:tblGrid>
                <a:gridCol w="2661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4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solidFill>
                            <a:srgbClr val="FFFFFF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Entwicklungsaufgaben auf Seiten der Kommune</a:t>
                      </a:r>
                      <a:endParaRPr lang="de-DE" sz="1400" b="0" i="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solidFill>
                            <a:srgbClr val="FFFFFF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Gemeinsamer</a:t>
                      </a:r>
                      <a:endParaRPr lang="de-DE" sz="1400" b="0" i="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solidFill>
                            <a:srgbClr val="FFFFFF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Entwicklungsprozess</a:t>
                      </a:r>
                      <a:endParaRPr lang="de-DE" sz="1400" b="0" i="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solidFill>
                            <a:srgbClr val="FFFFFF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Entwicklungsaufgaben auf Seiten des Landes</a:t>
                      </a:r>
                      <a:endParaRPr lang="de-DE" sz="1400" b="0" i="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Koordinierungskompetenz entwickeln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Politischen Steuerkreis einrichten.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Landes anerkennt kommunale Bildungsverantwortung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lokale Verantwortungs-gemeinschaft aufbauen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  <a:hlinkClick r:id="" action="ppaction://hlinkshowjump?jump=nextslid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Interministerielle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  <a:hlinkClick r:id="" action="ppaction://hlinkshowjump?jump=nextslid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Querkoordinierung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  <a:hlinkClick r:id="" action="ppaction://hlinkshowjump?jump=nextslid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aufbauen 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Katalogisieren und wirkungsorientierte Überprüfung der Aktivitäten zur Übergangsgestaltung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Routinen und –Arbeitsformen vereinbaren: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latin typeface="Helvetica"/>
                          <a:ea typeface="Calibri"/>
                          <a:cs typeface="Times New Roman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Foren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latin typeface="Helvetica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latin typeface="Helvetica"/>
                          <a:ea typeface="Calibri"/>
                          <a:cs typeface="Times New Roman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Berichte etc.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latin typeface="Helvetic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Katalogisieren und wirkungsorientierte Überprüfung landesseitigen Aktivitäten und Programme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Lokales Übergangsmonitoring einrichten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rechtl. Rahmen und Voraussetzungen für Übergangsmonitoring schaffen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Kommunale Bildungs- und Berufsintegrationsberichte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Entwicklungs- und Förderprogramme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</a:rPr>
                        <a:t> u.a.m.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0" i="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i="0" dirty="0">
                          <a:latin typeface="Helvetica"/>
                          <a:ea typeface="Times New Roman"/>
                          <a:cs typeface="Times New Roman"/>
                          <a:hlinkClick r:id="rId4" action="ppaction://hlinksldjump"/>
                        </a:rPr>
                        <a:t>u.a.m.</a:t>
                      </a:r>
                      <a:endParaRPr lang="de-DE" sz="1400" b="0" i="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itel 1">
            <a:extLst>
              <a:ext uri="{FF2B5EF4-FFF2-40B4-BE49-F238E27FC236}">
                <a16:creationId xmlns:a16="http://schemas.microsoft.com/office/drawing/2014/main" id="{42B5B9CB-DDEF-774C-874F-EEDA06347C20}"/>
              </a:ext>
            </a:extLst>
          </p:cNvPr>
          <p:cNvSpPr txBox="1">
            <a:spLocks/>
          </p:cNvSpPr>
          <p:nvPr/>
        </p:nvSpPr>
        <p:spPr>
          <a:xfrm>
            <a:off x="561509" y="258965"/>
            <a:ext cx="8229600" cy="68580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/>
            <a:r>
              <a:rPr lang="de-DE" sz="2000" dirty="0"/>
              <a:t>(2) Erproben  </a:t>
            </a:r>
            <a:r>
              <a:rPr lang="de-DE" sz="2000" dirty="0">
                <a:cs typeface="Helvetica"/>
              </a:rPr>
              <a:t>einer „Entwicklungspartnerschaft“ (ESF 2007-2013)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1005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C6D88765-42EB-2B4F-A868-BDAE55B9B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04155" y="1730943"/>
            <a:ext cx="3782645" cy="3867268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B03C2F-A3B8-224B-B3C9-A6E21F0B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0195" y="6356351"/>
            <a:ext cx="5389605" cy="365125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DB4769-68EF-6343-AC5C-F7FE1A901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8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5C7B861-F9B1-B44B-8C3B-4464C3150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66766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/>
              <a:t>(3) Phase Formalisieren - Landessystem Übergangsgestaltung in Schleswig-Holstein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ABB1395-B9B9-334C-836E-C4EE8E2642FC}"/>
              </a:ext>
            </a:extLst>
          </p:cNvPr>
          <p:cNvSpPr txBox="1"/>
          <p:nvPr/>
        </p:nvSpPr>
        <p:spPr>
          <a:xfrm>
            <a:off x="431009" y="1228397"/>
            <a:ext cx="447314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Okt. 2013 Beschluss der Landesregierung </a:t>
            </a:r>
          </a:p>
          <a:p>
            <a:endParaRPr lang="de-DE" dirty="0"/>
          </a:p>
          <a:p>
            <a:r>
              <a:rPr lang="de-DE" sz="1600" dirty="0"/>
              <a:t>„Kern der organisatorischen Neuausrichtung ist ein </a:t>
            </a:r>
            <a:r>
              <a:rPr lang="de-DE" sz="1600" b="1" dirty="0"/>
              <a:t>Zwei-Ebenen-Ansatz</a:t>
            </a:r>
            <a:r>
              <a:rPr lang="de-DE" sz="1600" dirty="0"/>
              <a:t>, der durch ein systematisches Zusammenwirken und eine verbindliche, dauerhafte Arbeitsbeziehung zwischen Landes- und </a:t>
            </a:r>
            <a:r>
              <a:rPr lang="de-DE" sz="1600" dirty="0">
                <a:highlight>
                  <a:srgbClr val="FFFF00"/>
                </a:highlight>
              </a:rPr>
              <a:t>regionaler</a:t>
            </a:r>
            <a:r>
              <a:rPr lang="de-DE" sz="1600" dirty="0"/>
              <a:t> Ebene geprägt ist. Damit wird die in den vergangenen Jahren sukzessiv aufgebaute Entwicklungspartnerschaft zu einer dauerhaften und verbindlichen Übergangspartnerschaft. </a:t>
            </a:r>
          </a:p>
          <a:p>
            <a:r>
              <a:rPr lang="de-DE" dirty="0"/>
              <a:t>...</a:t>
            </a:r>
          </a:p>
          <a:p>
            <a:endParaRPr lang="de-DE" sz="1600" dirty="0"/>
          </a:p>
          <a:p>
            <a:r>
              <a:rPr lang="de-DE" sz="1600" dirty="0"/>
              <a:t>Die Besonderheit dieses „schleswig-holsteinischen Weges“ ist die Verknüpfung der Koordinierung und Flankierung auf Landesebene mit der </a:t>
            </a:r>
            <a:r>
              <a:rPr lang="de-DE" sz="1600" dirty="0">
                <a:highlight>
                  <a:srgbClr val="FFFF00"/>
                </a:highlight>
              </a:rPr>
              <a:t>regionalen</a:t>
            </a:r>
            <a:r>
              <a:rPr lang="de-DE" sz="1600" dirty="0"/>
              <a:t> Koordinierung im Rahmen von landesweiten und lokalen Verantwortungsgemeinschaften.“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290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BCBE9-752F-7343-AAFF-329ADA95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1545"/>
          </a:xfrm>
        </p:spPr>
        <p:txBody>
          <a:bodyPr>
            <a:normAutofit/>
          </a:bodyPr>
          <a:lstStyle/>
          <a:p>
            <a:pPr algn="l"/>
            <a:r>
              <a:rPr lang="de-DE" sz="2000" dirty="0"/>
              <a:t>(4) Phase  Evaluieren  - Wunsch und Wirklichkeit  - 2019</a:t>
            </a:r>
            <a:br>
              <a:rPr lang="de-DE" sz="2000" dirty="0"/>
            </a:b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4D37FC-6E07-F64D-B6A5-E5047168A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8230"/>
            <a:ext cx="8229600" cy="55360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2300" dirty="0"/>
              <a:t>Wunsch: „Kern der organisatorischen Neuausrichtung ist ein Zwei-Ebenen-Ansatz“  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r>
              <a:rPr lang="de-DE" sz="2300" dirty="0"/>
              <a:t>Wirklichkeit: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300" dirty="0"/>
              <a:t>Schon 2013 gab es kein stabiles Kommittent  zum neuen Landesystem.</a:t>
            </a:r>
          </a:p>
          <a:p>
            <a:pPr lvl="1"/>
            <a:r>
              <a:rPr lang="de-DE" sz="1900" dirty="0"/>
              <a:t>Querkoordinierung zwischen den Ministerien blieb  mangelhaft – mehr ein Nebeneinander</a:t>
            </a:r>
          </a:p>
          <a:p>
            <a:pPr lvl="1"/>
            <a:r>
              <a:rPr lang="de-DE" sz="1900" dirty="0"/>
              <a:t>Anerkennung der Rolle und Letztverantwortung der kommunalen Koordinierung landeseitig fehlt</a:t>
            </a:r>
          </a:p>
          <a:p>
            <a:pPr lvl="1"/>
            <a:endParaRPr lang="de-DE" sz="1900" dirty="0"/>
          </a:p>
          <a:p>
            <a:pPr>
              <a:lnSpc>
                <a:spcPct val="115000"/>
              </a:lnSpc>
              <a:buFont typeface="+mj-lt"/>
              <a:buAutoNum type="alphaLcParenR"/>
            </a:pPr>
            <a:r>
              <a:rPr lang="de-DE" sz="2200" dirty="0">
                <a:cs typeface="Times New Roman"/>
              </a:rPr>
              <a:t>„Schwächelnde“ lokale Verantwortungsgemeinschaften </a:t>
            </a:r>
          </a:p>
          <a:p>
            <a:pPr lvl="1">
              <a:lnSpc>
                <a:spcPct val="115000"/>
              </a:lnSpc>
              <a:buFont typeface="Symbol" pitchFamily="2" charset="2"/>
              <a:buChar char="-"/>
            </a:pPr>
            <a:r>
              <a:rPr lang="de-DE" sz="2200" dirty="0"/>
              <a:t>kein stabiles Kommittent für Teilnahme („Vereinbarung“)</a:t>
            </a:r>
          </a:p>
          <a:p>
            <a:pPr>
              <a:lnSpc>
                <a:spcPct val="115000"/>
              </a:lnSpc>
              <a:buFont typeface="+mj-lt"/>
              <a:buAutoNum type="alphaLcParenR"/>
            </a:pPr>
            <a:endParaRPr lang="de-DE" sz="1900" dirty="0">
              <a:cs typeface="Times New Roman"/>
            </a:endParaRPr>
          </a:p>
          <a:p>
            <a:pPr>
              <a:lnSpc>
                <a:spcPct val="115000"/>
              </a:lnSpc>
              <a:buFont typeface="+mj-lt"/>
              <a:buAutoNum type="alphaLcParenR" startAt="3"/>
            </a:pPr>
            <a:r>
              <a:rPr lang="de-DE" sz="2200" dirty="0">
                <a:cs typeface="Times New Roman"/>
              </a:rPr>
              <a:t>Bestehende Herausforderungen für die Kommunale Koordinierung ungelöst</a:t>
            </a:r>
            <a:r>
              <a:rPr lang="de-DE" sz="1900" dirty="0">
                <a:cs typeface="Times New Roman"/>
              </a:rPr>
              <a:t>:</a:t>
            </a:r>
          </a:p>
          <a:p>
            <a:pPr lvl="1">
              <a:lnSpc>
                <a:spcPct val="115000"/>
              </a:lnSpc>
            </a:pPr>
            <a:r>
              <a:rPr lang="de-DE" sz="1900" dirty="0">
                <a:cs typeface="Times New Roman"/>
              </a:rPr>
              <a:t>Koordinierungskompetenz in der Fläche noch zu entwickeln</a:t>
            </a:r>
          </a:p>
          <a:p>
            <a:pPr lvl="1"/>
            <a:r>
              <a:rPr lang="de-DE" sz="1900" dirty="0">
                <a:cs typeface="Times New Roman"/>
              </a:rPr>
              <a:t>Legitimität kommunaler Koordinierung</a:t>
            </a:r>
          </a:p>
          <a:p>
            <a:pPr lvl="1">
              <a:lnSpc>
                <a:spcPct val="115000"/>
              </a:lnSpc>
            </a:pPr>
            <a:r>
              <a:rPr lang="de-DE" sz="1900" dirty="0">
                <a:cs typeface="Times New Roman"/>
              </a:rPr>
              <a:t>Prinzip der Augenhöhe </a:t>
            </a:r>
          </a:p>
          <a:p>
            <a:pPr lvl="1"/>
            <a:r>
              <a:rPr lang="de-DE" sz="1900" dirty="0">
                <a:cs typeface="Times New Roman"/>
              </a:rPr>
              <a:t>abgestimmten Kompetenzen der Kommunalen Koordinierung</a:t>
            </a:r>
          </a:p>
          <a:p>
            <a:pPr lvl="1"/>
            <a:r>
              <a:rPr lang="de-DE" sz="1900" dirty="0">
                <a:cs typeface="Times New Roman"/>
              </a:rPr>
              <a:t>auskömmliche Ressourcenausstattung</a:t>
            </a:r>
          </a:p>
          <a:p>
            <a:pPr lvl="1"/>
            <a:endParaRPr lang="de-DE" sz="1900" dirty="0">
              <a:cs typeface="Times New Roman"/>
            </a:endParaRPr>
          </a:p>
          <a:p>
            <a:pPr marL="457200" indent="-457200">
              <a:buFont typeface="+mj-lt"/>
              <a:buAutoNum type="alphaLcParenR" startAt="4"/>
            </a:pPr>
            <a:r>
              <a:rPr lang="de-DE" sz="2200" dirty="0">
                <a:cs typeface="Times New Roman"/>
              </a:rPr>
              <a:t>Es fehlt eine Art „Plöner Kreis“ als Erfahrungsraum </a:t>
            </a:r>
          </a:p>
          <a:p>
            <a:pPr lvl="1"/>
            <a:r>
              <a:rPr lang="de-DE" sz="1900" dirty="0"/>
              <a:t>die geschaffenen Gremien können diese Funktion nicht übernehmen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804B37-C67B-CD40-9828-326D405E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1"/>
            <a:ext cx="5562600" cy="365125"/>
          </a:xfrm>
        </p:spPr>
        <p:txBody>
          <a:bodyPr/>
          <a:lstStyle/>
          <a:p>
            <a:r>
              <a:rPr lang="de-DE" dirty="0"/>
              <a:t>21.-22.11.2019 – Bildungskoordinierung  (</a:t>
            </a:r>
            <a:r>
              <a:rPr lang="de-DE" dirty="0" err="1"/>
              <a:t>k</a:t>
            </a:r>
            <a:r>
              <a:rPr lang="de-DE" dirty="0"/>
              <a:t>)eine Kreisaufgabe  Armin Albers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4BE098-3F94-7D42-90A2-ECA0C04C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0033-1C84-DB43-A536-CFF6A8FFBA2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5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{F6EC41D4-C7B5-E147-909A-48D3D0E98017}tf16401369</Template>
  <TotalTime>0</TotalTime>
  <Words>1480</Words>
  <Application>Microsoft Macintosh PowerPoint</Application>
  <PresentationFormat>Bildschirmpräsentation (4:3)</PresentationFormat>
  <Paragraphs>225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</vt:lpstr>
      <vt:lpstr>Symbol</vt:lpstr>
      <vt:lpstr>Office-Design</vt:lpstr>
      <vt:lpstr>Kommunale Koordinierung  in Schleswig-Holstein</vt:lpstr>
      <vt:lpstr>Im Überblick</vt:lpstr>
      <vt:lpstr>Vorlauf</vt:lpstr>
      <vt:lpstr>(1) Phase  „Erkunden“ - Wachsende Bedeutung der Koordinierung von Politiken vor Ort</vt:lpstr>
      <vt:lpstr>(2) Erproben  einer „Entwicklungspartnerschaft“ (ESF 2007-2013) </vt:lpstr>
      <vt:lpstr>(2) Erproben  einer „Entwicklungspartnerschaft“ (ESF 2007-2013) </vt:lpstr>
      <vt:lpstr>PowerPoint-Präsentation</vt:lpstr>
      <vt:lpstr>(3) Phase Formalisieren - Landessystem Übergangsgestaltung in Schleswig-Holstein </vt:lpstr>
      <vt:lpstr>(4) Phase  Evaluieren  - Wunsch und Wirklichkeit  - 2019 </vt:lpstr>
      <vt:lpstr>Lessons learned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Plöner Kreis Was bleibt  -  Schlussfolgerungen für die Umsetzung des Landessystems</dc:title>
  <dc:creator>Armin Albers</dc:creator>
  <cp:lastModifiedBy>Armin Albers | Haus KoMeT</cp:lastModifiedBy>
  <cp:revision>189</cp:revision>
  <cp:lastPrinted>2019-11-20T12:23:50Z</cp:lastPrinted>
  <dcterms:created xsi:type="dcterms:W3CDTF">2013-11-24T14:04:04Z</dcterms:created>
  <dcterms:modified xsi:type="dcterms:W3CDTF">2019-11-20T12:35:00Z</dcterms:modified>
</cp:coreProperties>
</file>