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47" r:id="rId2"/>
    <p:sldId id="472" r:id="rId3"/>
    <p:sldId id="535" r:id="rId4"/>
    <p:sldId id="536" r:id="rId5"/>
    <p:sldId id="473" r:id="rId6"/>
    <p:sldId id="475" r:id="rId7"/>
    <p:sldId id="469" r:id="rId8"/>
    <p:sldId id="508" r:id="rId9"/>
    <p:sldId id="509" r:id="rId10"/>
    <p:sldId id="510" r:id="rId11"/>
    <p:sldId id="513" r:id="rId12"/>
    <p:sldId id="514" r:id="rId13"/>
    <p:sldId id="515" r:id="rId14"/>
    <p:sldId id="504" r:id="rId15"/>
    <p:sldId id="505" r:id="rId16"/>
    <p:sldId id="517" r:id="rId17"/>
    <p:sldId id="519" r:id="rId18"/>
    <p:sldId id="532" r:id="rId19"/>
    <p:sldId id="537" r:id="rId20"/>
    <p:sldId id="470" r:id="rId21"/>
    <p:sldId id="534" r:id="rId22"/>
    <p:sldId id="533" r:id="rId23"/>
    <p:sldId id="520" r:id="rId24"/>
    <p:sldId id="521" r:id="rId25"/>
    <p:sldId id="524" r:id="rId26"/>
    <p:sldId id="526" r:id="rId27"/>
    <p:sldId id="527" r:id="rId28"/>
    <p:sldId id="529" r:id="rId29"/>
    <p:sldId id="531" r:id="rId30"/>
    <p:sldId id="471" r:id="rId31"/>
    <p:sldId id="476" r:id="rId32"/>
    <p:sldId id="477" r:id="rId33"/>
    <p:sldId id="481" r:id="rId34"/>
    <p:sldId id="483" r:id="rId35"/>
    <p:sldId id="484" r:id="rId36"/>
    <p:sldId id="486" r:id="rId37"/>
    <p:sldId id="490" r:id="rId38"/>
    <p:sldId id="538" r:id="rId39"/>
    <p:sldId id="539" r:id="rId40"/>
    <p:sldId id="498" r:id="rId41"/>
    <p:sldId id="500" r:id="rId42"/>
    <p:sldId id="503" r:id="rId43"/>
    <p:sldId id="502" r:id="rId4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2881E9-D8E1-40A3-87C1-59DFFAF4E016}" type="doc">
      <dgm:prSet loTypeId="urn:microsoft.com/office/officeart/2005/8/layout/chevron1" loCatId="process" qsTypeId="urn:microsoft.com/office/officeart/2005/8/quickstyle/simple1" qsCatId="simple" csTypeId="urn:microsoft.com/office/officeart/2005/8/colors/accent1_2" csCatId="accent1" phldr="1"/>
      <dgm:spPr/>
    </dgm:pt>
    <dgm:pt modelId="{74D14A40-3903-4562-9C4B-D1E861940417}">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6-8 Uhr</a:t>
          </a:r>
          <a:endParaRPr lang="de-DE" sz="1200" b="1" dirty="0">
            <a:solidFill>
              <a:schemeClr val="tx1">
                <a:lumMod val="75000"/>
                <a:lumOff val="25000"/>
              </a:schemeClr>
            </a:solidFill>
            <a:latin typeface="Calibri" panose="020F0502020204030204" pitchFamily="34" charset="0"/>
          </a:endParaRPr>
        </a:p>
      </dgm:t>
    </dgm:pt>
    <dgm:pt modelId="{E046BF3A-F299-4295-8566-07A7D1FDCBA3}" type="parTrans" cxnId="{05515166-E59D-43E4-80C1-8B35D669C0F8}">
      <dgm:prSet/>
      <dgm:spPr/>
      <dgm:t>
        <a:bodyPr/>
        <a:lstStyle/>
        <a:p>
          <a:endParaRPr lang="de-DE" sz="1200" b="1">
            <a:latin typeface="Calibri" panose="020F0502020204030204" pitchFamily="34" charset="0"/>
          </a:endParaRPr>
        </a:p>
      </dgm:t>
    </dgm:pt>
    <dgm:pt modelId="{2C23846A-7737-4CAB-AE0E-9236E73B4EB8}" type="sibTrans" cxnId="{05515166-E59D-43E4-80C1-8B35D669C0F8}">
      <dgm:prSet/>
      <dgm:spPr/>
      <dgm:t>
        <a:bodyPr/>
        <a:lstStyle/>
        <a:p>
          <a:endParaRPr lang="de-DE" sz="1200" b="1">
            <a:latin typeface="Calibri" panose="020F0502020204030204" pitchFamily="34" charset="0"/>
          </a:endParaRPr>
        </a:p>
      </dgm:t>
    </dgm:pt>
    <dgm:pt modelId="{4B0C7D9C-02EE-4DEF-9623-8AAA2C5E5BDA}">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8-10 Uhr</a:t>
          </a:r>
          <a:endParaRPr lang="de-DE" sz="1200" b="1" dirty="0">
            <a:solidFill>
              <a:schemeClr val="tx1">
                <a:lumMod val="75000"/>
                <a:lumOff val="25000"/>
              </a:schemeClr>
            </a:solidFill>
            <a:latin typeface="Calibri" panose="020F0502020204030204" pitchFamily="34" charset="0"/>
          </a:endParaRPr>
        </a:p>
      </dgm:t>
    </dgm:pt>
    <dgm:pt modelId="{8AA3765E-6EA4-439C-96FF-B297A295A7AE}" type="parTrans" cxnId="{6CF9C874-C649-4197-BDF8-91AAED3B560A}">
      <dgm:prSet/>
      <dgm:spPr/>
      <dgm:t>
        <a:bodyPr/>
        <a:lstStyle/>
        <a:p>
          <a:endParaRPr lang="de-DE" sz="1200" b="1">
            <a:latin typeface="Calibri" panose="020F0502020204030204" pitchFamily="34" charset="0"/>
          </a:endParaRPr>
        </a:p>
      </dgm:t>
    </dgm:pt>
    <dgm:pt modelId="{31695B2E-A819-4A8F-AD1F-241F4D1B7369}" type="sibTrans" cxnId="{6CF9C874-C649-4197-BDF8-91AAED3B560A}">
      <dgm:prSet/>
      <dgm:spPr/>
      <dgm:t>
        <a:bodyPr/>
        <a:lstStyle/>
        <a:p>
          <a:endParaRPr lang="de-DE" sz="1200" b="1">
            <a:latin typeface="Calibri" panose="020F0502020204030204" pitchFamily="34" charset="0"/>
          </a:endParaRPr>
        </a:p>
      </dgm:t>
    </dgm:pt>
    <dgm:pt modelId="{E3531104-4C73-471D-A22E-28684C2CA9EC}">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10-12 Uhr</a:t>
          </a:r>
          <a:endParaRPr lang="de-DE" sz="1200" b="1" dirty="0">
            <a:solidFill>
              <a:schemeClr val="tx1">
                <a:lumMod val="75000"/>
                <a:lumOff val="25000"/>
              </a:schemeClr>
            </a:solidFill>
            <a:latin typeface="Calibri" panose="020F0502020204030204" pitchFamily="34" charset="0"/>
          </a:endParaRPr>
        </a:p>
      </dgm:t>
    </dgm:pt>
    <dgm:pt modelId="{3D812E39-5031-4519-B01F-8CBBBBBEB544}" type="parTrans" cxnId="{952E3BF0-0C9B-43E8-84C4-5D9E6C460E82}">
      <dgm:prSet/>
      <dgm:spPr/>
      <dgm:t>
        <a:bodyPr/>
        <a:lstStyle/>
        <a:p>
          <a:endParaRPr lang="de-DE" sz="1200" b="1">
            <a:latin typeface="Calibri" panose="020F0502020204030204" pitchFamily="34" charset="0"/>
          </a:endParaRPr>
        </a:p>
      </dgm:t>
    </dgm:pt>
    <dgm:pt modelId="{9EF6C19E-4C21-4E04-AC1A-8D67080BF4A4}" type="sibTrans" cxnId="{952E3BF0-0C9B-43E8-84C4-5D9E6C460E82}">
      <dgm:prSet/>
      <dgm:spPr/>
      <dgm:t>
        <a:bodyPr/>
        <a:lstStyle/>
        <a:p>
          <a:endParaRPr lang="de-DE" sz="1200" b="1">
            <a:latin typeface="Calibri" panose="020F0502020204030204" pitchFamily="34" charset="0"/>
          </a:endParaRPr>
        </a:p>
      </dgm:t>
    </dgm:pt>
    <dgm:pt modelId="{A9343F77-7045-494F-9C9C-7247C956AA8F}">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12-14 Uhr</a:t>
          </a:r>
          <a:endParaRPr lang="de-DE" sz="1200" b="1" dirty="0">
            <a:solidFill>
              <a:schemeClr val="tx1">
                <a:lumMod val="75000"/>
                <a:lumOff val="25000"/>
              </a:schemeClr>
            </a:solidFill>
            <a:latin typeface="Calibri" panose="020F0502020204030204" pitchFamily="34" charset="0"/>
          </a:endParaRPr>
        </a:p>
      </dgm:t>
    </dgm:pt>
    <dgm:pt modelId="{6D65B6F3-E09F-4EE1-BD17-F6035FAADA7B}" type="parTrans" cxnId="{8093DAF9-AF52-4ED0-8F8E-B5E3AAFD286A}">
      <dgm:prSet/>
      <dgm:spPr/>
      <dgm:t>
        <a:bodyPr/>
        <a:lstStyle/>
        <a:p>
          <a:endParaRPr lang="de-DE" sz="1200" b="1">
            <a:latin typeface="Calibri" panose="020F0502020204030204" pitchFamily="34" charset="0"/>
          </a:endParaRPr>
        </a:p>
      </dgm:t>
    </dgm:pt>
    <dgm:pt modelId="{B42B5435-5ADC-4FC8-A59F-FC3E76952CE0}" type="sibTrans" cxnId="{8093DAF9-AF52-4ED0-8F8E-B5E3AAFD286A}">
      <dgm:prSet/>
      <dgm:spPr/>
      <dgm:t>
        <a:bodyPr/>
        <a:lstStyle/>
        <a:p>
          <a:endParaRPr lang="de-DE" sz="1200" b="1">
            <a:latin typeface="Calibri" panose="020F0502020204030204" pitchFamily="34" charset="0"/>
          </a:endParaRPr>
        </a:p>
      </dgm:t>
    </dgm:pt>
    <dgm:pt modelId="{D06A5A77-D386-42D9-A557-E61217C7AF1B}">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14-16 Uhr</a:t>
          </a:r>
          <a:endParaRPr lang="de-DE" sz="1200" b="1" dirty="0">
            <a:solidFill>
              <a:schemeClr val="tx1">
                <a:lumMod val="75000"/>
                <a:lumOff val="25000"/>
              </a:schemeClr>
            </a:solidFill>
            <a:latin typeface="Calibri" panose="020F0502020204030204" pitchFamily="34" charset="0"/>
          </a:endParaRPr>
        </a:p>
      </dgm:t>
    </dgm:pt>
    <dgm:pt modelId="{A0468288-56E7-473E-8E84-314CEE388021}" type="parTrans" cxnId="{91D82FC2-26CF-474B-A9CB-4469C11975F9}">
      <dgm:prSet/>
      <dgm:spPr/>
      <dgm:t>
        <a:bodyPr/>
        <a:lstStyle/>
        <a:p>
          <a:endParaRPr lang="de-DE" sz="1200" b="1">
            <a:latin typeface="Calibri" panose="020F0502020204030204" pitchFamily="34" charset="0"/>
          </a:endParaRPr>
        </a:p>
      </dgm:t>
    </dgm:pt>
    <dgm:pt modelId="{9B49A207-C7D5-4AE7-BE32-8BCA736D43B9}" type="sibTrans" cxnId="{91D82FC2-26CF-474B-A9CB-4469C11975F9}">
      <dgm:prSet/>
      <dgm:spPr/>
      <dgm:t>
        <a:bodyPr/>
        <a:lstStyle/>
        <a:p>
          <a:endParaRPr lang="de-DE" sz="1200" b="1">
            <a:latin typeface="Calibri" panose="020F0502020204030204" pitchFamily="34" charset="0"/>
          </a:endParaRPr>
        </a:p>
      </dgm:t>
    </dgm:pt>
    <dgm:pt modelId="{BEC9ECD3-D910-46F8-B361-1DC39D4D7F33}">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16-18 Uhr</a:t>
          </a:r>
          <a:endParaRPr lang="de-DE" sz="1200" b="1" dirty="0">
            <a:solidFill>
              <a:schemeClr val="tx1">
                <a:lumMod val="75000"/>
                <a:lumOff val="25000"/>
              </a:schemeClr>
            </a:solidFill>
            <a:latin typeface="Calibri" panose="020F0502020204030204" pitchFamily="34" charset="0"/>
          </a:endParaRPr>
        </a:p>
      </dgm:t>
    </dgm:pt>
    <dgm:pt modelId="{CF455AE1-5799-4409-AA89-CC2C9E3FC5FE}" type="parTrans" cxnId="{C93A18D9-DEDB-4BFB-8084-4134A8718598}">
      <dgm:prSet/>
      <dgm:spPr/>
      <dgm:t>
        <a:bodyPr/>
        <a:lstStyle/>
        <a:p>
          <a:endParaRPr lang="de-DE" sz="1200" b="1">
            <a:latin typeface="Calibri" panose="020F0502020204030204" pitchFamily="34" charset="0"/>
          </a:endParaRPr>
        </a:p>
      </dgm:t>
    </dgm:pt>
    <dgm:pt modelId="{4F8EE467-13E9-4F94-B5AE-276E0E52F3B5}" type="sibTrans" cxnId="{C93A18D9-DEDB-4BFB-8084-4134A8718598}">
      <dgm:prSet/>
      <dgm:spPr/>
      <dgm:t>
        <a:bodyPr/>
        <a:lstStyle/>
        <a:p>
          <a:endParaRPr lang="de-DE" sz="1200" b="1">
            <a:latin typeface="Calibri" panose="020F0502020204030204" pitchFamily="34" charset="0"/>
          </a:endParaRPr>
        </a:p>
      </dgm:t>
    </dgm:pt>
    <dgm:pt modelId="{685E205D-3480-4DDA-BF4C-8D22FB97E57C}">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18-20 Uhr</a:t>
          </a:r>
          <a:endParaRPr lang="de-DE" sz="1200" b="1" dirty="0">
            <a:solidFill>
              <a:schemeClr val="tx1">
                <a:lumMod val="75000"/>
                <a:lumOff val="25000"/>
              </a:schemeClr>
            </a:solidFill>
            <a:latin typeface="Calibri" panose="020F0502020204030204" pitchFamily="34" charset="0"/>
          </a:endParaRPr>
        </a:p>
      </dgm:t>
    </dgm:pt>
    <dgm:pt modelId="{241CA9FB-CCF3-471C-AFCA-6029FFBCBE54}" type="parTrans" cxnId="{C7287375-67C9-49EA-9E1B-8B082C2AF0DA}">
      <dgm:prSet/>
      <dgm:spPr/>
      <dgm:t>
        <a:bodyPr/>
        <a:lstStyle/>
        <a:p>
          <a:endParaRPr lang="de-DE" sz="1200" b="1">
            <a:latin typeface="Calibri" panose="020F0502020204030204" pitchFamily="34" charset="0"/>
          </a:endParaRPr>
        </a:p>
      </dgm:t>
    </dgm:pt>
    <dgm:pt modelId="{3F836A36-2490-436F-B45A-A827C035F905}" type="sibTrans" cxnId="{C7287375-67C9-49EA-9E1B-8B082C2AF0DA}">
      <dgm:prSet/>
      <dgm:spPr/>
      <dgm:t>
        <a:bodyPr/>
        <a:lstStyle/>
        <a:p>
          <a:endParaRPr lang="de-DE" sz="1200" b="1">
            <a:latin typeface="Calibri" panose="020F0502020204030204" pitchFamily="34" charset="0"/>
          </a:endParaRPr>
        </a:p>
      </dgm:t>
    </dgm:pt>
    <dgm:pt modelId="{8BEF6FBF-81EE-47F4-AA6A-48E4F501E083}">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20-22 Uhr</a:t>
          </a:r>
          <a:endParaRPr lang="de-DE" sz="1200" b="1" dirty="0">
            <a:solidFill>
              <a:schemeClr val="tx1">
                <a:lumMod val="75000"/>
                <a:lumOff val="25000"/>
              </a:schemeClr>
            </a:solidFill>
            <a:latin typeface="Calibri" panose="020F0502020204030204" pitchFamily="34" charset="0"/>
          </a:endParaRPr>
        </a:p>
      </dgm:t>
    </dgm:pt>
    <dgm:pt modelId="{4B8FAC75-1B9C-4AE3-B58D-3240CD1BFAA0}" type="parTrans" cxnId="{C859D739-9F26-4603-B331-B28F1ACE7D89}">
      <dgm:prSet/>
      <dgm:spPr/>
      <dgm:t>
        <a:bodyPr/>
        <a:lstStyle/>
        <a:p>
          <a:endParaRPr lang="de-DE" sz="1200" b="1">
            <a:latin typeface="Calibri" panose="020F0502020204030204" pitchFamily="34" charset="0"/>
          </a:endParaRPr>
        </a:p>
      </dgm:t>
    </dgm:pt>
    <dgm:pt modelId="{51CFEBE3-0D43-4FA1-9B08-2CADFCC6C6A5}" type="sibTrans" cxnId="{C859D739-9F26-4603-B331-B28F1ACE7D89}">
      <dgm:prSet/>
      <dgm:spPr/>
      <dgm:t>
        <a:bodyPr/>
        <a:lstStyle/>
        <a:p>
          <a:endParaRPr lang="de-DE" sz="1200" b="1">
            <a:latin typeface="Calibri" panose="020F0502020204030204" pitchFamily="34" charset="0"/>
          </a:endParaRPr>
        </a:p>
      </dgm:t>
    </dgm:pt>
    <dgm:pt modelId="{D4A433BF-B812-422E-8FED-E6009881A773}">
      <dgm:prSet phldrT="[Text]"/>
      <dgm:spPr>
        <a:solidFill>
          <a:schemeClr val="bg2">
            <a:lumMod val="40000"/>
            <a:lumOff val="60000"/>
          </a:schemeClr>
        </a:solidFill>
      </dgm:spPr>
      <dgm:t>
        <a:bodyPr/>
        <a:lstStyle/>
        <a:p>
          <a:r>
            <a:rPr lang="de-DE" b="1" dirty="0" smtClean="0">
              <a:solidFill>
                <a:schemeClr val="tx1">
                  <a:lumMod val="75000"/>
                  <a:lumOff val="25000"/>
                </a:schemeClr>
              </a:solidFill>
              <a:latin typeface="Calibri" panose="020F0502020204030204" pitchFamily="34" charset="0"/>
            </a:rPr>
            <a:t>22-24 Uhr</a:t>
          </a:r>
          <a:endParaRPr lang="de-DE" b="1" dirty="0">
            <a:solidFill>
              <a:schemeClr val="tx1">
                <a:lumMod val="75000"/>
                <a:lumOff val="25000"/>
              </a:schemeClr>
            </a:solidFill>
            <a:latin typeface="Calibri" panose="020F0502020204030204" pitchFamily="34" charset="0"/>
          </a:endParaRPr>
        </a:p>
      </dgm:t>
    </dgm:pt>
    <dgm:pt modelId="{9646F8B1-C3D4-4826-AAB4-2C07819EBC7C}" type="parTrans" cxnId="{DB0DABC6-04E1-4049-9A03-32C602EAA314}">
      <dgm:prSet/>
      <dgm:spPr/>
      <dgm:t>
        <a:bodyPr/>
        <a:lstStyle/>
        <a:p>
          <a:endParaRPr lang="de-DE"/>
        </a:p>
      </dgm:t>
    </dgm:pt>
    <dgm:pt modelId="{EA99736E-4427-4F65-A727-33281A328082}" type="sibTrans" cxnId="{DB0DABC6-04E1-4049-9A03-32C602EAA314}">
      <dgm:prSet/>
      <dgm:spPr/>
      <dgm:t>
        <a:bodyPr/>
        <a:lstStyle/>
        <a:p>
          <a:endParaRPr lang="de-DE"/>
        </a:p>
      </dgm:t>
    </dgm:pt>
    <dgm:pt modelId="{0094F299-BE1B-4453-BD43-9B246130F695}" type="pres">
      <dgm:prSet presAssocID="{9D2881E9-D8E1-40A3-87C1-59DFFAF4E016}" presName="Name0" presStyleCnt="0">
        <dgm:presLayoutVars>
          <dgm:dir/>
          <dgm:animLvl val="lvl"/>
          <dgm:resizeHandles val="exact"/>
        </dgm:presLayoutVars>
      </dgm:prSet>
      <dgm:spPr/>
    </dgm:pt>
    <dgm:pt modelId="{3C8E70D6-AA72-4B71-A6BE-3633B7E0F93B}" type="pres">
      <dgm:prSet presAssocID="{74D14A40-3903-4562-9C4B-D1E861940417}" presName="parTxOnly" presStyleLbl="node1" presStyleIdx="0" presStyleCnt="9" custLinFactY="-246193" custLinFactNeighborX="75055" custLinFactNeighborY="-300000">
        <dgm:presLayoutVars>
          <dgm:chMax val="0"/>
          <dgm:chPref val="0"/>
          <dgm:bulletEnabled val="1"/>
        </dgm:presLayoutVars>
      </dgm:prSet>
      <dgm:spPr/>
      <dgm:t>
        <a:bodyPr/>
        <a:lstStyle/>
        <a:p>
          <a:endParaRPr lang="de-DE"/>
        </a:p>
      </dgm:t>
    </dgm:pt>
    <dgm:pt modelId="{394B87AA-AC32-40C2-8D50-484900CE6568}" type="pres">
      <dgm:prSet presAssocID="{2C23846A-7737-4CAB-AE0E-9236E73B4EB8}" presName="parTxOnlySpace" presStyleCnt="0"/>
      <dgm:spPr/>
    </dgm:pt>
    <dgm:pt modelId="{A284549A-FF0E-4D7C-99B4-EC512BBE493F}" type="pres">
      <dgm:prSet presAssocID="{4B0C7D9C-02EE-4DEF-9623-8AAA2C5E5BDA}" presName="parTxOnly" presStyleLbl="node1" presStyleIdx="1" presStyleCnt="9" custLinFactY="-246193" custLinFactNeighborX="75055" custLinFactNeighborY="-300000">
        <dgm:presLayoutVars>
          <dgm:chMax val="0"/>
          <dgm:chPref val="0"/>
          <dgm:bulletEnabled val="1"/>
        </dgm:presLayoutVars>
      </dgm:prSet>
      <dgm:spPr/>
      <dgm:t>
        <a:bodyPr/>
        <a:lstStyle/>
        <a:p>
          <a:endParaRPr lang="de-DE"/>
        </a:p>
      </dgm:t>
    </dgm:pt>
    <dgm:pt modelId="{254A1C18-B4F7-4551-B1DC-D4EFA20AE43D}" type="pres">
      <dgm:prSet presAssocID="{31695B2E-A819-4A8F-AD1F-241F4D1B7369}" presName="parTxOnlySpace" presStyleCnt="0"/>
      <dgm:spPr/>
    </dgm:pt>
    <dgm:pt modelId="{93462A73-B135-4DFA-907D-88BA373B3721}" type="pres">
      <dgm:prSet presAssocID="{E3531104-4C73-471D-A22E-28684C2CA9EC}" presName="parTxOnly" presStyleLbl="node1" presStyleIdx="2" presStyleCnt="9" custLinFactY="-246193" custLinFactNeighborX="75055" custLinFactNeighborY="-300000">
        <dgm:presLayoutVars>
          <dgm:chMax val="0"/>
          <dgm:chPref val="0"/>
          <dgm:bulletEnabled val="1"/>
        </dgm:presLayoutVars>
      </dgm:prSet>
      <dgm:spPr/>
      <dgm:t>
        <a:bodyPr/>
        <a:lstStyle/>
        <a:p>
          <a:endParaRPr lang="de-DE"/>
        </a:p>
      </dgm:t>
    </dgm:pt>
    <dgm:pt modelId="{12253B11-DCC8-44DA-9A80-5C9AF928EAF4}" type="pres">
      <dgm:prSet presAssocID="{9EF6C19E-4C21-4E04-AC1A-8D67080BF4A4}" presName="parTxOnlySpace" presStyleCnt="0"/>
      <dgm:spPr/>
    </dgm:pt>
    <dgm:pt modelId="{77BFEA44-6033-491F-8278-72A8EF82FFCF}" type="pres">
      <dgm:prSet presAssocID="{A9343F77-7045-494F-9C9C-7247C956AA8F}" presName="parTxOnly" presStyleLbl="node1" presStyleIdx="3" presStyleCnt="9" custLinFactY="-245281" custLinFactNeighborX="57875" custLinFactNeighborY="-300000">
        <dgm:presLayoutVars>
          <dgm:chMax val="0"/>
          <dgm:chPref val="0"/>
          <dgm:bulletEnabled val="1"/>
        </dgm:presLayoutVars>
      </dgm:prSet>
      <dgm:spPr/>
      <dgm:t>
        <a:bodyPr/>
        <a:lstStyle/>
        <a:p>
          <a:endParaRPr lang="de-DE"/>
        </a:p>
      </dgm:t>
    </dgm:pt>
    <dgm:pt modelId="{4C9A2427-F955-4672-8317-E9FB740F6903}" type="pres">
      <dgm:prSet presAssocID="{B42B5435-5ADC-4FC8-A59F-FC3E76952CE0}" presName="parTxOnlySpace" presStyleCnt="0"/>
      <dgm:spPr/>
    </dgm:pt>
    <dgm:pt modelId="{9A311B38-53C3-4D69-9F90-EE38902770C5}" type="pres">
      <dgm:prSet presAssocID="{D06A5A77-D386-42D9-A557-E61217C7AF1B}" presName="parTxOnly" presStyleLbl="node1" presStyleIdx="4" presStyleCnt="9" custLinFactY="-245281" custLinFactNeighborX="40695" custLinFactNeighborY="-300000">
        <dgm:presLayoutVars>
          <dgm:chMax val="0"/>
          <dgm:chPref val="0"/>
          <dgm:bulletEnabled val="1"/>
        </dgm:presLayoutVars>
      </dgm:prSet>
      <dgm:spPr/>
      <dgm:t>
        <a:bodyPr/>
        <a:lstStyle/>
        <a:p>
          <a:endParaRPr lang="de-DE"/>
        </a:p>
      </dgm:t>
    </dgm:pt>
    <dgm:pt modelId="{78A6A4E2-FFA5-432A-B165-A57BFFE685C5}" type="pres">
      <dgm:prSet presAssocID="{9B49A207-C7D5-4AE7-BE32-8BCA736D43B9}" presName="parTxOnlySpace" presStyleCnt="0"/>
      <dgm:spPr/>
    </dgm:pt>
    <dgm:pt modelId="{3F95F424-15C6-44CD-996D-90E1CEAB1035}" type="pres">
      <dgm:prSet presAssocID="{BEC9ECD3-D910-46F8-B361-1DC39D4D7F33}" presName="parTxOnly" presStyleLbl="node1" presStyleIdx="5" presStyleCnt="9" custLinFactY="-245281" custLinFactNeighborX="40695" custLinFactNeighborY="-300000">
        <dgm:presLayoutVars>
          <dgm:chMax val="0"/>
          <dgm:chPref val="0"/>
          <dgm:bulletEnabled val="1"/>
        </dgm:presLayoutVars>
      </dgm:prSet>
      <dgm:spPr/>
      <dgm:t>
        <a:bodyPr/>
        <a:lstStyle/>
        <a:p>
          <a:endParaRPr lang="de-DE"/>
        </a:p>
      </dgm:t>
    </dgm:pt>
    <dgm:pt modelId="{F8380800-0BA0-4AA5-AE23-A6DDD2E8FD3D}" type="pres">
      <dgm:prSet presAssocID="{4F8EE467-13E9-4F94-B5AE-276E0E52F3B5}" presName="parTxOnlySpace" presStyleCnt="0"/>
      <dgm:spPr/>
    </dgm:pt>
    <dgm:pt modelId="{BEC3D468-A65D-4D71-B25E-8FB3291054A0}" type="pres">
      <dgm:prSet presAssocID="{685E205D-3480-4DDA-BF4C-8D22FB97E57C}" presName="parTxOnly" presStyleLbl="node1" presStyleIdx="6" presStyleCnt="9" custLinFactY="-245281" custLinFactNeighborX="40695" custLinFactNeighborY="-300000">
        <dgm:presLayoutVars>
          <dgm:chMax val="0"/>
          <dgm:chPref val="0"/>
          <dgm:bulletEnabled val="1"/>
        </dgm:presLayoutVars>
      </dgm:prSet>
      <dgm:spPr/>
      <dgm:t>
        <a:bodyPr/>
        <a:lstStyle/>
        <a:p>
          <a:endParaRPr lang="de-DE"/>
        </a:p>
      </dgm:t>
    </dgm:pt>
    <dgm:pt modelId="{868DED6B-FDA7-4AF0-9CCA-0D0353EEDCCF}" type="pres">
      <dgm:prSet presAssocID="{3F836A36-2490-436F-B45A-A827C035F905}" presName="parTxOnlySpace" presStyleCnt="0"/>
      <dgm:spPr/>
    </dgm:pt>
    <dgm:pt modelId="{9DEEE21A-9BBB-46AC-9037-E08FBB1C3B32}" type="pres">
      <dgm:prSet presAssocID="{8BEF6FBF-81EE-47F4-AA6A-48E4F501E083}" presName="parTxOnly" presStyleLbl="node1" presStyleIdx="7" presStyleCnt="9" custLinFactY="-245281" custLinFactNeighborX="9214" custLinFactNeighborY="-300000">
        <dgm:presLayoutVars>
          <dgm:chMax val="0"/>
          <dgm:chPref val="0"/>
          <dgm:bulletEnabled val="1"/>
        </dgm:presLayoutVars>
      </dgm:prSet>
      <dgm:spPr/>
      <dgm:t>
        <a:bodyPr/>
        <a:lstStyle/>
        <a:p>
          <a:endParaRPr lang="de-DE"/>
        </a:p>
      </dgm:t>
    </dgm:pt>
    <dgm:pt modelId="{02B4B33C-7F14-4834-B0DF-AE0CA7E055EF}" type="pres">
      <dgm:prSet presAssocID="{51CFEBE3-0D43-4FA1-9B08-2CADFCC6C6A5}" presName="parTxOnlySpace" presStyleCnt="0"/>
      <dgm:spPr/>
    </dgm:pt>
    <dgm:pt modelId="{2284430C-F85B-4A88-9C26-C39316909D32}" type="pres">
      <dgm:prSet presAssocID="{D4A433BF-B812-422E-8FED-E6009881A773}" presName="parTxOnly" presStyleLbl="node1" presStyleIdx="8" presStyleCnt="9" custLinFactY="-245281" custLinFactNeighborX="100" custLinFactNeighborY="-300000">
        <dgm:presLayoutVars>
          <dgm:chMax val="0"/>
          <dgm:chPref val="0"/>
          <dgm:bulletEnabled val="1"/>
        </dgm:presLayoutVars>
      </dgm:prSet>
      <dgm:spPr/>
      <dgm:t>
        <a:bodyPr/>
        <a:lstStyle/>
        <a:p>
          <a:endParaRPr lang="de-DE"/>
        </a:p>
      </dgm:t>
    </dgm:pt>
  </dgm:ptLst>
  <dgm:cxnLst>
    <dgm:cxn modelId="{C7287375-67C9-49EA-9E1B-8B082C2AF0DA}" srcId="{9D2881E9-D8E1-40A3-87C1-59DFFAF4E016}" destId="{685E205D-3480-4DDA-BF4C-8D22FB97E57C}" srcOrd="6" destOrd="0" parTransId="{241CA9FB-CCF3-471C-AFCA-6029FFBCBE54}" sibTransId="{3F836A36-2490-436F-B45A-A827C035F905}"/>
    <dgm:cxn modelId="{285C664A-7579-4E7F-87F9-932816589BC8}" type="presOf" srcId="{74D14A40-3903-4562-9C4B-D1E861940417}" destId="{3C8E70D6-AA72-4B71-A6BE-3633B7E0F93B}" srcOrd="0" destOrd="0" presId="urn:microsoft.com/office/officeart/2005/8/layout/chevron1"/>
    <dgm:cxn modelId="{DB0DABC6-04E1-4049-9A03-32C602EAA314}" srcId="{9D2881E9-D8E1-40A3-87C1-59DFFAF4E016}" destId="{D4A433BF-B812-422E-8FED-E6009881A773}" srcOrd="8" destOrd="0" parTransId="{9646F8B1-C3D4-4826-AAB4-2C07819EBC7C}" sibTransId="{EA99736E-4427-4F65-A727-33281A328082}"/>
    <dgm:cxn modelId="{859CAA36-CE0B-4492-8349-608578F451D8}" type="presOf" srcId="{8BEF6FBF-81EE-47F4-AA6A-48E4F501E083}" destId="{9DEEE21A-9BBB-46AC-9037-E08FBB1C3B32}" srcOrd="0" destOrd="0" presId="urn:microsoft.com/office/officeart/2005/8/layout/chevron1"/>
    <dgm:cxn modelId="{05515166-E59D-43E4-80C1-8B35D669C0F8}" srcId="{9D2881E9-D8E1-40A3-87C1-59DFFAF4E016}" destId="{74D14A40-3903-4562-9C4B-D1E861940417}" srcOrd="0" destOrd="0" parTransId="{E046BF3A-F299-4295-8566-07A7D1FDCBA3}" sibTransId="{2C23846A-7737-4CAB-AE0E-9236E73B4EB8}"/>
    <dgm:cxn modelId="{77B5CE35-292A-4CEE-9786-71F47958B8A5}" type="presOf" srcId="{D06A5A77-D386-42D9-A557-E61217C7AF1B}" destId="{9A311B38-53C3-4D69-9F90-EE38902770C5}" srcOrd="0" destOrd="0" presId="urn:microsoft.com/office/officeart/2005/8/layout/chevron1"/>
    <dgm:cxn modelId="{2BF8EC0C-BD28-47AF-A422-56483980D2CA}" type="presOf" srcId="{D4A433BF-B812-422E-8FED-E6009881A773}" destId="{2284430C-F85B-4A88-9C26-C39316909D32}" srcOrd="0" destOrd="0" presId="urn:microsoft.com/office/officeart/2005/8/layout/chevron1"/>
    <dgm:cxn modelId="{BA68614E-1E76-4D0F-B395-6563FEC25096}" type="presOf" srcId="{A9343F77-7045-494F-9C9C-7247C956AA8F}" destId="{77BFEA44-6033-491F-8278-72A8EF82FFCF}" srcOrd="0" destOrd="0" presId="urn:microsoft.com/office/officeart/2005/8/layout/chevron1"/>
    <dgm:cxn modelId="{952E3BF0-0C9B-43E8-84C4-5D9E6C460E82}" srcId="{9D2881E9-D8E1-40A3-87C1-59DFFAF4E016}" destId="{E3531104-4C73-471D-A22E-28684C2CA9EC}" srcOrd="2" destOrd="0" parTransId="{3D812E39-5031-4519-B01F-8CBBBBBEB544}" sibTransId="{9EF6C19E-4C21-4E04-AC1A-8D67080BF4A4}"/>
    <dgm:cxn modelId="{C859D739-9F26-4603-B331-B28F1ACE7D89}" srcId="{9D2881E9-D8E1-40A3-87C1-59DFFAF4E016}" destId="{8BEF6FBF-81EE-47F4-AA6A-48E4F501E083}" srcOrd="7" destOrd="0" parTransId="{4B8FAC75-1B9C-4AE3-B58D-3240CD1BFAA0}" sibTransId="{51CFEBE3-0D43-4FA1-9B08-2CADFCC6C6A5}"/>
    <dgm:cxn modelId="{0D00FB17-57CA-4498-9867-2B82BD0853BC}" type="presOf" srcId="{685E205D-3480-4DDA-BF4C-8D22FB97E57C}" destId="{BEC3D468-A65D-4D71-B25E-8FB3291054A0}" srcOrd="0" destOrd="0" presId="urn:microsoft.com/office/officeart/2005/8/layout/chevron1"/>
    <dgm:cxn modelId="{91D82FC2-26CF-474B-A9CB-4469C11975F9}" srcId="{9D2881E9-D8E1-40A3-87C1-59DFFAF4E016}" destId="{D06A5A77-D386-42D9-A557-E61217C7AF1B}" srcOrd="4" destOrd="0" parTransId="{A0468288-56E7-473E-8E84-314CEE388021}" sibTransId="{9B49A207-C7D5-4AE7-BE32-8BCA736D43B9}"/>
    <dgm:cxn modelId="{6CF9C874-C649-4197-BDF8-91AAED3B560A}" srcId="{9D2881E9-D8E1-40A3-87C1-59DFFAF4E016}" destId="{4B0C7D9C-02EE-4DEF-9623-8AAA2C5E5BDA}" srcOrd="1" destOrd="0" parTransId="{8AA3765E-6EA4-439C-96FF-B297A295A7AE}" sibTransId="{31695B2E-A819-4A8F-AD1F-241F4D1B7369}"/>
    <dgm:cxn modelId="{427C2075-5FEA-4AEE-8D22-701625D8AA5F}" type="presOf" srcId="{9D2881E9-D8E1-40A3-87C1-59DFFAF4E016}" destId="{0094F299-BE1B-4453-BD43-9B246130F695}" srcOrd="0" destOrd="0" presId="urn:microsoft.com/office/officeart/2005/8/layout/chevron1"/>
    <dgm:cxn modelId="{8093DAF9-AF52-4ED0-8F8E-B5E3AAFD286A}" srcId="{9D2881E9-D8E1-40A3-87C1-59DFFAF4E016}" destId="{A9343F77-7045-494F-9C9C-7247C956AA8F}" srcOrd="3" destOrd="0" parTransId="{6D65B6F3-E09F-4EE1-BD17-F6035FAADA7B}" sibTransId="{B42B5435-5ADC-4FC8-A59F-FC3E76952CE0}"/>
    <dgm:cxn modelId="{3FCB7E0F-EE06-4D4A-BF16-537D396DA7CE}" type="presOf" srcId="{E3531104-4C73-471D-A22E-28684C2CA9EC}" destId="{93462A73-B135-4DFA-907D-88BA373B3721}" srcOrd="0" destOrd="0" presId="urn:microsoft.com/office/officeart/2005/8/layout/chevron1"/>
    <dgm:cxn modelId="{58F02EA7-1D0A-4BB0-91D7-5723DEA4692C}" type="presOf" srcId="{BEC9ECD3-D910-46F8-B361-1DC39D4D7F33}" destId="{3F95F424-15C6-44CD-996D-90E1CEAB1035}" srcOrd="0" destOrd="0" presId="urn:microsoft.com/office/officeart/2005/8/layout/chevron1"/>
    <dgm:cxn modelId="{9FC7271E-E1B8-4997-82E0-FD5DD3158E12}" type="presOf" srcId="{4B0C7D9C-02EE-4DEF-9623-8AAA2C5E5BDA}" destId="{A284549A-FF0E-4D7C-99B4-EC512BBE493F}" srcOrd="0" destOrd="0" presId="urn:microsoft.com/office/officeart/2005/8/layout/chevron1"/>
    <dgm:cxn modelId="{C93A18D9-DEDB-4BFB-8084-4134A8718598}" srcId="{9D2881E9-D8E1-40A3-87C1-59DFFAF4E016}" destId="{BEC9ECD3-D910-46F8-B361-1DC39D4D7F33}" srcOrd="5" destOrd="0" parTransId="{CF455AE1-5799-4409-AA89-CC2C9E3FC5FE}" sibTransId="{4F8EE467-13E9-4F94-B5AE-276E0E52F3B5}"/>
    <dgm:cxn modelId="{90D2C3FB-0D5A-47D4-86B2-4B388C7A2019}" type="presParOf" srcId="{0094F299-BE1B-4453-BD43-9B246130F695}" destId="{3C8E70D6-AA72-4B71-A6BE-3633B7E0F93B}" srcOrd="0" destOrd="0" presId="urn:microsoft.com/office/officeart/2005/8/layout/chevron1"/>
    <dgm:cxn modelId="{C5EAAEB8-928A-4399-B713-8AE9EF5E4F20}" type="presParOf" srcId="{0094F299-BE1B-4453-BD43-9B246130F695}" destId="{394B87AA-AC32-40C2-8D50-484900CE6568}" srcOrd="1" destOrd="0" presId="urn:microsoft.com/office/officeart/2005/8/layout/chevron1"/>
    <dgm:cxn modelId="{24302BB6-505A-4402-943D-8A02AF51AB65}" type="presParOf" srcId="{0094F299-BE1B-4453-BD43-9B246130F695}" destId="{A284549A-FF0E-4D7C-99B4-EC512BBE493F}" srcOrd="2" destOrd="0" presId="urn:microsoft.com/office/officeart/2005/8/layout/chevron1"/>
    <dgm:cxn modelId="{AB18DEFD-D24D-421D-B07A-343A1F67D80C}" type="presParOf" srcId="{0094F299-BE1B-4453-BD43-9B246130F695}" destId="{254A1C18-B4F7-4551-B1DC-D4EFA20AE43D}" srcOrd="3" destOrd="0" presId="urn:microsoft.com/office/officeart/2005/8/layout/chevron1"/>
    <dgm:cxn modelId="{5C2B4FC5-2B0A-45AD-81D5-805A56FE7424}" type="presParOf" srcId="{0094F299-BE1B-4453-BD43-9B246130F695}" destId="{93462A73-B135-4DFA-907D-88BA373B3721}" srcOrd="4" destOrd="0" presId="urn:microsoft.com/office/officeart/2005/8/layout/chevron1"/>
    <dgm:cxn modelId="{75F28E82-E6C8-40E1-A649-E0106C4D182B}" type="presParOf" srcId="{0094F299-BE1B-4453-BD43-9B246130F695}" destId="{12253B11-DCC8-44DA-9A80-5C9AF928EAF4}" srcOrd="5" destOrd="0" presId="urn:microsoft.com/office/officeart/2005/8/layout/chevron1"/>
    <dgm:cxn modelId="{5865C52C-F619-40CE-9748-11268DAAE51A}" type="presParOf" srcId="{0094F299-BE1B-4453-BD43-9B246130F695}" destId="{77BFEA44-6033-491F-8278-72A8EF82FFCF}" srcOrd="6" destOrd="0" presId="urn:microsoft.com/office/officeart/2005/8/layout/chevron1"/>
    <dgm:cxn modelId="{869ACA4A-4BEE-4D9C-A9BE-5C968C45C992}" type="presParOf" srcId="{0094F299-BE1B-4453-BD43-9B246130F695}" destId="{4C9A2427-F955-4672-8317-E9FB740F6903}" srcOrd="7" destOrd="0" presId="urn:microsoft.com/office/officeart/2005/8/layout/chevron1"/>
    <dgm:cxn modelId="{BC57F7FA-D802-4B2D-A1EC-246CA3EB8E7D}" type="presParOf" srcId="{0094F299-BE1B-4453-BD43-9B246130F695}" destId="{9A311B38-53C3-4D69-9F90-EE38902770C5}" srcOrd="8" destOrd="0" presId="urn:microsoft.com/office/officeart/2005/8/layout/chevron1"/>
    <dgm:cxn modelId="{EA61D7AA-26BE-4827-B1FC-9A522F42FCC2}" type="presParOf" srcId="{0094F299-BE1B-4453-BD43-9B246130F695}" destId="{78A6A4E2-FFA5-432A-B165-A57BFFE685C5}" srcOrd="9" destOrd="0" presId="urn:microsoft.com/office/officeart/2005/8/layout/chevron1"/>
    <dgm:cxn modelId="{A7BAEE0E-7AF8-4E9E-8BFE-CC6532F0BCAE}" type="presParOf" srcId="{0094F299-BE1B-4453-BD43-9B246130F695}" destId="{3F95F424-15C6-44CD-996D-90E1CEAB1035}" srcOrd="10" destOrd="0" presId="urn:microsoft.com/office/officeart/2005/8/layout/chevron1"/>
    <dgm:cxn modelId="{BF20A743-2838-419E-8882-E38EB6E8E378}" type="presParOf" srcId="{0094F299-BE1B-4453-BD43-9B246130F695}" destId="{F8380800-0BA0-4AA5-AE23-A6DDD2E8FD3D}" srcOrd="11" destOrd="0" presId="urn:microsoft.com/office/officeart/2005/8/layout/chevron1"/>
    <dgm:cxn modelId="{D8F8A243-5D8E-45EF-B7E8-FDCF28D4D917}" type="presParOf" srcId="{0094F299-BE1B-4453-BD43-9B246130F695}" destId="{BEC3D468-A65D-4D71-B25E-8FB3291054A0}" srcOrd="12" destOrd="0" presId="urn:microsoft.com/office/officeart/2005/8/layout/chevron1"/>
    <dgm:cxn modelId="{8A5333BB-1DE2-4B99-88D3-97123E178F71}" type="presParOf" srcId="{0094F299-BE1B-4453-BD43-9B246130F695}" destId="{868DED6B-FDA7-4AF0-9CCA-0D0353EEDCCF}" srcOrd="13" destOrd="0" presId="urn:microsoft.com/office/officeart/2005/8/layout/chevron1"/>
    <dgm:cxn modelId="{7FD2F2D0-9E20-44CF-9351-070F9C347723}" type="presParOf" srcId="{0094F299-BE1B-4453-BD43-9B246130F695}" destId="{9DEEE21A-9BBB-46AC-9037-E08FBB1C3B32}" srcOrd="14" destOrd="0" presId="urn:microsoft.com/office/officeart/2005/8/layout/chevron1"/>
    <dgm:cxn modelId="{DA6F4130-0A37-4401-B50A-CBD66AFBB542}" type="presParOf" srcId="{0094F299-BE1B-4453-BD43-9B246130F695}" destId="{02B4B33C-7F14-4834-B0DF-AE0CA7E055EF}" srcOrd="15" destOrd="0" presId="urn:microsoft.com/office/officeart/2005/8/layout/chevron1"/>
    <dgm:cxn modelId="{5FED2CDD-F90E-4BBC-8152-DE53B2C6B102}" type="presParOf" srcId="{0094F299-BE1B-4453-BD43-9B246130F695}" destId="{2284430C-F85B-4A88-9C26-C39316909D32}" srcOrd="16" destOrd="0" presId="urn:microsoft.com/office/officeart/2005/8/layout/chevro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881E9-D8E1-40A3-87C1-59DFFAF4E016}" type="doc">
      <dgm:prSet loTypeId="urn:microsoft.com/office/officeart/2005/8/layout/chevron1" loCatId="process" qsTypeId="urn:microsoft.com/office/officeart/2005/8/quickstyle/simple1" qsCatId="simple" csTypeId="urn:microsoft.com/office/officeart/2005/8/colors/accent1_2" csCatId="accent1" phldr="1"/>
      <dgm:spPr/>
    </dgm:pt>
    <dgm:pt modelId="{74D14A40-3903-4562-9C4B-D1E861940417}">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6-8 Uhr</a:t>
          </a:r>
          <a:endParaRPr lang="de-DE" sz="1200" b="1" dirty="0">
            <a:solidFill>
              <a:schemeClr val="tx1">
                <a:lumMod val="75000"/>
                <a:lumOff val="25000"/>
              </a:schemeClr>
            </a:solidFill>
            <a:latin typeface="Calibri" panose="020F0502020204030204" pitchFamily="34" charset="0"/>
          </a:endParaRPr>
        </a:p>
      </dgm:t>
    </dgm:pt>
    <dgm:pt modelId="{E046BF3A-F299-4295-8566-07A7D1FDCBA3}" type="parTrans" cxnId="{05515166-E59D-43E4-80C1-8B35D669C0F8}">
      <dgm:prSet/>
      <dgm:spPr/>
      <dgm:t>
        <a:bodyPr/>
        <a:lstStyle/>
        <a:p>
          <a:endParaRPr lang="de-DE" sz="1200" b="1">
            <a:latin typeface="Calibri" panose="020F0502020204030204" pitchFamily="34" charset="0"/>
          </a:endParaRPr>
        </a:p>
      </dgm:t>
    </dgm:pt>
    <dgm:pt modelId="{2C23846A-7737-4CAB-AE0E-9236E73B4EB8}" type="sibTrans" cxnId="{05515166-E59D-43E4-80C1-8B35D669C0F8}">
      <dgm:prSet/>
      <dgm:spPr/>
      <dgm:t>
        <a:bodyPr/>
        <a:lstStyle/>
        <a:p>
          <a:endParaRPr lang="de-DE" sz="1200" b="1">
            <a:latin typeface="Calibri" panose="020F0502020204030204" pitchFamily="34" charset="0"/>
          </a:endParaRPr>
        </a:p>
      </dgm:t>
    </dgm:pt>
    <dgm:pt modelId="{4B0C7D9C-02EE-4DEF-9623-8AAA2C5E5BDA}">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8-10 Uhr</a:t>
          </a:r>
          <a:endParaRPr lang="de-DE" sz="1200" b="1" dirty="0">
            <a:solidFill>
              <a:schemeClr val="tx1">
                <a:lumMod val="75000"/>
                <a:lumOff val="25000"/>
              </a:schemeClr>
            </a:solidFill>
            <a:latin typeface="Calibri" panose="020F0502020204030204" pitchFamily="34" charset="0"/>
          </a:endParaRPr>
        </a:p>
      </dgm:t>
    </dgm:pt>
    <dgm:pt modelId="{8AA3765E-6EA4-439C-96FF-B297A295A7AE}" type="parTrans" cxnId="{6CF9C874-C649-4197-BDF8-91AAED3B560A}">
      <dgm:prSet/>
      <dgm:spPr/>
      <dgm:t>
        <a:bodyPr/>
        <a:lstStyle/>
        <a:p>
          <a:endParaRPr lang="de-DE" sz="1200" b="1">
            <a:latin typeface="Calibri" panose="020F0502020204030204" pitchFamily="34" charset="0"/>
          </a:endParaRPr>
        </a:p>
      </dgm:t>
    </dgm:pt>
    <dgm:pt modelId="{31695B2E-A819-4A8F-AD1F-241F4D1B7369}" type="sibTrans" cxnId="{6CF9C874-C649-4197-BDF8-91AAED3B560A}">
      <dgm:prSet/>
      <dgm:spPr/>
      <dgm:t>
        <a:bodyPr/>
        <a:lstStyle/>
        <a:p>
          <a:endParaRPr lang="de-DE" sz="1200" b="1">
            <a:latin typeface="Calibri" panose="020F0502020204030204" pitchFamily="34" charset="0"/>
          </a:endParaRPr>
        </a:p>
      </dgm:t>
    </dgm:pt>
    <dgm:pt modelId="{E3531104-4C73-471D-A22E-28684C2CA9EC}">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10-12 Uhr</a:t>
          </a:r>
          <a:endParaRPr lang="de-DE" sz="1200" b="1" dirty="0">
            <a:solidFill>
              <a:schemeClr val="tx1">
                <a:lumMod val="75000"/>
                <a:lumOff val="25000"/>
              </a:schemeClr>
            </a:solidFill>
            <a:latin typeface="Calibri" panose="020F0502020204030204" pitchFamily="34" charset="0"/>
          </a:endParaRPr>
        </a:p>
      </dgm:t>
    </dgm:pt>
    <dgm:pt modelId="{3D812E39-5031-4519-B01F-8CBBBBBEB544}" type="parTrans" cxnId="{952E3BF0-0C9B-43E8-84C4-5D9E6C460E82}">
      <dgm:prSet/>
      <dgm:spPr/>
      <dgm:t>
        <a:bodyPr/>
        <a:lstStyle/>
        <a:p>
          <a:endParaRPr lang="de-DE" sz="1200" b="1">
            <a:latin typeface="Calibri" panose="020F0502020204030204" pitchFamily="34" charset="0"/>
          </a:endParaRPr>
        </a:p>
      </dgm:t>
    </dgm:pt>
    <dgm:pt modelId="{9EF6C19E-4C21-4E04-AC1A-8D67080BF4A4}" type="sibTrans" cxnId="{952E3BF0-0C9B-43E8-84C4-5D9E6C460E82}">
      <dgm:prSet/>
      <dgm:spPr/>
      <dgm:t>
        <a:bodyPr/>
        <a:lstStyle/>
        <a:p>
          <a:endParaRPr lang="de-DE" sz="1200" b="1">
            <a:latin typeface="Calibri" panose="020F0502020204030204" pitchFamily="34" charset="0"/>
          </a:endParaRPr>
        </a:p>
      </dgm:t>
    </dgm:pt>
    <dgm:pt modelId="{A9343F77-7045-494F-9C9C-7247C956AA8F}">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12-14 Uhr</a:t>
          </a:r>
          <a:endParaRPr lang="de-DE" sz="1200" b="1" dirty="0">
            <a:solidFill>
              <a:schemeClr val="tx1">
                <a:lumMod val="75000"/>
                <a:lumOff val="25000"/>
              </a:schemeClr>
            </a:solidFill>
            <a:latin typeface="Calibri" panose="020F0502020204030204" pitchFamily="34" charset="0"/>
          </a:endParaRPr>
        </a:p>
      </dgm:t>
    </dgm:pt>
    <dgm:pt modelId="{6D65B6F3-E09F-4EE1-BD17-F6035FAADA7B}" type="parTrans" cxnId="{8093DAF9-AF52-4ED0-8F8E-B5E3AAFD286A}">
      <dgm:prSet/>
      <dgm:spPr/>
      <dgm:t>
        <a:bodyPr/>
        <a:lstStyle/>
        <a:p>
          <a:endParaRPr lang="de-DE" sz="1200" b="1">
            <a:latin typeface="Calibri" panose="020F0502020204030204" pitchFamily="34" charset="0"/>
          </a:endParaRPr>
        </a:p>
      </dgm:t>
    </dgm:pt>
    <dgm:pt modelId="{B42B5435-5ADC-4FC8-A59F-FC3E76952CE0}" type="sibTrans" cxnId="{8093DAF9-AF52-4ED0-8F8E-B5E3AAFD286A}">
      <dgm:prSet/>
      <dgm:spPr/>
      <dgm:t>
        <a:bodyPr/>
        <a:lstStyle/>
        <a:p>
          <a:endParaRPr lang="de-DE" sz="1200" b="1">
            <a:latin typeface="Calibri" panose="020F0502020204030204" pitchFamily="34" charset="0"/>
          </a:endParaRPr>
        </a:p>
      </dgm:t>
    </dgm:pt>
    <dgm:pt modelId="{D06A5A77-D386-42D9-A557-E61217C7AF1B}">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14-16 Uhr</a:t>
          </a:r>
          <a:endParaRPr lang="de-DE" sz="1200" b="1" dirty="0">
            <a:solidFill>
              <a:schemeClr val="tx1">
                <a:lumMod val="75000"/>
                <a:lumOff val="25000"/>
              </a:schemeClr>
            </a:solidFill>
            <a:latin typeface="Calibri" panose="020F0502020204030204" pitchFamily="34" charset="0"/>
          </a:endParaRPr>
        </a:p>
      </dgm:t>
    </dgm:pt>
    <dgm:pt modelId="{A0468288-56E7-473E-8E84-314CEE388021}" type="parTrans" cxnId="{91D82FC2-26CF-474B-A9CB-4469C11975F9}">
      <dgm:prSet/>
      <dgm:spPr/>
      <dgm:t>
        <a:bodyPr/>
        <a:lstStyle/>
        <a:p>
          <a:endParaRPr lang="de-DE" sz="1200" b="1">
            <a:latin typeface="Calibri" panose="020F0502020204030204" pitchFamily="34" charset="0"/>
          </a:endParaRPr>
        </a:p>
      </dgm:t>
    </dgm:pt>
    <dgm:pt modelId="{9B49A207-C7D5-4AE7-BE32-8BCA736D43B9}" type="sibTrans" cxnId="{91D82FC2-26CF-474B-A9CB-4469C11975F9}">
      <dgm:prSet/>
      <dgm:spPr/>
      <dgm:t>
        <a:bodyPr/>
        <a:lstStyle/>
        <a:p>
          <a:endParaRPr lang="de-DE" sz="1200" b="1">
            <a:latin typeface="Calibri" panose="020F0502020204030204" pitchFamily="34" charset="0"/>
          </a:endParaRPr>
        </a:p>
      </dgm:t>
    </dgm:pt>
    <dgm:pt modelId="{BEC9ECD3-D910-46F8-B361-1DC39D4D7F33}">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16-18 Uhr</a:t>
          </a:r>
          <a:endParaRPr lang="de-DE" sz="1200" b="1" dirty="0">
            <a:solidFill>
              <a:schemeClr val="tx1">
                <a:lumMod val="75000"/>
                <a:lumOff val="25000"/>
              </a:schemeClr>
            </a:solidFill>
            <a:latin typeface="Calibri" panose="020F0502020204030204" pitchFamily="34" charset="0"/>
          </a:endParaRPr>
        </a:p>
      </dgm:t>
    </dgm:pt>
    <dgm:pt modelId="{CF455AE1-5799-4409-AA89-CC2C9E3FC5FE}" type="parTrans" cxnId="{C93A18D9-DEDB-4BFB-8084-4134A8718598}">
      <dgm:prSet/>
      <dgm:spPr/>
      <dgm:t>
        <a:bodyPr/>
        <a:lstStyle/>
        <a:p>
          <a:endParaRPr lang="de-DE" sz="1200" b="1">
            <a:latin typeface="Calibri" panose="020F0502020204030204" pitchFamily="34" charset="0"/>
          </a:endParaRPr>
        </a:p>
      </dgm:t>
    </dgm:pt>
    <dgm:pt modelId="{4F8EE467-13E9-4F94-B5AE-276E0E52F3B5}" type="sibTrans" cxnId="{C93A18D9-DEDB-4BFB-8084-4134A8718598}">
      <dgm:prSet/>
      <dgm:spPr/>
      <dgm:t>
        <a:bodyPr/>
        <a:lstStyle/>
        <a:p>
          <a:endParaRPr lang="de-DE" sz="1200" b="1">
            <a:latin typeface="Calibri" panose="020F0502020204030204" pitchFamily="34" charset="0"/>
          </a:endParaRPr>
        </a:p>
      </dgm:t>
    </dgm:pt>
    <dgm:pt modelId="{685E205D-3480-4DDA-BF4C-8D22FB97E57C}">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18-20 Uhr</a:t>
          </a:r>
          <a:endParaRPr lang="de-DE" sz="1200" b="1" dirty="0">
            <a:solidFill>
              <a:schemeClr val="tx1">
                <a:lumMod val="75000"/>
                <a:lumOff val="25000"/>
              </a:schemeClr>
            </a:solidFill>
            <a:latin typeface="Calibri" panose="020F0502020204030204" pitchFamily="34" charset="0"/>
          </a:endParaRPr>
        </a:p>
      </dgm:t>
    </dgm:pt>
    <dgm:pt modelId="{241CA9FB-CCF3-471C-AFCA-6029FFBCBE54}" type="parTrans" cxnId="{C7287375-67C9-49EA-9E1B-8B082C2AF0DA}">
      <dgm:prSet/>
      <dgm:spPr/>
      <dgm:t>
        <a:bodyPr/>
        <a:lstStyle/>
        <a:p>
          <a:endParaRPr lang="de-DE" sz="1200" b="1">
            <a:latin typeface="Calibri" panose="020F0502020204030204" pitchFamily="34" charset="0"/>
          </a:endParaRPr>
        </a:p>
      </dgm:t>
    </dgm:pt>
    <dgm:pt modelId="{3F836A36-2490-436F-B45A-A827C035F905}" type="sibTrans" cxnId="{C7287375-67C9-49EA-9E1B-8B082C2AF0DA}">
      <dgm:prSet/>
      <dgm:spPr/>
      <dgm:t>
        <a:bodyPr/>
        <a:lstStyle/>
        <a:p>
          <a:endParaRPr lang="de-DE" sz="1200" b="1">
            <a:latin typeface="Calibri" panose="020F0502020204030204" pitchFamily="34" charset="0"/>
          </a:endParaRPr>
        </a:p>
      </dgm:t>
    </dgm:pt>
    <dgm:pt modelId="{8BEF6FBF-81EE-47F4-AA6A-48E4F501E083}">
      <dgm:prSet phldrT="[Text]" custT="1"/>
      <dgm:spPr>
        <a:solidFill>
          <a:schemeClr val="bg2">
            <a:lumMod val="40000"/>
            <a:lumOff val="60000"/>
          </a:schemeClr>
        </a:solidFill>
      </dgm:spPr>
      <dgm:t>
        <a:bodyPr/>
        <a:lstStyle/>
        <a:p>
          <a:r>
            <a:rPr lang="de-DE" sz="1200" b="1" dirty="0" smtClean="0">
              <a:solidFill>
                <a:schemeClr val="tx1">
                  <a:lumMod val="75000"/>
                  <a:lumOff val="25000"/>
                </a:schemeClr>
              </a:solidFill>
              <a:latin typeface="Calibri" panose="020F0502020204030204" pitchFamily="34" charset="0"/>
            </a:rPr>
            <a:t>20-22 Uhr</a:t>
          </a:r>
          <a:endParaRPr lang="de-DE" sz="1200" b="1" dirty="0">
            <a:solidFill>
              <a:schemeClr val="tx1">
                <a:lumMod val="75000"/>
                <a:lumOff val="25000"/>
              </a:schemeClr>
            </a:solidFill>
            <a:latin typeface="Calibri" panose="020F0502020204030204" pitchFamily="34" charset="0"/>
          </a:endParaRPr>
        </a:p>
      </dgm:t>
    </dgm:pt>
    <dgm:pt modelId="{4B8FAC75-1B9C-4AE3-B58D-3240CD1BFAA0}" type="parTrans" cxnId="{C859D739-9F26-4603-B331-B28F1ACE7D89}">
      <dgm:prSet/>
      <dgm:spPr/>
      <dgm:t>
        <a:bodyPr/>
        <a:lstStyle/>
        <a:p>
          <a:endParaRPr lang="de-DE" sz="1200" b="1">
            <a:latin typeface="Calibri" panose="020F0502020204030204" pitchFamily="34" charset="0"/>
          </a:endParaRPr>
        </a:p>
      </dgm:t>
    </dgm:pt>
    <dgm:pt modelId="{51CFEBE3-0D43-4FA1-9B08-2CADFCC6C6A5}" type="sibTrans" cxnId="{C859D739-9F26-4603-B331-B28F1ACE7D89}">
      <dgm:prSet/>
      <dgm:spPr/>
      <dgm:t>
        <a:bodyPr/>
        <a:lstStyle/>
        <a:p>
          <a:endParaRPr lang="de-DE" sz="1200" b="1">
            <a:latin typeface="Calibri" panose="020F0502020204030204" pitchFamily="34" charset="0"/>
          </a:endParaRPr>
        </a:p>
      </dgm:t>
    </dgm:pt>
    <dgm:pt modelId="{D4A433BF-B812-422E-8FED-E6009881A773}">
      <dgm:prSet phldrT="[Text]"/>
      <dgm:spPr>
        <a:solidFill>
          <a:schemeClr val="bg2">
            <a:lumMod val="40000"/>
            <a:lumOff val="60000"/>
          </a:schemeClr>
        </a:solidFill>
      </dgm:spPr>
      <dgm:t>
        <a:bodyPr/>
        <a:lstStyle/>
        <a:p>
          <a:r>
            <a:rPr lang="de-DE" b="1" dirty="0" smtClean="0">
              <a:solidFill>
                <a:schemeClr val="tx1">
                  <a:lumMod val="75000"/>
                  <a:lumOff val="25000"/>
                </a:schemeClr>
              </a:solidFill>
              <a:latin typeface="Calibri" panose="020F0502020204030204" pitchFamily="34" charset="0"/>
            </a:rPr>
            <a:t>22-24 Uhr</a:t>
          </a:r>
          <a:endParaRPr lang="de-DE" b="1" dirty="0">
            <a:solidFill>
              <a:schemeClr val="tx1">
                <a:lumMod val="75000"/>
                <a:lumOff val="25000"/>
              </a:schemeClr>
            </a:solidFill>
            <a:latin typeface="Calibri" panose="020F0502020204030204" pitchFamily="34" charset="0"/>
          </a:endParaRPr>
        </a:p>
      </dgm:t>
    </dgm:pt>
    <dgm:pt modelId="{9646F8B1-C3D4-4826-AAB4-2C07819EBC7C}" type="parTrans" cxnId="{DB0DABC6-04E1-4049-9A03-32C602EAA314}">
      <dgm:prSet/>
      <dgm:spPr/>
      <dgm:t>
        <a:bodyPr/>
        <a:lstStyle/>
        <a:p>
          <a:endParaRPr lang="de-DE"/>
        </a:p>
      </dgm:t>
    </dgm:pt>
    <dgm:pt modelId="{EA99736E-4427-4F65-A727-33281A328082}" type="sibTrans" cxnId="{DB0DABC6-04E1-4049-9A03-32C602EAA314}">
      <dgm:prSet/>
      <dgm:spPr/>
      <dgm:t>
        <a:bodyPr/>
        <a:lstStyle/>
        <a:p>
          <a:endParaRPr lang="de-DE"/>
        </a:p>
      </dgm:t>
    </dgm:pt>
    <dgm:pt modelId="{0094F299-BE1B-4453-BD43-9B246130F695}" type="pres">
      <dgm:prSet presAssocID="{9D2881E9-D8E1-40A3-87C1-59DFFAF4E016}" presName="Name0" presStyleCnt="0">
        <dgm:presLayoutVars>
          <dgm:dir/>
          <dgm:animLvl val="lvl"/>
          <dgm:resizeHandles val="exact"/>
        </dgm:presLayoutVars>
      </dgm:prSet>
      <dgm:spPr/>
    </dgm:pt>
    <dgm:pt modelId="{3C8E70D6-AA72-4B71-A6BE-3633B7E0F93B}" type="pres">
      <dgm:prSet presAssocID="{74D14A40-3903-4562-9C4B-D1E861940417}" presName="parTxOnly" presStyleLbl="node1" presStyleIdx="0" presStyleCnt="9" custLinFactY="-246193" custLinFactNeighborX="75055" custLinFactNeighborY="-300000">
        <dgm:presLayoutVars>
          <dgm:chMax val="0"/>
          <dgm:chPref val="0"/>
          <dgm:bulletEnabled val="1"/>
        </dgm:presLayoutVars>
      </dgm:prSet>
      <dgm:spPr/>
      <dgm:t>
        <a:bodyPr/>
        <a:lstStyle/>
        <a:p>
          <a:endParaRPr lang="de-DE"/>
        </a:p>
      </dgm:t>
    </dgm:pt>
    <dgm:pt modelId="{394B87AA-AC32-40C2-8D50-484900CE6568}" type="pres">
      <dgm:prSet presAssocID="{2C23846A-7737-4CAB-AE0E-9236E73B4EB8}" presName="parTxOnlySpace" presStyleCnt="0"/>
      <dgm:spPr/>
    </dgm:pt>
    <dgm:pt modelId="{A284549A-FF0E-4D7C-99B4-EC512BBE493F}" type="pres">
      <dgm:prSet presAssocID="{4B0C7D9C-02EE-4DEF-9623-8AAA2C5E5BDA}" presName="parTxOnly" presStyleLbl="node1" presStyleIdx="1" presStyleCnt="9" custLinFactY="-246193" custLinFactNeighborX="75055" custLinFactNeighborY="-300000">
        <dgm:presLayoutVars>
          <dgm:chMax val="0"/>
          <dgm:chPref val="0"/>
          <dgm:bulletEnabled val="1"/>
        </dgm:presLayoutVars>
      </dgm:prSet>
      <dgm:spPr/>
      <dgm:t>
        <a:bodyPr/>
        <a:lstStyle/>
        <a:p>
          <a:endParaRPr lang="de-DE"/>
        </a:p>
      </dgm:t>
    </dgm:pt>
    <dgm:pt modelId="{254A1C18-B4F7-4551-B1DC-D4EFA20AE43D}" type="pres">
      <dgm:prSet presAssocID="{31695B2E-A819-4A8F-AD1F-241F4D1B7369}" presName="parTxOnlySpace" presStyleCnt="0"/>
      <dgm:spPr/>
    </dgm:pt>
    <dgm:pt modelId="{93462A73-B135-4DFA-907D-88BA373B3721}" type="pres">
      <dgm:prSet presAssocID="{E3531104-4C73-471D-A22E-28684C2CA9EC}" presName="parTxOnly" presStyleLbl="node1" presStyleIdx="2" presStyleCnt="9" custLinFactY="-246193" custLinFactNeighborX="75055" custLinFactNeighborY="-300000">
        <dgm:presLayoutVars>
          <dgm:chMax val="0"/>
          <dgm:chPref val="0"/>
          <dgm:bulletEnabled val="1"/>
        </dgm:presLayoutVars>
      </dgm:prSet>
      <dgm:spPr/>
      <dgm:t>
        <a:bodyPr/>
        <a:lstStyle/>
        <a:p>
          <a:endParaRPr lang="de-DE"/>
        </a:p>
      </dgm:t>
    </dgm:pt>
    <dgm:pt modelId="{12253B11-DCC8-44DA-9A80-5C9AF928EAF4}" type="pres">
      <dgm:prSet presAssocID="{9EF6C19E-4C21-4E04-AC1A-8D67080BF4A4}" presName="parTxOnlySpace" presStyleCnt="0"/>
      <dgm:spPr/>
    </dgm:pt>
    <dgm:pt modelId="{77BFEA44-6033-491F-8278-72A8EF82FFCF}" type="pres">
      <dgm:prSet presAssocID="{A9343F77-7045-494F-9C9C-7247C956AA8F}" presName="parTxOnly" presStyleLbl="node1" presStyleIdx="3" presStyleCnt="9" custLinFactY="-245281" custLinFactNeighborX="57875" custLinFactNeighborY="-300000">
        <dgm:presLayoutVars>
          <dgm:chMax val="0"/>
          <dgm:chPref val="0"/>
          <dgm:bulletEnabled val="1"/>
        </dgm:presLayoutVars>
      </dgm:prSet>
      <dgm:spPr/>
      <dgm:t>
        <a:bodyPr/>
        <a:lstStyle/>
        <a:p>
          <a:endParaRPr lang="de-DE"/>
        </a:p>
      </dgm:t>
    </dgm:pt>
    <dgm:pt modelId="{4C9A2427-F955-4672-8317-E9FB740F6903}" type="pres">
      <dgm:prSet presAssocID="{B42B5435-5ADC-4FC8-A59F-FC3E76952CE0}" presName="parTxOnlySpace" presStyleCnt="0"/>
      <dgm:spPr/>
    </dgm:pt>
    <dgm:pt modelId="{9A311B38-53C3-4D69-9F90-EE38902770C5}" type="pres">
      <dgm:prSet presAssocID="{D06A5A77-D386-42D9-A557-E61217C7AF1B}" presName="parTxOnly" presStyleLbl="node1" presStyleIdx="4" presStyleCnt="9" custLinFactY="-245281" custLinFactNeighborX="40695" custLinFactNeighborY="-300000">
        <dgm:presLayoutVars>
          <dgm:chMax val="0"/>
          <dgm:chPref val="0"/>
          <dgm:bulletEnabled val="1"/>
        </dgm:presLayoutVars>
      </dgm:prSet>
      <dgm:spPr/>
      <dgm:t>
        <a:bodyPr/>
        <a:lstStyle/>
        <a:p>
          <a:endParaRPr lang="de-DE"/>
        </a:p>
      </dgm:t>
    </dgm:pt>
    <dgm:pt modelId="{78A6A4E2-FFA5-432A-B165-A57BFFE685C5}" type="pres">
      <dgm:prSet presAssocID="{9B49A207-C7D5-4AE7-BE32-8BCA736D43B9}" presName="parTxOnlySpace" presStyleCnt="0"/>
      <dgm:spPr/>
    </dgm:pt>
    <dgm:pt modelId="{3F95F424-15C6-44CD-996D-90E1CEAB1035}" type="pres">
      <dgm:prSet presAssocID="{BEC9ECD3-D910-46F8-B361-1DC39D4D7F33}" presName="parTxOnly" presStyleLbl="node1" presStyleIdx="5" presStyleCnt="9" custLinFactY="-245281" custLinFactNeighborX="40695" custLinFactNeighborY="-300000">
        <dgm:presLayoutVars>
          <dgm:chMax val="0"/>
          <dgm:chPref val="0"/>
          <dgm:bulletEnabled val="1"/>
        </dgm:presLayoutVars>
      </dgm:prSet>
      <dgm:spPr/>
      <dgm:t>
        <a:bodyPr/>
        <a:lstStyle/>
        <a:p>
          <a:endParaRPr lang="de-DE"/>
        </a:p>
      </dgm:t>
    </dgm:pt>
    <dgm:pt modelId="{F8380800-0BA0-4AA5-AE23-A6DDD2E8FD3D}" type="pres">
      <dgm:prSet presAssocID="{4F8EE467-13E9-4F94-B5AE-276E0E52F3B5}" presName="parTxOnlySpace" presStyleCnt="0"/>
      <dgm:spPr/>
    </dgm:pt>
    <dgm:pt modelId="{BEC3D468-A65D-4D71-B25E-8FB3291054A0}" type="pres">
      <dgm:prSet presAssocID="{685E205D-3480-4DDA-BF4C-8D22FB97E57C}" presName="parTxOnly" presStyleLbl="node1" presStyleIdx="6" presStyleCnt="9" custLinFactY="-245281" custLinFactNeighborX="40695" custLinFactNeighborY="-300000">
        <dgm:presLayoutVars>
          <dgm:chMax val="0"/>
          <dgm:chPref val="0"/>
          <dgm:bulletEnabled val="1"/>
        </dgm:presLayoutVars>
      </dgm:prSet>
      <dgm:spPr/>
      <dgm:t>
        <a:bodyPr/>
        <a:lstStyle/>
        <a:p>
          <a:endParaRPr lang="de-DE"/>
        </a:p>
      </dgm:t>
    </dgm:pt>
    <dgm:pt modelId="{868DED6B-FDA7-4AF0-9CCA-0D0353EEDCCF}" type="pres">
      <dgm:prSet presAssocID="{3F836A36-2490-436F-B45A-A827C035F905}" presName="parTxOnlySpace" presStyleCnt="0"/>
      <dgm:spPr/>
    </dgm:pt>
    <dgm:pt modelId="{9DEEE21A-9BBB-46AC-9037-E08FBB1C3B32}" type="pres">
      <dgm:prSet presAssocID="{8BEF6FBF-81EE-47F4-AA6A-48E4F501E083}" presName="parTxOnly" presStyleLbl="node1" presStyleIdx="7" presStyleCnt="9" custLinFactY="-245281" custLinFactNeighborX="9214" custLinFactNeighborY="-300000">
        <dgm:presLayoutVars>
          <dgm:chMax val="0"/>
          <dgm:chPref val="0"/>
          <dgm:bulletEnabled val="1"/>
        </dgm:presLayoutVars>
      </dgm:prSet>
      <dgm:spPr/>
      <dgm:t>
        <a:bodyPr/>
        <a:lstStyle/>
        <a:p>
          <a:endParaRPr lang="de-DE"/>
        </a:p>
      </dgm:t>
    </dgm:pt>
    <dgm:pt modelId="{02B4B33C-7F14-4834-B0DF-AE0CA7E055EF}" type="pres">
      <dgm:prSet presAssocID="{51CFEBE3-0D43-4FA1-9B08-2CADFCC6C6A5}" presName="parTxOnlySpace" presStyleCnt="0"/>
      <dgm:spPr/>
    </dgm:pt>
    <dgm:pt modelId="{2284430C-F85B-4A88-9C26-C39316909D32}" type="pres">
      <dgm:prSet presAssocID="{D4A433BF-B812-422E-8FED-E6009881A773}" presName="parTxOnly" presStyleLbl="node1" presStyleIdx="8" presStyleCnt="9" custLinFactY="-245281" custLinFactNeighborX="100" custLinFactNeighborY="-300000">
        <dgm:presLayoutVars>
          <dgm:chMax val="0"/>
          <dgm:chPref val="0"/>
          <dgm:bulletEnabled val="1"/>
        </dgm:presLayoutVars>
      </dgm:prSet>
      <dgm:spPr/>
      <dgm:t>
        <a:bodyPr/>
        <a:lstStyle/>
        <a:p>
          <a:endParaRPr lang="de-DE"/>
        </a:p>
      </dgm:t>
    </dgm:pt>
  </dgm:ptLst>
  <dgm:cxnLst>
    <dgm:cxn modelId="{4E27D828-0E18-48AC-AF3A-D34A35A5ABE4}" type="presOf" srcId="{9D2881E9-D8E1-40A3-87C1-59DFFAF4E016}" destId="{0094F299-BE1B-4453-BD43-9B246130F695}" srcOrd="0" destOrd="0" presId="urn:microsoft.com/office/officeart/2005/8/layout/chevron1"/>
    <dgm:cxn modelId="{C7287375-67C9-49EA-9E1B-8B082C2AF0DA}" srcId="{9D2881E9-D8E1-40A3-87C1-59DFFAF4E016}" destId="{685E205D-3480-4DDA-BF4C-8D22FB97E57C}" srcOrd="6" destOrd="0" parTransId="{241CA9FB-CCF3-471C-AFCA-6029FFBCBE54}" sibTransId="{3F836A36-2490-436F-B45A-A827C035F905}"/>
    <dgm:cxn modelId="{5EBD1932-912C-4FC4-949B-ED6F2409D0C7}" type="presOf" srcId="{8BEF6FBF-81EE-47F4-AA6A-48E4F501E083}" destId="{9DEEE21A-9BBB-46AC-9037-E08FBB1C3B32}" srcOrd="0" destOrd="0" presId="urn:microsoft.com/office/officeart/2005/8/layout/chevron1"/>
    <dgm:cxn modelId="{DB0DABC6-04E1-4049-9A03-32C602EAA314}" srcId="{9D2881E9-D8E1-40A3-87C1-59DFFAF4E016}" destId="{D4A433BF-B812-422E-8FED-E6009881A773}" srcOrd="8" destOrd="0" parTransId="{9646F8B1-C3D4-4826-AAB4-2C07819EBC7C}" sibTransId="{EA99736E-4427-4F65-A727-33281A328082}"/>
    <dgm:cxn modelId="{99EA6063-1FEB-4C64-A477-10EA3672FBA3}" type="presOf" srcId="{D06A5A77-D386-42D9-A557-E61217C7AF1B}" destId="{9A311B38-53C3-4D69-9F90-EE38902770C5}" srcOrd="0" destOrd="0" presId="urn:microsoft.com/office/officeart/2005/8/layout/chevron1"/>
    <dgm:cxn modelId="{05515166-E59D-43E4-80C1-8B35D669C0F8}" srcId="{9D2881E9-D8E1-40A3-87C1-59DFFAF4E016}" destId="{74D14A40-3903-4562-9C4B-D1E861940417}" srcOrd="0" destOrd="0" parTransId="{E046BF3A-F299-4295-8566-07A7D1FDCBA3}" sibTransId="{2C23846A-7737-4CAB-AE0E-9236E73B4EB8}"/>
    <dgm:cxn modelId="{26F291F0-29C0-41F6-8C27-8F9257891D4A}" type="presOf" srcId="{74D14A40-3903-4562-9C4B-D1E861940417}" destId="{3C8E70D6-AA72-4B71-A6BE-3633B7E0F93B}" srcOrd="0" destOrd="0" presId="urn:microsoft.com/office/officeart/2005/8/layout/chevron1"/>
    <dgm:cxn modelId="{0452D2B3-961E-492A-8016-0DD7B338239E}" type="presOf" srcId="{E3531104-4C73-471D-A22E-28684C2CA9EC}" destId="{93462A73-B135-4DFA-907D-88BA373B3721}" srcOrd="0" destOrd="0" presId="urn:microsoft.com/office/officeart/2005/8/layout/chevron1"/>
    <dgm:cxn modelId="{952E3BF0-0C9B-43E8-84C4-5D9E6C460E82}" srcId="{9D2881E9-D8E1-40A3-87C1-59DFFAF4E016}" destId="{E3531104-4C73-471D-A22E-28684C2CA9EC}" srcOrd="2" destOrd="0" parTransId="{3D812E39-5031-4519-B01F-8CBBBBBEB544}" sibTransId="{9EF6C19E-4C21-4E04-AC1A-8D67080BF4A4}"/>
    <dgm:cxn modelId="{C859D739-9F26-4603-B331-B28F1ACE7D89}" srcId="{9D2881E9-D8E1-40A3-87C1-59DFFAF4E016}" destId="{8BEF6FBF-81EE-47F4-AA6A-48E4F501E083}" srcOrd="7" destOrd="0" parTransId="{4B8FAC75-1B9C-4AE3-B58D-3240CD1BFAA0}" sibTransId="{51CFEBE3-0D43-4FA1-9B08-2CADFCC6C6A5}"/>
    <dgm:cxn modelId="{91D82FC2-26CF-474B-A9CB-4469C11975F9}" srcId="{9D2881E9-D8E1-40A3-87C1-59DFFAF4E016}" destId="{D06A5A77-D386-42D9-A557-E61217C7AF1B}" srcOrd="4" destOrd="0" parTransId="{A0468288-56E7-473E-8E84-314CEE388021}" sibTransId="{9B49A207-C7D5-4AE7-BE32-8BCA736D43B9}"/>
    <dgm:cxn modelId="{2513F3D2-4665-4F1F-A97E-38C2DA51B3CA}" type="presOf" srcId="{685E205D-3480-4DDA-BF4C-8D22FB97E57C}" destId="{BEC3D468-A65D-4D71-B25E-8FB3291054A0}" srcOrd="0" destOrd="0" presId="urn:microsoft.com/office/officeart/2005/8/layout/chevron1"/>
    <dgm:cxn modelId="{6CF9C874-C649-4197-BDF8-91AAED3B560A}" srcId="{9D2881E9-D8E1-40A3-87C1-59DFFAF4E016}" destId="{4B0C7D9C-02EE-4DEF-9623-8AAA2C5E5BDA}" srcOrd="1" destOrd="0" parTransId="{8AA3765E-6EA4-439C-96FF-B297A295A7AE}" sibTransId="{31695B2E-A819-4A8F-AD1F-241F4D1B7369}"/>
    <dgm:cxn modelId="{8093DAF9-AF52-4ED0-8F8E-B5E3AAFD286A}" srcId="{9D2881E9-D8E1-40A3-87C1-59DFFAF4E016}" destId="{A9343F77-7045-494F-9C9C-7247C956AA8F}" srcOrd="3" destOrd="0" parTransId="{6D65B6F3-E09F-4EE1-BD17-F6035FAADA7B}" sibTransId="{B42B5435-5ADC-4FC8-A59F-FC3E76952CE0}"/>
    <dgm:cxn modelId="{61C16461-B00B-4588-915B-029CA8118F04}" type="presOf" srcId="{BEC9ECD3-D910-46F8-B361-1DC39D4D7F33}" destId="{3F95F424-15C6-44CD-996D-90E1CEAB1035}" srcOrd="0" destOrd="0" presId="urn:microsoft.com/office/officeart/2005/8/layout/chevron1"/>
    <dgm:cxn modelId="{47DDCEAB-E7DD-4F46-96DE-B11C5558F24F}" type="presOf" srcId="{D4A433BF-B812-422E-8FED-E6009881A773}" destId="{2284430C-F85B-4A88-9C26-C39316909D32}" srcOrd="0" destOrd="0" presId="urn:microsoft.com/office/officeart/2005/8/layout/chevron1"/>
    <dgm:cxn modelId="{CC5F1780-BA65-41DF-954D-6C939D59E1A7}" type="presOf" srcId="{4B0C7D9C-02EE-4DEF-9623-8AAA2C5E5BDA}" destId="{A284549A-FF0E-4D7C-99B4-EC512BBE493F}" srcOrd="0" destOrd="0" presId="urn:microsoft.com/office/officeart/2005/8/layout/chevron1"/>
    <dgm:cxn modelId="{CC0762F4-031A-46D2-B120-6562E076F0E5}" type="presOf" srcId="{A9343F77-7045-494F-9C9C-7247C956AA8F}" destId="{77BFEA44-6033-491F-8278-72A8EF82FFCF}" srcOrd="0" destOrd="0" presId="urn:microsoft.com/office/officeart/2005/8/layout/chevron1"/>
    <dgm:cxn modelId="{C93A18D9-DEDB-4BFB-8084-4134A8718598}" srcId="{9D2881E9-D8E1-40A3-87C1-59DFFAF4E016}" destId="{BEC9ECD3-D910-46F8-B361-1DC39D4D7F33}" srcOrd="5" destOrd="0" parTransId="{CF455AE1-5799-4409-AA89-CC2C9E3FC5FE}" sibTransId="{4F8EE467-13E9-4F94-B5AE-276E0E52F3B5}"/>
    <dgm:cxn modelId="{03E10A80-A0FE-45D3-B5BD-CBB584A42C15}" type="presParOf" srcId="{0094F299-BE1B-4453-BD43-9B246130F695}" destId="{3C8E70D6-AA72-4B71-A6BE-3633B7E0F93B}" srcOrd="0" destOrd="0" presId="urn:microsoft.com/office/officeart/2005/8/layout/chevron1"/>
    <dgm:cxn modelId="{C70E5DE0-5088-48EE-ACE4-8958EA0FBB28}" type="presParOf" srcId="{0094F299-BE1B-4453-BD43-9B246130F695}" destId="{394B87AA-AC32-40C2-8D50-484900CE6568}" srcOrd="1" destOrd="0" presId="urn:microsoft.com/office/officeart/2005/8/layout/chevron1"/>
    <dgm:cxn modelId="{15E0B133-864B-4FCD-8AA5-8ED3993A1C01}" type="presParOf" srcId="{0094F299-BE1B-4453-BD43-9B246130F695}" destId="{A284549A-FF0E-4D7C-99B4-EC512BBE493F}" srcOrd="2" destOrd="0" presId="urn:microsoft.com/office/officeart/2005/8/layout/chevron1"/>
    <dgm:cxn modelId="{4833D60E-C11F-48FB-8A08-DDAFC47B6FEF}" type="presParOf" srcId="{0094F299-BE1B-4453-BD43-9B246130F695}" destId="{254A1C18-B4F7-4551-B1DC-D4EFA20AE43D}" srcOrd="3" destOrd="0" presId="urn:microsoft.com/office/officeart/2005/8/layout/chevron1"/>
    <dgm:cxn modelId="{4F97FB18-F2B7-4FEC-ADE4-F660C2D45551}" type="presParOf" srcId="{0094F299-BE1B-4453-BD43-9B246130F695}" destId="{93462A73-B135-4DFA-907D-88BA373B3721}" srcOrd="4" destOrd="0" presId="urn:microsoft.com/office/officeart/2005/8/layout/chevron1"/>
    <dgm:cxn modelId="{5CDEBA20-D83A-4CE3-919A-6B8E8FB0C50A}" type="presParOf" srcId="{0094F299-BE1B-4453-BD43-9B246130F695}" destId="{12253B11-DCC8-44DA-9A80-5C9AF928EAF4}" srcOrd="5" destOrd="0" presId="urn:microsoft.com/office/officeart/2005/8/layout/chevron1"/>
    <dgm:cxn modelId="{FAD8259C-9F7F-48FF-87DD-8AC871CCEB27}" type="presParOf" srcId="{0094F299-BE1B-4453-BD43-9B246130F695}" destId="{77BFEA44-6033-491F-8278-72A8EF82FFCF}" srcOrd="6" destOrd="0" presId="urn:microsoft.com/office/officeart/2005/8/layout/chevron1"/>
    <dgm:cxn modelId="{4AD39AC5-FB46-49BD-8D4E-45CE012E2207}" type="presParOf" srcId="{0094F299-BE1B-4453-BD43-9B246130F695}" destId="{4C9A2427-F955-4672-8317-E9FB740F6903}" srcOrd="7" destOrd="0" presId="urn:microsoft.com/office/officeart/2005/8/layout/chevron1"/>
    <dgm:cxn modelId="{7CB01028-A668-4CA9-987E-4D59F8D3BA85}" type="presParOf" srcId="{0094F299-BE1B-4453-BD43-9B246130F695}" destId="{9A311B38-53C3-4D69-9F90-EE38902770C5}" srcOrd="8" destOrd="0" presId="urn:microsoft.com/office/officeart/2005/8/layout/chevron1"/>
    <dgm:cxn modelId="{DED77EAE-7173-4CC6-9F6E-C8224B25F04D}" type="presParOf" srcId="{0094F299-BE1B-4453-BD43-9B246130F695}" destId="{78A6A4E2-FFA5-432A-B165-A57BFFE685C5}" srcOrd="9" destOrd="0" presId="urn:microsoft.com/office/officeart/2005/8/layout/chevron1"/>
    <dgm:cxn modelId="{6D147175-8DDD-4302-9AF8-ACDD1E72AEE0}" type="presParOf" srcId="{0094F299-BE1B-4453-BD43-9B246130F695}" destId="{3F95F424-15C6-44CD-996D-90E1CEAB1035}" srcOrd="10" destOrd="0" presId="urn:microsoft.com/office/officeart/2005/8/layout/chevron1"/>
    <dgm:cxn modelId="{BD3461F8-0DCD-4A0C-BBCE-C8A3E8544A50}" type="presParOf" srcId="{0094F299-BE1B-4453-BD43-9B246130F695}" destId="{F8380800-0BA0-4AA5-AE23-A6DDD2E8FD3D}" srcOrd="11" destOrd="0" presId="urn:microsoft.com/office/officeart/2005/8/layout/chevron1"/>
    <dgm:cxn modelId="{068C8782-B003-469E-A6E8-CF548F5356D2}" type="presParOf" srcId="{0094F299-BE1B-4453-BD43-9B246130F695}" destId="{BEC3D468-A65D-4D71-B25E-8FB3291054A0}" srcOrd="12" destOrd="0" presId="urn:microsoft.com/office/officeart/2005/8/layout/chevron1"/>
    <dgm:cxn modelId="{37C2788F-89E8-4D5F-BE8F-5F3F7E165C51}" type="presParOf" srcId="{0094F299-BE1B-4453-BD43-9B246130F695}" destId="{868DED6B-FDA7-4AF0-9CCA-0D0353EEDCCF}" srcOrd="13" destOrd="0" presId="urn:microsoft.com/office/officeart/2005/8/layout/chevron1"/>
    <dgm:cxn modelId="{25C444F8-50B0-48FE-875E-8FE5A83D5485}" type="presParOf" srcId="{0094F299-BE1B-4453-BD43-9B246130F695}" destId="{9DEEE21A-9BBB-46AC-9037-E08FBB1C3B32}" srcOrd="14" destOrd="0" presId="urn:microsoft.com/office/officeart/2005/8/layout/chevron1"/>
    <dgm:cxn modelId="{F1F18D5F-C3AF-4AEE-B71A-B21E3AD9BC51}" type="presParOf" srcId="{0094F299-BE1B-4453-BD43-9B246130F695}" destId="{02B4B33C-7F14-4834-B0DF-AE0CA7E055EF}" srcOrd="15" destOrd="0" presId="urn:microsoft.com/office/officeart/2005/8/layout/chevron1"/>
    <dgm:cxn modelId="{2EC3E8E6-2EBF-462A-A932-40E164EE90D8}" type="presParOf" srcId="{0094F299-BE1B-4453-BD43-9B246130F695}" destId="{2284430C-F85B-4A88-9C26-C39316909D32}" srcOrd="16" destOrd="0" presId="urn:microsoft.com/office/officeart/2005/8/layout/chevro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E70D6-AA72-4B71-A6BE-3633B7E0F93B}">
      <dsp:nvSpPr>
        <dsp:cNvPr id="0" name=""/>
        <dsp:cNvSpPr/>
      </dsp:nvSpPr>
      <dsp:spPr>
        <a:xfrm>
          <a:off x="66053"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6-8 Uhr</a:t>
          </a:r>
          <a:endParaRPr lang="de-DE" sz="1200" b="1" kern="1200" dirty="0">
            <a:solidFill>
              <a:schemeClr val="tx1">
                <a:lumMod val="75000"/>
                <a:lumOff val="25000"/>
              </a:schemeClr>
            </a:solidFill>
            <a:latin typeface="Calibri" panose="020F0502020204030204" pitchFamily="34" charset="0"/>
          </a:endParaRPr>
        </a:p>
      </dsp:txBody>
      <dsp:txXfrm>
        <a:off x="241832" y="0"/>
        <a:ext cx="527336" cy="351557"/>
      </dsp:txXfrm>
    </dsp:sp>
    <dsp:sp modelId="{A284549A-FF0E-4D7C-99B4-EC512BBE493F}">
      <dsp:nvSpPr>
        <dsp:cNvPr id="0" name=""/>
        <dsp:cNvSpPr/>
      </dsp:nvSpPr>
      <dsp:spPr>
        <a:xfrm>
          <a:off x="85705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8-10 Uhr</a:t>
          </a:r>
          <a:endParaRPr lang="de-DE" sz="1200" b="1" kern="1200" dirty="0">
            <a:solidFill>
              <a:schemeClr val="tx1">
                <a:lumMod val="75000"/>
                <a:lumOff val="25000"/>
              </a:schemeClr>
            </a:solidFill>
            <a:latin typeface="Calibri" panose="020F0502020204030204" pitchFamily="34" charset="0"/>
          </a:endParaRPr>
        </a:p>
      </dsp:txBody>
      <dsp:txXfrm>
        <a:off x="1032836" y="0"/>
        <a:ext cx="527336" cy="351557"/>
      </dsp:txXfrm>
    </dsp:sp>
    <dsp:sp modelId="{93462A73-B135-4DFA-907D-88BA373B3721}">
      <dsp:nvSpPr>
        <dsp:cNvPr id="0" name=""/>
        <dsp:cNvSpPr/>
      </dsp:nvSpPr>
      <dsp:spPr>
        <a:xfrm>
          <a:off x="1648062"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10-12 Uhr</a:t>
          </a:r>
          <a:endParaRPr lang="de-DE" sz="1200" b="1" kern="1200" dirty="0">
            <a:solidFill>
              <a:schemeClr val="tx1">
                <a:lumMod val="75000"/>
                <a:lumOff val="25000"/>
              </a:schemeClr>
            </a:solidFill>
            <a:latin typeface="Calibri" panose="020F0502020204030204" pitchFamily="34" charset="0"/>
          </a:endParaRPr>
        </a:p>
      </dsp:txBody>
      <dsp:txXfrm>
        <a:off x="1823841" y="0"/>
        <a:ext cx="527336" cy="351557"/>
      </dsp:txXfrm>
    </dsp:sp>
    <dsp:sp modelId="{77BFEA44-6033-491F-8278-72A8EF82FFCF}">
      <dsp:nvSpPr>
        <dsp:cNvPr id="0" name=""/>
        <dsp:cNvSpPr/>
      </dsp:nvSpPr>
      <dsp:spPr>
        <a:xfrm>
          <a:off x="242396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12-14 Uhr</a:t>
          </a:r>
          <a:endParaRPr lang="de-DE" sz="1200" b="1" kern="1200" dirty="0">
            <a:solidFill>
              <a:schemeClr val="tx1">
                <a:lumMod val="75000"/>
                <a:lumOff val="25000"/>
              </a:schemeClr>
            </a:solidFill>
            <a:latin typeface="Calibri" panose="020F0502020204030204" pitchFamily="34" charset="0"/>
          </a:endParaRPr>
        </a:p>
      </dsp:txBody>
      <dsp:txXfrm>
        <a:off x="2599746" y="0"/>
        <a:ext cx="527336" cy="351557"/>
      </dsp:txXfrm>
    </dsp:sp>
    <dsp:sp modelId="{9A311B38-53C3-4D69-9F90-EE38902770C5}">
      <dsp:nvSpPr>
        <dsp:cNvPr id="0" name=""/>
        <dsp:cNvSpPr/>
      </dsp:nvSpPr>
      <dsp:spPr>
        <a:xfrm>
          <a:off x="3199872"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14-16 Uhr</a:t>
          </a:r>
          <a:endParaRPr lang="de-DE" sz="1200" b="1" kern="1200" dirty="0">
            <a:solidFill>
              <a:schemeClr val="tx1">
                <a:lumMod val="75000"/>
                <a:lumOff val="25000"/>
              </a:schemeClr>
            </a:solidFill>
            <a:latin typeface="Calibri" panose="020F0502020204030204" pitchFamily="34" charset="0"/>
          </a:endParaRPr>
        </a:p>
      </dsp:txBody>
      <dsp:txXfrm>
        <a:off x="3375651" y="0"/>
        <a:ext cx="527336" cy="351557"/>
      </dsp:txXfrm>
    </dsp:sp>
    <dsp:sp modelId="{3F95F424-15C6-44CD-996D-90E1CEAB1035}">
      <dsp:nvSpPr>
        <dsp:cNvPr id="0" name=""/>
        <dsp:cNvSpPr/>
      </dsp:nvSpPr>
      <dsp:spPr>
        <a:xfrm>
          <a:off x="399087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16-18 Uhr</a:t>
          </a:r>
          <a:endParaRPr lang="de-DE" sz="1200" b="1" kern="1200" dirty="0">
            <a:solidFill>
              <a:schemeClr val="tx1">
                <a:lumMod val="75000"/>
                <a:lumOff val="25000"/>
              </a:schemeClr>
            </a:solidFill>
            <a:latin typeface="Calibri" panose="020F0502020204030204" pitchFamily="34" charset="0"/>
          </a:endParaRPr>
        </a:p>
      </dsp:txBody>
      <dsp:txXfrm>
        <a:off x="4166656" y="0"/>
        <a:ext cx="527336" cy="351557"/>
      </dsp:txXfrm>
    </dsp:sp>
    <dsp:sp modelId="{BEC3D468-A65D-4D71-B25E-8FB3291054A0}">
      <dsp:nvSpPr>
        <dsp:cNvPr id="0" name=""/>
        <dsp:cNvSpPr/>
      </dsp:nvSpPr>
      <dsp:spPr>
        <a:xfrm>
          <a:off x="4781881"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18-20 Uhr</a:t>
          </a:r>
          <a:endParaRPr lang="de-DE" sz="1200" b="1" kern="1200" dirty="0">
            <a:solidFill>
              <a:schemeClr val="tx1">
                <a:lumMod val="75000"/>
                <a:lumOff val="25000"/>
              </a:schemeClr>
            </a:solidFill>
            <a:latin typeface="Calibri" panose="020F0502020204030204" pitchFamily="34" charset="0"/>
          </a:endParaRPr>
        </a:p>
      </dsp:txBody>
      <dsp:txXfrm>
        <a:off x="4957660" y="0"/>
        <a:ext cx="527336" cy="351557"/>
      </dsp:txXfrm>
    </dsp:sp>
    <dsp:sp modelId="{9DEEE21A-9BBB-46AC-9037-E08FBB1C3B32}">
      <dsp:nvSpPr>
        <dsp:cNvPr id="0" name=""/>
        <dsp:cNvSpPr/>
      </dsp:nvSpPr>
      <dsp:spPr>
        <a:xfrm>
          <a:off x="554521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20-22 Uhr</a:t>
          </a:r>
          <a:endParaRPr lang="de-DE" sz="1200" b="1" kern="1200" dirty="0">
            <a:solidFill>
              <a:schemeClr val="tx1">
                <a:lumMod val="75000"/>
                <a:lumOff val="25000"/>
              </a:schemeClr>
            </a:solidFill>
            <a:latin typeface="Calibri" panose="020F0502020204030204" pitchFamily="34" charset="0"/>
          </a:endParaRPr>
        </a:p>
      </dsp:txBody>
      <dsp:txXfrm>
        <a:off x="5720996" y="0"/>
        <a:ext cx="527336" cy="351557"/>
      </dsp:txXfrm>
    </dsp:sp>
    <dsp:sp modelId="{2284430C-F85B-4A88-9C26-C39316909D32}">
      <dsp:nvSpPr>
        <dsp:cNvPr id="0" name=""/>
        <dsp:cNvSpPr/>
      </dsp:nvSpPr>
      <dsp:spPr>
        <a:xfrm>
          <a:off x="6328212"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de-DE" sz="1100" b="1" kern="1200" dirty="0" smtClean="0">
              <a:solidFill>
                <a:schemeClr val="tx1">
                  <a:lumMod val="75000"/>
                  <a:lumOff val="25000"/>
                </a:schemeClr>
              </a:solidFill>
              <a:latin typeface="Calibri" panose="020F0502020204030204" pitchFamily="34" charset="0"/>
            </a:rPr>
            <a:t>22-24 Uhr</a:t>
          </a:r>
          <a:endParaRPr lang="de-DE" sz="1100" b="1" kern="1200" dirty="0">
            <a:solidFill>
              <a:schemeClr val="tx1">
                <a:lumMod val="75000"/>
                <a:lumOff val="25000"/>
              </a:schemeClr>
            </a:solidFill>
            <a:latin typeface="Calibri" panose="020F0502020204030204" pitchFamily="34" charset="0"/>
          </a:endParaRPr>
        </a:p>
      </dsp:txBody>
      <dsp:txXfrm>
        <a:off x="6503991" y="0"/>
        <a:ext cx="527336" cy="351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E70D6-AA72-4B71-A6BE-3633B7E0F93B}">
      <dsp:nvSpPr>
        <dsp:cNvPr id="0" name=""/>
        <dsp:cNvSpPr/>
      </dsp:nvSpPr>
      <dsp:spPr>
        <a:xfrm>
          <a:off x="66053"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6-8 Uhr</a:t>
          </a:r>
          <a:endParaRPr lang="de-DE" sz="1200" b="1" kern="1200" dirty="0">
            <a:solidFill>
              <a:schemeClr val="tx1">
                <a:lumMod val="75000"/>
                <a:lumOff val="25000"/>
              </a:schemeClr>
            </a:solidFill>
            <a:latin typeface="Calibri" panose="020F0502020204030204" pitchFamily="34" charset="0"/>
          </a:endParaRPr>
        </a:p>
      </dsp:txBody>
      <dsp:txXfrm>
        <a:off x="241832" y="0"/>
        <a:ext cx="527336" cy="351557"/>
      </dsp:txXfrm>
    </dsp:sp>
    <dsp:sp modelId="{A284549A-FF0E-4D7C-99B4-EC512BBE493F}">
      <dsp:nvSpPr>
        <dsp:cNvPr id="0" name=""/>
        <dsp:cNvSpPr/>
      </dsp:nvSpPr>
      <dsp:spPr>
        <a:xfrm>
          <a:off x="85705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8-10 Uhr</a:t>
          </a:r>
          <a:endParaRPr lang="de-DE" sz="1200" b="1" kern="1200" dirty="0">
            <a:solidFill>
              <a:schemeClr val="tx1">
                <a:lumMod val="75000"/>
                <a:lumOff val="25000"/>
              </a:schemeClr>
            </a:solidFill>
            <a:latin typeface="Calibri" panose="020F0502020204030204" pitchFamily="34" charset="0"/>
          </a:endParaRPr>
        </a:p>
      </dsp:txBody>
      <dsp:txXfrm>
        <a:off x="1032836" y="0"/>
        <a:ext cx="527336" cy="351557"/>
      </dsp:txXfrm>
    </dsp:sp>
    <dsp:sp modelId="{93462A73-B135-4DFA-907D-88BA373B3721}">
      <dsp:nvSpPr>
        <dsp:cNvPr id="0" name=""/>
        <dsp:cNvSpPr/>
      </dsp:nvSpPr>
      <dsp:spPr>
        <a:xfrm>
          <a:off x="1648062"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10-12 Uhr</a:t>
          </a:r>
          <a:endParaRPr lang="de-DE" sz="1200" b="1" kern="1200" dirty="0">
            <a:solidFill>
              <a:schemeClr val="tx1">
                <a:lumMod val="75000"/>
                <a:lumOff val="25000"/>
              </a:schemeClr>
            </a:solidFill>
            <a:latin typeface="Calibri" panose="020F0502020204030204" pitchFamily="34" charset="0"/>
          </a:endParaRPr>
        </a:p>
      </dsp:txBody>
      <dsp:txXfrm>
        <a:off x="1823841" y="0"/>
        <a:ext cx="527336" cy="351557"/>
      </dsp:txXfrm>
    </dsp:sp>
    <dsp:sp modelId="{77BFEA44-6033-491F-8278-72A8EF82FFCF}">
      <dsp:nvSpPr>
        <dsp:cNvPr id="0" name=""/>
        <dsp:cNvSpPr/>
      </dsp:nvSpPr>
      <dsp:spPr>
        <a:xfrm>
          <a:off x="242396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12-14 Uhr</a:t>
          </a:r>
          <a:endParaRPr lang="de-DE" sz="1200" b="1" kern="1200" dirty="0">
            <a:solidFill>
              <a:schemeClr val="tx1">
                <a:lumMod val="75000"/>
                <a:lumOff val="25000"/>
              </a:schemeClr>
            </a:solidFill>
            <a:latin typeface="Calibri" panose="020F0502020204030204" pitchFamily="34" charset="0"/>
          </a:endParaRPr>
        </a:p>
      </dsp:txBody>
      <dsp:txXfrm>
        <a:off x="2599746" y="0"/>
        <a:ext cx="527336" cy="351557"/>
      </dsp:txXfrm>
    </dsp:sp>
    <dsp:sp modelId="{9A311B38-53C3-4D69-9F90-EE38902770C5}">
      <dsp:nvSpPr>
        <dsp:cNvPr id="0" name=""/>
        <dsp:cNvSpPr/>
      </dsp:nvSpPr>
      <dsp:spPr>
        <a:xfrm>
          <a:off x="3199872"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14-16 Uhr</a:t>
          </a:r>
          <a:endParaRPr lang="de-DE" sz="1200" b="1" kern="1200" dirty="0">
            <a:solidFill>
              <a:schemeClr val="tx1">
                <a:lumMod val="75000"/>
                <a:lumOff val="25000"/>
              </a:schemeClr>
            </a:solidFill>
            <a:latin typeface="Calibri" panose="020F0502020204030204" pitchFamily="34" charset="0"/>
          </a:endParaRPr>
        </a:p>
      </dsp:txBody>
      <dsp:txXfrm>
        <a:off x="3375651" y="0"/>
        <a:ext cx="527336" cy="351557"/>
      </dsp:txXfrm>
    </dsp:sp>
    <dsp:sp modelId="{3F95F424-15C6-44CD-996D-90E1CEAB1035}">
      <dsp:nvSpPr>
        <dsp:cNvPr id="0" name=""/>
        <dsp:cNvSpPr/>
      </dsp:nvSpPr>
      <dsp:spPr>
        <a:xfrm>
          <a:off x="399087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16-18 Uhr</a:t>
          </a:r>
          <a:endParaRPr lang="de-DE" sz="1200" b="1" kern="1200" dirty="0">
            <a:solidFill>
              <a:schemeClr val="tx1">
                <a:lumMod val="75000"/>
                <a:lumOff val="25000"/>
              </a:schemeClr>
            </a:solidFill>
            <a:latin typeface="Calibri" panose="020F0502020204030204" pitchFamily="34" charset="0"/>
          </a:endParaRPr>
        </a:p>
      </dsp:txBody>
      <dsp:txXfrm>
        <a:off x="4166656" y="0"/>
        <a:ext cx="527336" cy="351557"/>
      </dsp:txXfrm>
    </dsp:sp>
    <dsp:sp modelId="{BEC3D468-A65D-4D71-B25E-8FB3291054A0}">
      <dsp:nvSpPr>
        <dsp:cNvPr id="0" name=""/>
        <dsp:cNvSpPr/>
      </dsp:nvSpPr>
      <dsp:spPr>
        <a:xfrm>
          <a:off x="4781881"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18-20 Uhr</a:t>
          </a:r>
          <a:endParaRPr lang="de-DE" sz="1200" b="1" kern="1200" dirty="0">
            <a:solidFill>
              <a:schemeClr val="tx1">
                <a:lumMod val="75000"/>
                <a:lumOff val="25000"/>
              </a:schemeClr>
            </a:solidFill>
            <a:latin typeface="Calibri" panose="020F0502020204030204" pitchFamily="34" charset="0"/>
          </a:endParaRPr>
        </a:p>
      </dsp:txBody>
      <dsp:txXfrm>
        <a:off x="4957660" y="0"/>
        <a:ext cx="527336" cy="351557"/>
      </dsp:txXfrm>
    </dsp:sp>
    <dsp:sp modelId="{9DEEE21A-9BBB-46AC-9037-E08FBB1C3B32}">
      <dsp:nvSpPr>
        <dsp:cNvPr id="0" name=""/>
        <dsp:cNvSpPr/>
      </dsp:nvSpPr>
      <dsp:spPr>
        <a:xfrm>
          <a:off x="5545217"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chemeClr val="tx1">
                  <a:lumMod val="75000"/>
                  <a:lumOff val="25000"/>
                </a:schemeClr>
              </a:solidFill>
              <a:latin typeface="Calibri" panose="020F0502020204030204" pitchFamily="34" charset="0"/>
            </a:rPr>
            <a:t>20-22 Uhr</a:t>
          </a:r>
          <a:endParaRPr lang="de-DE" sz="1200" b="1" kern="1200" dirty="0">
            <a:solidFill>
              <a:schemeClr val="tx1">
                <a:lumMod val="75000"/>
                <a:lumOff val="25000"/>
              </a:schemeClr>
            </a:solidFill>
            <a:latin typeface="Calibri" panose="020F0502020204030204" pitchFamily="34" charset="0"/>
          </a:endParaRPr>
        </a:p>
      </dsp:txBody>
      <dsp:txXfrm>
        <a:off x="5720996" y="0"/>
        <a:ext cx="527336" cy="351557"/>
      </dsp:txXfrm>
    </dsp:sp>
    <dsp:sp modelId="{2284430C-F85B-4A88-9C26-C39316909D32}">
      <dsp:nvSpPr>
        <dsp:cNvPr id="0" name=""/>
        <dsp:cNvSpPr/>
      </dsp:nvSpPr>
      <dsp:spPr>
        <a:xfrm>
          <a:off x="6328212" y="0"/>
          <a:ext cx="878893" cy="351557"/>
        </a:xfrm>
        <a:prstGeom prst="chevr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de-DE" sz="1100" b="1" kern="1200" dirty="0" smtClean="0">
              <a:solidFill>
                <a:schemeClr val="tx1">
                  <a:lumMod val="75000"/>
                  <a:lumOff val="25000"/>
                </a:schemeClr>
              </a:solidFill>
              <a:latin typeface="Calibri" panose="020F0502020204030204" pitchFamily="34" charset="0"/>
            </a:rPr>
            <a:t>22-24 Uhr</a:t>
          </a:r>
          <a:endParaRPr lang="de-DE" sz="1100" b="1" kern="1200" dirty="0">
            <a:solidFill>
              <a:schemeClr val="tx1">
                <a:lumMod val="75000"/>
                <a:lumOff val="25000"/>
              </a:schemeClr>
            </a:solidFill>
            <a:latin typeface="Calibri" panose="020F0502020204030204" pitchFamily="34" charset="0"/>
          </a:endParaRPr>
        </a:p>
      </dsp:txBody>
      <dsp:txXfrm>
        <a:off x="6503991" y="0"/>
        <a:ext cx="527336" cy="3515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A8FB4-52D9-4D7A-AD7C-C610EAC6F239}" type="datetimeFigureOut">
              <a:rPr lang="de-DE" smtClean="0"/>
              <a:t>09.10.2018</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999D9-62F9-441D-BFEA-6E2E4C48FF09}" type="slidenum">
              <a:rPr lang="de-DE" smtClean="0"/>
              <a:t>‹Nr.›</a:t>
            </a:fld>
            <a:endParaRPr lang="de-DE"/>
          </a:p>
        </p:txBody>
      </p:sp>
    </p:spTree>
    <p:extLst>
      <p:ext uri="{BB962C8B-B14F-4D97-AF65-F5344CB8AC3E}">
        <p14:creationId xmlns:p14="http://schemas.microsoft.com/office/powerpoint/2010/main" val="14508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900">
                <a:solidFill>
                  <a:schemeClr val="tx1"/>
                </a:solidFill>
                <a:latin typeface="Arial" charset="0"/>
              </a:defRPr>
            </a:lvl1pPr>
            <a:lvl2pPr marL="731838" indent="-280988" defTabSz="912813">
              <a:defRPr sz="900">
                <a:solidFill>
                  <a:schemeClr val="tx1"/>
                </a:solidFill>
                <a:latin typeface="Arial" charset="0"/>
              </a:defRPr>
            </a:lvl2pPr>
            <a:lvl3pPr marL="1127125" indent="-225425" defTabSz="912813">
              <a:defRPr sz="900">
                <a:solidFill>
                  <a:schemeClr val="tx1"/>
                </a:solidFill>
                <a:latin typeface="Arial" charset="0"/>
              </a:defRPr>
            </a:lvl3pPr>
            <a:lvl4pPr marL="1577975" indent="-225425" defTabSz="912813">
              <a:defRPr sz="900">
                <a:solidFill>
                  <a:schemeClr val="tx1"/>
                </a:solidFill>
                <a:latin typeface="Arial" charset="0"/>
              </a:defRPr>
            </a:lvl4pPr>
            <a:lvl5pPr marL="2028825" indent="-225425" defTabSz="912813">
              <a:defRPr sz="900">
                <a:solidFill>
                  <a:schemeClr val="tx1"/>
                </a:solidFill>
                <a:latin typeface="Arial" charset="0"/>
              </a:defRPr>
            </a:lvl5pPr>
            <a:lvl6pPr marL="2486025" indent="-225425" defTabSz="912813" eaLnBrk="0" fontAlgn="base" hangingPunct="0">
              <a:spcBef>
                <a:spcPct val="0"/>
              </a:spcBef>
              <a:spcAft>
                <a:spcPct val="0"/>
              </a:spcAft>
              <a:defRPr sz="900">
                <a:solidFill>
                  <a:schemeClr val="tx1"/>
                </a:solidFill>
                <a:latin typeface="Arial" charset="0"/>
              </a:defRPr>
            </a:lvl6pPr>
            <a:lvl7pPr marL="2943225" indent="-225425" defTabSz="912813" eaLnBrk="0" fontAlgn="base" hangingPunct="0">
              <a:spcBef>
                <a:spcPct val="0"/>
              </a:spcBef>
              <a:spcAft>
                <a:spcPct val="0"/>
              </a:spcAft>
              <a:defRPr sz="900">
                <a:solidFill>
                  <a:schemeClr val="tx1"/>
                </a:solidFill>
                <a:latin typeface="Arial" charset="0"/>
              </a:defRPr>
            </a:lvl7pPr>
            <a:lvl8pPr marL="3400425" indent="-225425" defTabSz="912813" eaLnBrk="0" fontAlgn="base" hangingPunct="0">
              <a:spcBef>
                <a:spcPct val="0"/>
              </a:spcBef>
              <a:spcAft>
                <a:spcPct val="0"/>
              </a:spcAft>
              <a:defRPr sz="900">
                <a:solidFill>
                  <a:schemeClr val="tx1"/>
                </a:solidFill>
                <a:latin typeface="Arial" charset="0"/>
              </a:defRPr>
            </a:lvl8pPr>
            <a:lvl9pPr marL="3857625" indent="-225425" defTabSz="912813" eaLnBrk="0" fontAlgn="base" hangingPunct="0">
              <a:spcBef>
                <a:spcPct val="0"/>
              </a:spcBef>
              <a:spcAft>
                <a:spcPct val="0"/>
              </a:spcAft>
              <a:defRPr sz="900">
                <a:solidFill>
                  <a:schemeClr val="tx1"/>
                </a:solidFill>
                <a:latin typeface="Arial" charset="0"/>
              </a:defRPr>
            </a:lvl9pPr>
          </a:lstStyle>
          <a:p>
            <a:fld id="{ACBC5AD6-A21F-46A2-A3C5-EF24091EA26D}" type="slidenum">
              <a:rPr lang="de-DE" altLang="de-DE" sz="1300" smtClean="0">
                <a:latin typeface="Times New Roman" pitchFamily="18" charset="0"/>
              </a:rPr>
              <a:pPr/>
              <a:t>1</a:t>
            </a:fld>
            <a:endParaRPr lang="de-DE" altLang="de-DE" sz="130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845569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900">
                <a:solidFill>
                  <a:schemeClr val="tx1"/>
                </a:solidFill>
                <a:latin typeface="Arial" charset="0"/>
              </a:defRPr>
            </a:lvl1pPr>
            <a:lvl2pPr marL="731838" indent="-280988" defTabSz="912813">
              <a:defRPr sz="900">
                <a:solidFill>
                  <a:schemeClr val="tx1"/>
                </a:solidFill>
                <a:latin typeface="Arial" charset="0"/>
              </a:defRPr>
            </a:lvl2pPr>
            <a:lvl3pPr marL="1127125" indent="-225425" defTabSz="912813">
              <a:defRPr sz="900">
                <a:solidFill>
                  <a:schemeClr val="tx1"/>
                </a:solidFill>
                <a:latin typeface="Arial" charset="0"/>
              </a:defRPr>
            </a:lvl3pPr>
            <a:lvl4pPr marL="1577975" indent="-225425" defTabSz="912813">
              <a:defRPr sz="900">
                <a:solidFill>
                  <a:schemeClr val="tx1"/>
                </a:solidFill>
                <a:latin typeface="Arial" charset="0"/>
              </a:defRPr>
            </a:lvl4pPr>
            <a:lvl5pPr marL="2028825" indent="-225425" defTabSz="912813">
              <a:defRPr sz="900">
                <a:solidFill>
                  <a:schemeClr val="tx1"/>
                </a:solidFill>
                <a:latin typeface="Arial" charset="0"/>
              </a:defRPr>
            </a:lvl5pPr>
            <a:lvl6pPr marL="2486025" indent="-225425" defTabSz="912813" eaLnBrk="0" fontAlgn="base" hangingPunct="0">
              <a:spcBef>
                <a:spcPct val="0"/>
              </a:spcBef>
              <a:spcAft>
                <a:spcPct val="0"/>
              </a:spcAft>
              <a:defRPr sz="900">
                <a:solidFill>
                  <a:schemeClr val="tx1"/>
                </a:solidFill>
                <a:latin typeface="Arial" charset="0"/>
              </a:defRPr>
            </a:lvl6pPr>
            <a:lvl7pPr marL="2943225" indent="-225425" defTabSz="912813" eaLnBrk="0" fontAlgn="base" hangingPunct="0">
              <a:spcBef>
                <a:spcPct val="0"/>
              </a:spcBef>
              <a:spcAft>
                <a:spcPct val="0"/>
              </a:spcAft>
              <a:defRPr sz="900">
                <a:solidFill>
                  <a:schemeClr val="tx1"/>
                </a:solidFill>
                <a:latin typeface="Arial" charset="0"/>
              </a:defRPr>
            </a:lvl7pPr>
            <a:lvl8pPr marL="3400425" indent="-225425" defTabSz="912813" eaLnBrk="0" fontAlgn="base" hangingPunct="0">
              <a:spcBef>
                <a:spcPct val="0"/>
              </a:spcBef>
              <a:spcAft>
                <a:spcPct val="0"/>
              </a:spcAft>
              <a:defRPr sz="900">
                <a:solidFill>
                  <a:schemeClr val="tx1"/>
                </a:solidFill>
                <a:latin typeface="Arial" charset="0"/>
              </a:defRPr>
            </a:lvl8pPr>
            <a:lvl9pPr marL="3857625" indent="-225425" defTabSz="912813" eaLnBrk="0" fontAlgn="base" hangingPunct="0">
              <a:spcBef>
                <a:spcPct val="0"/>
              </a:spcBef>
              <a:spcAft>
                <a:spcPct val="0"/>
              </a:spcAft>
              <a:defRPr sz="900">
                <a:solidFill>
                  <a:schemeClr val="tx1"/>
                </a:solidFill>
                <a:latin typeface="Arial" charset="0"/>
              </a:defRPr>
            </a:lvl9pPr>
          </a:lstStyle>
          <a:p>
            <a:fld id="{ACBC5AD6-A21F-46A2-A3C5-EF24091EA26D}" type="slidenum">
              <a:rPr lang="de-DE" altLang="de-DE" sz="1300" smtClean="0">
                <a:latin typeface="Times New Roman" pitchFamily="18" charset="0"/>
              </a:rPr>
              <a:pPr/>
              <a:t>42</a:t>
            </a:fld>
            <a:endParaRPr lang="de-DE" altLang="de-DE" sz="130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392295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900">
                <a:solidFill>
                  <a:schemeClr val="tx1"/>
                </a:solidFill>
                <a:latin typeface="Arial" charset="0"/>
              </a:defRPr>
            </a:lvl1pPr>
            <a:lvl2pPr marL="731838" indent="-280988" defTabSz="912813">
              <a:defRPr sz="900">
                <a:solidFill>
                  <a:schemeClr val="tx1"/>
                </a:solidFill>
                <a:latin typeface="Arial" charset="0"/>
              </a:defRPr>
            </a:lvl2pPr>
            <a:lvl3pPr marL="1127125" indent="-225425" defTabSz="912813">
              <a:defRPr sz="900">
                <a:solidFill>
                  <a:schemeClr val="tx1"/>
                </a:solidFill>
                <a:latin typeface="Arial" charset="0"/>
              </a:defRPr>
            </a:lvl3pPr>
            <a:lvl4pPr marL="1577975" indent="-225425" defTabSz="912813">
              <a:defRPr sz="900">
                <a:solidFill>
                  <a:schemeClr val="tx1"/>
                </a:solidFill>
                <a:latin typeface="Arial" charset="0"/>
              </a:defRPr>
            </a:lvl4pPr>
            <a:lvl5pPr marL="2028825" indent="-225425" defTabSz="912813">
              <a:defRPr sz="900">
                <a:solidFill>
                  <a:schemeClr val="tx1"/>
                </a:solidFill>
                <a:latin typeface="Arial" charset="0"/>
              </a:defRPr>
            </a:lvl5pPr>
            <a:lvl6pPr marL="2486025" indent="-225425" defTabSz="912813" eaLnBrk="0" fontAlgn="base" hangingPunct="0">
              <a:spcBef>
                <a:spcPct val="0"/>
              </a:spcBef>
              <a:spcAft>
                <a:spcPct val="0"/>
              </a:spcAft>
              <a:defRPr sz="900">
                <a:solidFill>
                  <a:schemeClr val="tx1"/>
                </a:solidFill>
                <a:latin typeface="Arial" charset="0"/>
              </a:defRPr>
            </a:lvl6pPr>
            <a:lvl7pPr marL="2943225" indent="-225425" defTabSz="912813" eaLnBrk="0" fontAlgn="base" hangingPunct="0">
              <a:spcBef>
                <a:spcPct val="0"/>
              </a:spcBef>
              <a:spcAft>
                <a:spcPct val="0"/>
              </a:spcAft>
              <a:defRPr sz="900">
                <a:solidFill>
                  <a:schemeClr val="tx1"/>
                </a:solidFill>
                <a:latin typeface="Arial" charset="0"/>
              </a:defRPr>
            </a:lvl7pPr>
            <a:lvl8pPr marL="3400425" indent="-225425" defTabSz="912813" eaLnBrk="0" fontAlgn="base" hangingPunct="0">
              <a:spcBef>
                <a:spcPct val="0"/>
              </a:spcBef>
              <a:spcAft>
                <a:spcPct val="0"/>
              </a:spcAft>
              <a:defRPr sz="900">
                <a:solidFill>
                  <a:schemeClr val="tx1"/>
                </a:solidFill>
                <a:latin typeface="Arial" charset="0"/>
              </a:defRPr>
            </a:lvl8pPr>
            <a:lvl9pPr marL="3857625" indent="-225425" defTabSz="912813" eaLnBrk="0" fontAlgn="base" hangingPunct="0">
              <a:spcBef>
                <a:spcPct val="0"/>
              </a:spcBef>
              <a:spcAft>
                <a:spcPct val="0"/>
              </a:spcAft>
              <a:defRPr sz="900">
                <a:solidFill>
                  <a:schemeClr val="tx1"/>
                </a:solidFill>
                <a:latin typeface="Arial" charset="0"/>
              </a:defRPr>
            </a:lvl9pPr>
          </a:lstStyle>
          <a:p>
            <a:fld id="{ACBC5AD6-A21F-46A2-A3C5-EF24091EA26D}" type="slidenum">
              <a:rPr lang="de-DE" altLang="de-DE" sz="1300" smtClean="0">
                <a:latin typeface="Times New Roman" pitchFamily="18" charset="0"/>
              </a:rPr>
              <a:pPr/>
              <a:t>2</a:t>
            </a:fld>
            <a:endParaRPr lang="de-DE" altLang="de-DE" sz="130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118815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900">
                <a:solidFill>
                  <a:schemeClr val="tx1"/>
                </a:solidFill>
                <a:latin typeface="Arial" charset="0"/>
              </a:defRPr>
            </a:lvl1pPr>
            <a:lvl2pPr marL="731838" indent="-280988" defTabSz="912813">
              <a:defRPr sz="900">
                <a:solidFill>
                  <a:schemeClr val="tx1"/>
                </a:solidFill>
                <a:latin typeface="Arial" charset="0"/>
              </a:defRPr>
            </a:lvl2pPr>
            <a:lvl3pPr marL="1127125" indent="-225425" defTabSz="912813">
              <a:defRPr sz="900">
                <a:solidFill>
                  <a:schemeClr val="tx1"/>
                </a:solidFill>
                <a:latin typeface="Arial" charset="0"/>
              </a:defRPr>
            </a:lvl3pPr>
            <a:lvl4pPr marL="1577975" indent="-225425" defTabSz="912813">
              <a:defRPr sz="900">
                <a:solidFill>
                  <a:schemeClr val="tx1"/>
                </a:solidFill>
                <a:latin typeface="Arial" charset="0"/>
              </a:defRPr>
            </a:lvl4pPr>
            <a:lvl5pPr marL="2028825" indent="-225425" defTabSz="912813">
              <a:defRPr sz="900">
                <a:solidFill>
                  <a:schemeClr val="tx1"/>
                </a:solidFill>
                <a:latin typeface="Arial" charset="0"/>
              </a:defRPr>
            </a:lvl5pPr>
            <a:lvl6pPr marL="2486025" indent="-225425" defTabSz="912813" eaLnBrk="0" fontAlgn="base" hangingPunct="0">
              <a:spcBef>
                <a:spcPct val="0"/>
              </a:spcBef>
              <a:spcAft>
                <a:spcPct val="0"/>
              </a:spcAft>
              <a:defRPr sz="900">
                <a:solidFill>
                  <a:schemeClr val="tx1"/>
                </a:solidFill>
                <a:latin typeface="Arial" charset="0"/>
              </a:defRPr>
            </a:lvl6pPr>
            <a:lvl7pPr marL="2943225" indent="-225425" defTabSz="912813" eaLnBrk="0" fontAlgn="base" hangingPunct="0">
              <a:spcBef>
                <a:spcPct val="0"/>
              </a:spcBef>
              <a:spcAft>
                <a:spcPct val="0"/>
              </a:spcAft>
              <a:defRPr sz="900">
                <a:solidFill>
                  <a:schemeClr val="tx1"/>
                </a:solidFill>
                <a:latin typeface="Arial" charset="0"/>
              </a:defRPr>
            </a:lvl7pPr>
            <a:lvl8pPr marL="3400425" indent="-225425" defTabSz="912813" eaLnBrk="0" fontAlgn="base" hangingPunct="0">
              <a:spcBef>
                <a:spcPct val="0"/>
              </a:spcBef>
              <a:spcAft>
                <a:spcPct val="0"/>
              </a:spcAft>
              <a:defRPr sz="900">
                <a:solidFill>
                  <a:schemeClr val="tx1"/>
                </a:solidFill>
                <a:latin typeface="Arial" charset="0"/>
              </a:defRPr>
            </a:lvl8pPr>
            <a:lvl9pPr marL="3857625" indent="-225425" defTabSz="912813" eaLnBrk="0" fontAlgn="base" hangingPunct="0">
              <a:spcBef>
                <a:spcPct val="0"/>
              </a:spcBef>
              <a:spcAft>
                <a:spcPct val="0"/>
              </a:spcAft>
              <a:defRPr sz="900">
                <a:solidFill>
                  <a:schemeClr val="tx1"/>
                </a:solidFill>
                <a:latin typeface="Arial" charset="0"/>
              </a:defRPr>
            </a:lvl9pPr>
          </a:lstStyle>
          <a:p>
            <a:fld id="{ACBC5AD6-A21F-46A2-A3C5-EF24091EA26D}" type="slidenum">
              <a:rPr lang="de-DE" altLang="de-DE" sz="1300" smtClean="0">
                <a:latin typeface="Times New Roman" pitchFamily="18" charset="0"/>
              </a:rPr>
              <a:pPr/>
              <a:t>7</a:t>
            </a:fld>
            <a:endParaRPr lang="de-DE" altLang="de-DE" sz="130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150546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900">
                <a:solidFill>
                  <a:schemeClr val="tx1"/>
                </a:solidFill>
                <a:latin typeface="Arial" charset="0"/>
              </a:defRPr>
            </a:lvl1pPr>
            <a:lvl2pPr marL="731838" indent="-280988" defTabSz="912813">
              <a:defRPr sz="900">
                <a:solidFill>
                  <a:schemeClr val="tx1"/>
                </a:solidFill>
                <a:latin typeface="Arial" charset="0"/>
              </a:defRPr>
            </a:lvl2pPr>
            <a:lvl3pPr marL="1127125" indent="-225425" defTabSz="912813">
              <a:defRPr sz="900">
                <a:solidFill>
                  <a:schemeClr val="tx1"/>
                </a:solidFill>
                <a:latin typeface="Arial" charset="0"/>
              </a:defRPr>
            </a:lvl3pPr>
            <a:lvl4pPr marL="1577975" indent="-225425" defTabSz="912813">
              <a:defRPr sz="900">
                <a:solidFill>
                  <a:schemeClr val="tx1"/>
                </a:solidFill>
                <a:latin typeface="Arial" charset="0"/>
              </a:defRPr>
            </a:lvl4pPr>
            <a:lvl5pPr marL="2028825" indent="-225425" defTabSz="912813">
              <a:defRPr sz="900">
                <a:solidFill>
                  <a:schemeClr val="tx1"/>
                </a:solidFill>
                <a:latin typeface="Arial" charset="0"/>
              </a:defRPr>
            </a:lvl5pPr>
            <a:lvl6pPr marL="2486025" indent="-225425" defTabSz="912813" eaLnBrk="0" fontAlgn="base" hangingPunct="0">
              <a:spcBef>
                <a:spcPct val="0"/>
              </a:spcBef>
              <a:spcAft>
                <a:spcPct val="0"/>
              </a:spcAft>
              <a:defRPr sz="900">
                <a:solidFill>
                  <a:schemeClr val="tx1"/>
                </a:solidFill>
                <a:latin typeface="Arial" charset="0"/>
              </a:defRPr>
            </a:lvl6pPr>
            <a:lvl7pPr marL="2943225" indent="-225425" defTabSz="912813" eaLnBrk="0" fontAlgn="base" hangingPunct="0">
              <a:spcBef>
                <a:spcPct val="0"/>
              </a:spcBef>
              <a:spcAft>
                <a:spcPct val="0"/>
              </a:spcAft>
              <a:defRPr sz="900">
                <a:solidFill>
                  <a:schemeClr val="tx1"/>
                </a:solidFill>
                <a:latin typeface="Arial" charset="0"/>
              </a:defRPr>
            </a:lvl7pPr>
            <a:lvl8pPr marL="3400425" indent="-225425" defTabSz="912813" eaLnBrk="0" fontAlgn="base" hangingPunct="0">
              <a:spcBef>
                <a:spcPct val="0"/>
              </a:spcBef>
              <a:spcAft>
                <a:spcPct val="0"/>
              </a:spcAft>
              <a:defRPr sz="900">
                <a:solidFill>
                  <a:schemeClr val="tx1"/>
                </a:solidFill>
                <a:latin typeface="Arial" charset="0"/>
              </a:defRPr>
            </a:lvl8pPr>
            <a:lvl9pPr marL="3857625" indent="-225425" defTabSz="912813" eaLnBrk="0" fontAlgn="base" hangingPunct="0">
              <a:spcBef>
                <a:spcPct val="0"/>
              </a:spcBef>
              <a:spcAft>
                <a:spcPct val="0"/>
              </a:spcAft>
              <a:defRPr sz="900">
                <a:solidFill>
                  <a:schemeClr val="tx1"/>
                </a:solidFill>
                <a:latin typeface="Arial" charset="0"/>
              </a:defRPr>
            </a:lvl9pPr>
          </a:lstStyle>
          <a:p>
            <a:fld id="{ACBC5AD6-A21F-46A2-A3C5-EF24091EA26D}" type="slidenum">
              <a:rPr lang="de-DE" altLang="de-DE" sz="1300" smtClean="0">
                <a:latin typeface="Times New Roman" pitchFamily="18" charset="0"/>
              </a:rPr>
              <a:pPr/>
              <a:t>20</a:t>
            </a:fld>
            <a:endParaRPr lang="de-DE" altLang="de-DE" sz="130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11553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900">
                <a:solidFill>
                  <a:schemeClr val="tx1"/>
                </a:solidFill>
                <a:latin typeface="Arial" charset="0"/>
              </a:defRPr>
            </a:lvl1pPr>
            <a:lvl2pPr marL="731838" indent="-280988" defTabSz="912813">
              <a:defRPr sz="900">
                <a:solidFill>
                  <a:schemeClr val="tx1"/>
                </a:solidFill>
                <a:latin typeface="Arial" charset="0"/>
              </a:defRPr>
            </a:lvl2pPr>
            <a:lvl3pPr marL="1127125" indent="-225425" defTabSz="912813">
              <a:defRPr sz="900">
                <a:solidFill>
                  <a:schemeClr val="tx1"/>
                </a:solidFill>
                <a:latin typeface="Arial" charset="0"/>
              </a:defRPr>
            </a:lvl3pPr>
            <a:lvl4pPr marL="1577975" indent="-225425" defTabSz="912813">
              <a:defRPr sz="900">
                <a:solidFill>
                  <a:schemeClr val="tx1"/>
                </a:solidFill>
                <a:latin typeface="Arial" charset="0"/>
              </a:defRPr>
            </a:lvl4pPr>
            <a:lvl5pPr marL="2028825" indent="-225425" defTabSz="912813">
              <a:defRPr sz="900">
                <a:solidFill>
                  <a:schemeClr val="tx1"/>
                </a:solidFill>
                <a:latin typeface="Arial" charset="0"/>
              </a:defRPr>
            </a:lvl5pPr>
            <a:lvl6pPr marL="2486025" indent="-225425" defTabSz="912813" eaLnBrk="0" fontAlgn="base" hangingPunct="0">
              <a:spcBef>
                <a:spcPct val="0"/>
              </a:spcBef>
              <a:spcAft>
                <a:spcPct val="0"/>
              </a:spcAft>
              <a:defRPr sz="900">
                <a:solidFill>
                  <a:schemeClr val="tx1"/>
                </a:solidFill>
                <a:latin typeface="Arial" charset="0"/>
              </a:defRPr>
            </a:lvl6pPr>
            <a:lvl7pPr marL="2943225" indent="-225425" defTabSz="912813" eaLnBrk="0" fontAlgn="base" hangingPunct="0">
              <a:spcBef>
                <a:spcPct val="0"/>
              </a:spcBef>
              <a:spcAft>
                <a:spcPct val="0"/>
              </a:spcAft>
              <a:defRPr sz="900">
                <a:solidFill>
                  <a:schemeClr val="tx1"/>
                </a:solidFill>
                <a:latin typeface="Arial" charset="0"/>
              </a:defRPr>
            </a:lvl7pPr>
            <a:lvl8pPr marL="3400425" indent="-225425" defTabSz="912813" eaLnBrk="0" fontAlgn="base" hangingPunct="0">
              <a:spcBef>
                <a:spcPct val="0"/>
              </a:spcBef>
              <a:spcAft>
                <a:spcPct val="0"/>
              </a:spcAft>
              <a:defRPr sz="900">
                <a:solidFill>
                  <a:schemeClr val="tx1"/>
                </a:solidFill>
                <a:latin typeface="Arial" charset="0"/>
              </a:defRPr>
            </a:lvl8pPr>
            <a:lvl9pPr marL="3857625" indent="-225425" defTabSz="912813" eaLnBrk="0" fontAlgn="base" hangingPunct="0">
              <a:spcBef>
                <a:spcPct val="0"/>
              </a:spcBef>
              <a:spcAft>
                <a:spcPct val="0"/>
              </a:spcAft>
              <a:defRPr sz="900">
                <a:solidFill>
                  <a:schemeClr val="tx1"/>
                </a:solidFill>
                <a:latin typeface="Arial" charset="0"/>
              </a:defRPr>
            </a:lvl9pPr>
          </a:lstStyle>
          <a:p>
            <a:fld id="{ACBC5AD6-A21F-46A2-A3C5-EF24091EA26D}" type="slidenum">
              <a:rPr lang="de-DE" altLang="de-DE" sz="1300" smtClean="0">
                <a:latin typeface="Times New Roman" pitchFamily="18" charset="0"/>
              </a:rPr>
              <a:pPr/>
              <a:t>30</a:t>
            </a:fld>
            <a:endParaRPr lang="de-DE" altLang="de-DE" sz="130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p>
        </p:txBody>
      </p:sp>
    </p:spTree>
    <p:extLst>
      <p:ext uri="{BB962C8B-B14F-4D97-AF65-F5344CB8AC3E}">
        <p14:creationId xmlns:p14="http://schemas.microsoft.com/office/powerpoint/2010/main" val="327783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endParaRPr lang="en-GB" altLang="de-DE" smtClean="0"/>
          </a:p>
        </p:txBody>
      </p:sp>
    </p:spTree>
    <p:extLst>
      <p:ext uri="{BB962C8B-B14F-4D97-AF65-F5344CB8AC3E}">
        <p14:creationId xmlns:p14="http://schemas.microsoft.com/office/powerpoint/2010/main" val="211226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en-GB" altLang="de-DE" dirty="0" smtClean="0"/>
          </a:p>
        </p:txBody>
      </p:sp>
    </p:spTree>
    <p:extLst>
      <p:ext uri="{BB962C8B-B14F-4D97-AF65-F5344CB8AC3E}">
        <p14:creationId xmlns:p14="http://schemas.microsoft.com/office/powerpoint/2010/main" val="39226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371600" y="1143000"/>
            <a:ext cx="4114800" cy="3086100"/>
          </a:xfrm>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de-DE" smtClean="0"/>
              <a:t>fertig</a:t>
            </a:r>
          </a:p>
        </p:txBody>
      </p:sp>
    </p:spTree>
    <p:extLst>
      <p:ext uri="{BB962C8B-B14F-4D97-AF65-F5344CB8AC3E}">
        <p14:creationId xmlns:p14="http://schemas.microsoft.com/office/powerpoint/2010/main" val="115479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371600" y="1143000"/>
            <a:ext cx="4114800" cy="3086100"/>
          </a:xfrm>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de-DE" smtClean="0"/>
              <a:t>fertig</a:t>
            </a:r>
          </a:p>
        </p:txBody>
      </p:sp>
    </p:spTree>
    <p:extLst>
      <p:ext uri="{BB962C8B-B14F-4D97-AF65-F5344CB8AC3E}">
        <p14:creationId xmlns:p14="http://schemas.microsoft.com/office/powerpoint/2010/main" val="334052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BBC6DF2-3F9A-4E24-A4C8-C0D97D69E35D}" type="datetimeFigureOut">
              <a:rPr lang="de-DE" smtClean="0"/>
              <a:t>09.10.2018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3313254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BBC6DF2-3F9A-4E24-A4C8-C0D97D69E35D}" type="datetimeFigureOut">
              <a:rPr lang="de-DE" smtClean="0"/>
              <a:t>09.10.2018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35169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BBC6DF2-3F9A-4E24-A4C8-C0D97D69E35D}" type="datetimeFigureOut">
              <a:rPr lang="de-DE" smtClean="0"/>
              <a:t>09.10.2018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3694053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pic>
        <p:nvPicPr>
          <p:cNvPr id="2" name="Picture 3" descr="C:\Users\deinet\Dropbox\FSPE\z_Allgemeines\ORGA\Logos\fspe_logos\fspe_fh_logo_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6947"/>
          <a:stretch>
            <a:fillRect/>
          </a:stretch>
        </p:blipFill>
        <p:spPr bwMode="auto">
          <a:xfrm>
            <a:off x="119063" y="58738"/>
            <a:ext cx="1314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10"/>
          </p:nvPr>
        </p:nvSpPr>
        <p:spPr>
          <a:xfrm>
            <a:off x="628650" y="6356350"/>
            <a:ext cx="2057400" cy="365125"/>
          </a:xfrm>
          <a:prstGeom prst="rect">
            <a:avLst/>
          </a:prstGeom>
        </p:spPr>
        <p:txBody>
          <a:bodyPr/>
          <a:lstStyle>
            <a:lvl1pPr algn="r">
              <a:spcBef>
                <a:spcPct val="50000"/>
              </a:spcBef>
              <a:defRPr>
                <a:latin typeface="Arial" panose="020B0604020202020204" pitchFamily="34" charset="0"/>
              </a:defRPr>
            </a:lvl1pPr>
          </a:lstStyle>
          <a:p>
            <a:pPr>
              <a:defRPr/>
            </a:pPr>
            <a:fld id="{6570160C-65CD-4843-8F3C-AD056BC5D8FE}" type="datetimeFigureOut">
              <a:rPr lang="de-DE"/>
              <a:pPr>
                <a:defRPr/>
              </a:pPr>
              <a:t>09.10.2018</a:t>
            </a:fld>
            <a:endParaRPr lang="de-DE"/>
          </a:p>
        </p:txBody>
      </p:sp>
      <p:sp>
        <p:nvSpPr>
          <p:cNvPr id="5" name="Fußzeilenplatzhalter 4"/>
          <p:cNvSpPr>
            <a:spLocks noGrp="1"/>
          </p:cNvSpPr>
          <p:nvPr>
            <p:ph type="ftr" sz="quarter" idx="11"/>
          </p:nvPr>
        </p:nvSpPr>
        <p:spPr>
          <a:xfrm>
            <a:off x="3028950" y="6356350"/>
            <a:ext cx="3086100" cy="365125"/>
          </a:xfrm>
          <a:prstGeom prst="rect">
            <a:avLst/>
          </a:prstGeom>
        </p:spPr>
        <p:txBody>
          <a:bodyPr/>
          <a:lstStyle>
            <a:lvl1pPr algn="r">
              <a:spcBef>
                <a:spcPct val="50000"/>
              </a:spcBef>
              <a:defRPr>
                <a:latin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lgn="r">
              <a:spcBef>
                <a:spcPct val="50000"/>
              </a:spcBef>
              <a:defRPr/>
            </a:lvl1pPr>
          </a:lstStyle>
          <a:p>
            <a:pPr>
              <a:defRPr/>
            </a:pPr>
            <a:fld id="{43640102-FAE0-4E6B-813D-F401CE6767B1}" type="slidenum">
              <a:rPr lang="de-DE" altLang="de-DE"/>
              <a:pPr>
                <a:defRPr/>
              </a:pPr>
              <a:t>‹Nr.›</a:t>
            </a:fld>
            <a:endParaRPr lang="de-DE" altLang="de-DE"/>
          </a:p>
        </p:txBody>
      </p:sp>
      <p:pic>
        <p:nvPicPr>
          <p:cNvPr id="39937" name="Picture 1"/>
          <p:cNvPicPr>
            <a:picLocks noChangeAspect="1" noChangeArrowheads="1"/>
          </p:cNvPicPr>
          <p:nvPr userDrawn="1"/>
        </p:nvPicPr>
        <p:blipFill>
          <a:blip r:embed="rId3" cstate="print"/>
          <a:srcRect/>
          <a:stretch>
            <a:fillRect/>
          </a:stretch>
        </p:blipFill>
        <p:spPr bwMode="auto">
          <a:xfrm>
            <a:off x="7676800" y="52161"/>
            <a:ext cx="1393104" cy="626887"/>
          </a:xfrm>
          <a:prstGeom prst="rect">
            <a:avLst/>
          </a:prstGeom>
          <a:noFill/>
          <a:ln w="9525">
            <a:noFill/>
            <a:miter lim="800000"/>
            <a:headEnd/>
            <a:tailEnd/>
          </a:ln>
        </p:spPr>
      </p:pic>
    </p:spTree>
    <p:extLst>
      <p:ext uri="{BB962C8B-B14F-4D97-AF65-F5344CB8AC3E}">
        <p14:creationId xmlns:p14="http://schemas.microsoft.com/office/powerpoint/2010/main" val="82044440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a:xfrm>
            <a:off x="7307263" y="6553200"/>
            <a:ext cx="1846262" cy="457200"/>
          </a:xfrm>
          <a:prstGeom prst="rect">
            <a:avLst/>
          </a:prstGeom>
        </p:spPr>
        <p:txBody>
          <a:bodyPr vert="horz" wrap="square" lIns="91440" tIns="45720" rIns="91440" bIns="45720" numCol="1" anchor="t" anchorCtr="0" compatLnSpc="1">
            <a:prstTxWarp prst="textNoShape">
              <a:avLst/>
            </a:prstTxWarp>
          </a:bodyPr>
          <a:lstStyle>
            <a:lvl1pPr algn="r">
              <a:spcBef>
                <a:spcPct val="50000"/>
              </a:spcBef>
              <a:defRPr sz="1050"/>
            </a:lvl1pPr>
          </a:lstStyle>
          <a:p>
            <a:pPr eaLnBrk="0" fontAlgn="base" hangingPunct="0">
              <a:spcAft>
                <a:spcPct val="0"/>
              </a:spcAft>
              <a:defRPr/>
            </a:pPr>
            <a:fld id="{0806BD93-BF23-412A-BAB2-BA028B7C9456}" type="slidenum">
              <a:rPr lang="de-DE" altLang="de-DE">
                <a:solidFill>
                  <a:srgbClr val="000000"/>
                </a:solidFill>
                <a:latin typeface="Arial" charset="0"/>
              </a:rPr>
              <a:pPr eaLnBrk="0" fontAlgn="base" hangingPunct="0">
                <a:spcAft>
                  <a:spcPct val="0"/>
                </a:spcAft>
                <a:defRPr/>
              </a:pPr>
              <a:t>‹Nr.›</a:t>
            </a:fld>
            <a:endParaRPr lang="de-DE" altLang="de-DE">
              <a:solidFill>
                <a:srgbClr val="000000"/>
              </a:solidFill>
              <a:latin typeface="Arial" charset="0"/>
            </a:endParaRPr>
          </a:p>
        </p:txBody>
      </p:sp>
      <p:pic>
        <p:nvPicPr>
          <p:cNvPr id="8" name="Picture 3" descr="C:\Users\deinet\Dropbox\FSPE\z_Allgemeines\ORGA\Logos\fspe_logos\fspe_fh_logo_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6947"/>
          <a:stretch>
            <a:fillRect/>
          </a:stretch>
        </p:blipFill>
        <p:spPr bwMode="auto">
          <a:xfrm>
            <a:off x="7722046" y="116634"/>
            <a:ext cx="1314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746" y="44624"/>
            <a:ext cx="2201466" cy="1080120"/>
          </a:xfrm>
          <a:prstGeom prst="rect">
            <a:avLst/>
          </a:prstGeom>
        </p:spPr>
      </p:pic>
    </p:spTree>
    <p:extLst>
      <p:ext uri="{BB962C8B-B14F-4D97-AF65-F5344CB8AC3E}">
        <p14:creationId xmlns:p14="http://schemas.microsoft.com/office/powerpoint/2010/main" val="3062663348"/>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Zwei Inhalte">
    <p:spTree>
      <p:nvGrpSpPr>
        <p:cNvPr id="1" name=""/>
        <p:cNvGrpSpPr/>
        <p:nvPr/>
      </p:nvGrpSpPr>
      <p:grpSpPr>
        <a:xfrm>
          <a:off x="0" y="0"/>
          <a:ext cx="0" cy="0"/>
          <a:chOff x="0" y="0"/>
          <a:chExt cx="0" cy="0"/>
        </a:xfrm>
      </p:grpSpPr>
      <p:pic>
        <p:nvPicPr>
          <p:cNvPr id="2" name="Picture 3" descr="C:\Users\deinet\Dropbox\FSPE\z_Allgemeines\ORGA\Logos\fspe_logos\fspe_fh_logo_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6947"/>
          <a:stretch>
            <a:fillRect/>
          </a:stretch>
        </p:blipFill>
        <p:spPr bwMode="auto">
          <a:xfrm>
            <a:off x="119063" y="58740"/>
            <a:ext cx="1314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2"/>
          <p:cNvSpPr>
            <a:spLocks noGrp="1"/>
          </p:cNvSpPr>
          <p:nvPr>
            <p:ph type="sldNum" sz="quarter" idx="10"/>
          </p:nvPr>
        </p:nvSpPr>
        <p:spPr>
          <a:xfrm>
            <a:off x="7307263" y="6553200"/>
            <a:ext cx="1846262" cy="457200"/>
          </a:xfrm>
          <a:prstGeom prst="rect">
            <a:avLst/>
          </a:prstGeom>
        </p:spPr>
        <p:txBody>
          <a:bodyPr vert="horz" wrap="square" lIns="91440" tIns="45720" rIns="91440" bIns="45720" numCol="1" anchor="t" anchorCtr="0" compatLnSpc="1">
            <a:prstTxWarp prst="textNoShape">
              <a:avLst/>
            </a:prstTxWarp>
          </a:bodyPr>
          <a:lstStyle>
            <a:lvl1pPr algn="r">
              <a:spcBef>
                <a:spcPct val="50000"/>
              </a:spcBef>
              <a:defRPr sz="1050"/>
            </a:lvl1pPr>
          </a:lstStyle>
          <a:p>
            <a:pPr eaLnBrk="0" fontAlgn="base" hangingPunct="0">
              <a:spcAft>
                <a:spcPct val="0"/>
              </a:spcAft>
              <a:defRPr/>
            </a:pPr>
            <a:fld id="{0806BD93-BF23-412A-BAB2-BA028B7C9456}" type="slidenum">
              <a:rPr lang="de-DE" altLang="de-DE">
                <a:solidFill>
                  <a:srgbClr val="000000"/>
                </a:solidFill>
                <a:latin typeface="Arial" charset="0"/>
              </a:rPr>
              <a:pPr eaLnBrk="0" fontAlgn="base" hangingPunct="0">
                <a:spcAft>
                  <a:spcPct val="0"/>
                </a:spcAft>
                <a:defRPr/>
              </a:pPr>
              <a:t>‹Nr.›</a:t>
            </a:fld>
            <a:endParaRPr lang="de-DE" altLang="de-DE">
              <a:solidFill>
                <a:srgbClr val="000000"/>
              </a:solidFill>
              <a:latin typeface="Arial" charset="0"/>
            </a:endParaRPr>
          </a:p>
        </p:txBody>
      </p:sp>
      <p:pic>
        <p:nvPicPr>
          <p:cNvPr id="5" name="Picture 1"/>
          <p:cNvPicPr>
            <a:picLocks noChangeAspect="1" noChangeArrowheads="1"/>
          </p:cNvPicPr>
          <p:nvPr userDrawn="1"/>
        </p:nvPicPr>
        <p:blipFill>
          <a:blip r:embed="rId3" cstate="print"/>
          <a:srcRect/>
          <a:stretch>
            <a:fillRect/>
          </a:stretch>
        </p:blipFill>
        <p:spPr bwMode="auto">
          <a:xfrm>
            <a:off x="7676800" y="52163"/>
            <a:ext cx="1393104" cy="626887"/>
          </a:xfrm>
          <a:prstGeom prst="rect">
            <a:avLst/>
          </a:prstGeom>
          <a:noFill/>
          <a:ln w="9525">
            <a:noFill/>
            <a:miter lim="800000"/>
            <a:headEnd/>
            <a:tailEnd/>
          </a:ln>
        </p:spPr>
      </p:pic>
    </p:spTree>
    <p:extLst>
      <p:ext uri="{BB962C8B-B14F-4D97-AF65-F5344CB8AC3E}">
        <p14:creationId xmlns:p14="http://schemas.microsoft.com/office/powerpoint/2010/main" val="34081804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cSld name="Titel, zwei Inhalte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50939" y="214314"/>
            <a:ext cx="7793037" cy="1462087"/>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1182688" y="2017713"/>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1182688" y="4151313"/>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half" idx="3"/>
          </p:nvPr>
        </p:nvSpPr>
        <p:spPr>
          <a:xfrm>
            <a:off x="5145088" y="2017713"/>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1"/>
          <p:cNvSpPr>
            <a:spLocks noGrp="1" noChangeArrowheads="1"/>
          </p:cNvSpPr>
          <p:nvPr>
            <p:ph type="dt" sz="half" idx="10"/>
          </p:nvPr>
        </p:nvSpPr>
        <p:spPr/>
        <p:txBody>
          <a:bodyPr/>
          <a:lstStyle>
            <a:lvl1pPr>
              <a:defRPr/>
            </a:lvl1pPr>
          </a:lstStyle>
          <a:p>
            <a:pPr>
              <a:defRPr/>
            </a:pPr>
            <a:endParaRPr lang="de-DE" altLang="de-DE"/>
          </a:p>
        </p:txBody>
      </p:sp>
      <p:sp>
        <p:nvSpPr>
          <p:cNvPr id="7" name="Rectangle 12"/>
          <p:cNvSpPr>
            <a:spLocks noGrp="1" noChangeArrowheads="1"/>
          </p:cNvSpPr>
          <p:nvPr>
            <p:ph type="ftr" sz="quarter" idx="11"/>
          </p:nvPr>
        </p:nvSpPr>
        <p:spPr/>
        <p:txBody>
          <a:bodyPr/>
          <a:lstStyle>
            <a:lvl1pPr>
              <a:defRPr/>
            </a:lvl1pPr>
          </a:lstStyle>
          <a:p>
            <a:pPr>
              <a:defRPr/>
            </a:pPr>
            <a:endParaRPr lang="de-DE" altLang="de-DE"/>
          </a:p>
        </p:txBody>
      </p:sp>
      <p:sp>
        <p:nvSpPr>
          <p:cNvPr id="8" name="Rectangle 13"/>
          <p:cNvSpPr>
            <a:spLocks noGrp="1" noChangeArrowheads="1"/>
          </p:cNvSpPr>
          <p:nvPr>
            <p:ph type="sldNum" sz="quarter" idx="12"/>
          </p:nvPr>
        </p:nvSpPr>
        <p:spPr/>
        <p:txBody>
          <a:bodyPr/>
          <a:lstStyle>
            <a:lvl1pPr>
              <a:defRPr/>
            </a:lvl1pPr>
          </a:lstStyle>
          <a:p>
            <a:pPr>
              <a:defRPr/>
            </a:pPr>
            <a:fld id="{36C467C0-A5C5-46C9-B802-E29758004928}" type="slidenum">
              <a:rPr lang="de-DE" altLang="de-DE"/>
              <a:pPr>
                <a:defRPr/>
              </a:pPr>
              <a:t>‹Nr.›</a:t>
            </a:fld>
            <a:endParaRPr lang="de-DE" altLang="de-DE"/>
          </a:p>
        </p:txBody>
      </p:sp>
    </p:spTree>
    <p:extLst>
      <p:ext uri="{BB962C8B-B14F-4D97-AF65-F5344CB8AC3E}">
        <p14:creationId xmlns:p14="http://schemas.microsoft.com/office/powerpoint/2010/main" val="2702913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pic>
        <p:nvPicPr>
          <p:cNvPr id="2" name="Picture 3" descr="C:\Users\deinet\Dropbox\FSPE\z_Allgemeines\ORGA\Logos\fspe_logos\fspe_fh_logo_web.jpg"/>
          <p:cNvPicPr>
            <a:picLocks noChangeAspect="1" noChangeArrowheads="1"/>
          </p:cNvPicPr>
          <p:nvPr userDrawn="1"/>
        </p:nvPicPr>
        <p:blipFill>
          <a:blip r:embed="rId2">
            <a:extLst>
              <a:ext uri="{28A0092B-C50C-407E-A947-70E740481C1C}">
                <a14:useLocalDpi xmlns:a14="http://schemas.microsoft.com/office/drawing/2010/main" val="0"/>
              </a:ext>
            </a:extLst>
          </a:blip>
          <a:srcRect r="46947"/>
          <a:stretch>
            <a:fillRect/>
          </a:stretch>
        </p:blipFill>
        <p:spPr bwMode="auto">
          <a:xfrm>
            <a:off x="119063" y="58739"/>
            <a:ext cx="1314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77151" y="52388"/>
            <a:ext cx="1393031"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2"/>
          <p:cNvSpPr>
            <a:spLocks noGrp="1"/>
          </p:cNvSpPr>
          <p:nvPr>
            <p:ph type="sldNum" sz="quarter" idx="10"/>
          </p:nvPr>
        </p:nvSpPr>
        <p:spPr>
          <a:xfrm>
            <a:off x="7306866" y="6553200"/>
            <a:ext cx="1846659" cy="457200"/>
          </a:xfrm>
        </p:spPr>
        <p:txBody>
          <a:bodyPr anchor="t"/>
          <a:lstStyle>
            <a:lvl1pPr algn="r">
              <a:spcBef>
                <a:spcPct val="50000"/>
              </a:spcBef>
              <a:defRPr sz="788"/>
            </a:lvl1pPr>
          </a:lstStyle>
          <a:p>
            <a:pPr>
              <a:defRPr/>
            </a:pPr>
            <a:fld id="{8D7FF883-E0AA-4E9D-BDCD-D038B2351CD8}" type="slidenum">
              <a:rPr lang="de-DE" altLang="de-DE"/>
              <a:pPr>
                <a:defRPr/>
              </a:pPr>
              <a:t>‹Nr.›</a:t>
            </a:fld>
            <a:endParaRPr lang="de-DE" altLang="de-DE"/>
          </a:p>
        </p:txBody>
      </p:sp>
      <p:sp>
        <p:nvSpPr>
          <p:cNvPr id="5" name="Datumsplatzhalter 4"/>
          <p:cNvSpPr>
            <a:spLocks noGrp="1"/>
          </p:cNvSpPr>
          <p:nvPr>
            <p:ph type="dt" sz="half" idx="11"/>
          </p:nvPr>
        </p:nvSpPr>
        <p:spPr/>
        <p:txBody>
          <a:bodyPr/>
          <a:lstStyle>
            <a:lvl1pPr>
              <a:defRPr/>
            </a:lvl1pPr>
          </a:lstStyle>
          <a:p>
            <a:pPr>
              <a:defRPr/>
            </a:pPr>
            <a:fld id="{15D2661D-95B5-4A38-92C1-E37F55A8E385}" type="datetimeFigureOut">
              <a:rPr lang="de-DE"/>
              <a:pPr>
                <a:defRPr/>
              </a:pPr>
              <a:t>09.10.2018</a:t>
            </a:fld>
            <a:endParaRPr lang="de-DE"/>
          </a:p>
        </p:txBody>
      </p:sp>
      <p:sp>
        <p:nvSpPr>
          <p:cNvPr id="6" name="Fußzeilenplatzhalter 5"/>
          <p:cNvSpPr>
            <a:spLocks noGrp="1"/>
          </p:cNvSpPr>
          <p:nvPr>
            <p:ph type="ftr" sz="quarter" idx="12"/>
          </p:nvPr>
        </p:nvSpPr>
        <p:spPr/>
        <p:txBody>
          <a:bodyPr/>
          <a:lstStyle>
            <a:lvl1pPr>
              <a:defRPr/>
            </a:lvl1pPr>
          </a:lstStyle>
          <a:p>
            <a:pPr>
              <a:defRPr/>
            </a:pPr>
            <a:endParaRPr lang="de-DE"/>
          </a:p>
        </p:txBody>
      </p:sp>
    </p:spTree>
    <p:extLst>
      <p:ext uri="{BB962C8B-B14F-4D97-AF65-F5344CB8AC3E}">
        <p14:creationId xmlns:p14="http://schemas.microsoft.com/office/powerpoint/2010/main" val="172512000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pic>
        <p:nvPicPr>
          <p:cNvPr id="2" name="Picture 3" descr="C:\Users\deinet\Dropbox\FSPE\z_Allgemeines\ORGA\Logos\fspe_logos\fspe_fh_logo_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6947"/>
          <a:stretch>
            <a:fillRect/>
          </a:stretch>
        </p:blipFill>
        <p:spPr bwMode="auto">
          <a:xfrm>
            <a:off x="119063" y="58740"/>
            <a:ext cx="1314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53325" y="58738"/>
            <a:ext cx="1543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2"/>
          <p:cNvSpPr>
            <a:spLocks noGrp="1"/>
          </p:cNvSpPr>
          <p:nvPr>
            <p:ph type="sldNum" sz="quarter" idx="10"/>
          </p:nvPr>
        </p:nvSpPr>
        <p:spPr>
          <a:xfrm>
            <a:off x="7307263" y="6553200"/>
            <a:ext cx="1846262" cy="457200"/>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50">
                <a:cs typeface="+mn-cs"/>
              </a:defRPr>
            </a:lvl1pPr>
          </a:lstStyle>
          <a:p>
            <a:pPr>
              <a:defRPr/>
            </a:pPr>
            <a:fld id="{DFD64AAC-F793-48C0-B3C7-A11319FDDEFC}" type="slidenum">
              <a:rPr lang="de-DE" altLang="de-DE"/>
              <a:pPr>
                <a:defRPr/>
              </a:pPr>
              <a:t>‹Nr.›</a:t>
            </a:fld>
            <a:endParaRPr lang="de-DE" altLang="de-DE"/>
          </a:p>
        </p:txBody>
      </p:sp>
    </p:spTree>
    <p:extLst>
      <p:ext uri="{BB962C8B-B14F-4D97-AF65-F5344CB8AC3E}">
        <p14:creationId xmlns:p14="http://schemas.microsoft.com/office/powerpoint/2010/main" val="37656826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BBC6DF2-3F9A-4E24-A4C8-C0D97D69E35D}" type="datetimeFigureOut">
              <a:rPr lang="de-DE" smtClean="0"/>
              <a:t>09.10.2018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41584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BBC6DF2-3F9A-4E24-A4C8-C0D97D69E35D}" type="datetimeFigureOut">
              <a:rPr lang="de-DE" smtClean="0"/>
              <a:t>09.10.2018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207484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BBC6DF2-3F9A-4E24-A4C8-C0D97D69E35D}" type="datetimeFigureOut">
              <a:rPr lang="de-DE" smtClean="0"/>
              <a:t>09.10.2018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3516495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BBC6DF2-3F9A-4E24-A4C8-C0D97D69E35D}" type="datetimeFigureOut">
              <a:rPr lang="de-DE" smtClean="0"/>
              <a:t>09.10.2018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221866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BBC6DF2-3F9A-4E24-A4C8-C0D97D69E35D}" type="datetimeFigureOut">
              <a:rPr lang="de-DE" smtClean="0"/>
              <a:t>09.10.2018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1622842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BBC6DF2-3F9A-4E24-A4C8-C0D97D69E35D}" type="datetimeFigureOut">
              <a:rPr lang="de-DE" smtClean="0"/>
              <a:t>09.10.2018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316993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BBC6DF2-3F9A-4E24-A4C8-C0D97D69E35D}" type="datetimeFigureOut">
              <a:rPr lang="de-DE" smtClean="0"/>
              <a:t>09.10.2018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12019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BBC6DF2-3F9A-4E24-A4C8-C0D97D69E35D}" type="datetimeFigureOut">
              <a:rPr lang="de-DE" smtClean="0"/>
              <a:t>09.10.2018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85389E3-074F-4A6E-8898-DB2B71C4FDDF}" type="slidenum">
              <a:rPr lang="de-DE" smtClean="0"/>
              <a:t>‹Nr.›</a:t>
            </a:fld>
            <a:endParaRPr lang="de-DE"/>
          </a:p>
        </p:txBody>
      </p:sp>
    </p:spTree>
    <p:extLst>
      <p:ext uri="{BB962C8B-B14F-4D97-AF65-F5344CB8AC3E}">
        <p14:creationId xmlns:p14="http://schemas.microsoft.com/office/powerpoint/2010/main" val="383337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C6DF2-3F9A-4E24-A4C8-C0D97D69E35D}" type="datetimeFigureOut">
              <a:rPr lang="de-DE" smtClean="0"/>
              <a:t>09.10.2018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389E3-074F-4A6E-8898-DB2B71C4FDDF}" type="slidenum">
              <a:rPr lang="de-DE" smtClean="0"/>
              <a:t>‹Nr.›</a:t>
            </a:fld>
            <a:endParaRPr lang="de-DE"/>
          </a:p>
        </p:txBody>
      </p:sp>
    </p:spTree>
    <p:extLst>
      <p:ext uri="{BB962C8B-B14F-4D97-AF65-F5344CB8AC3E}">
        <p14:creationId xmlns:p14="http://schemas.microsoft.com/office/powerpoint/2010/main" val="2690229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6" r:id="rId13"/>
    <p:sldLayoutId id="2147483670" r:id="rId14"/>
    <p:sldLayoutId id="2147483671" r:id="rId15"/>
    <p:sldLayoutId id="2147483672" r:id="rId16"/>
    <p:sldLayoutId id="214748367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diagramQuickStyle" Target="../diagrams/quickStyle1.xml"/><Relationship Id="rId11" Type="http://schemas.openxmlformats.org/officeDocument/2006/relationships/image" Target="../media/image30.emf"/><Relationship Id="rId5" Type="http://schemas.openxmlformats.org/officeDocument/2006/relationships/diagramLayout" Target="../diagrams/layout1.xml"/><Relationship Id="rId10" Type="http://schemas.openxmlformats.org/officeDocument/2006/relationships/oleObject" Target="../embeddings/Microsoft_Excel_97-2003_Worksheet1.xls"/><Relationship Id="rId4" Type="http://schemas.openxmlformats.org/officeDocument/2006/relationships/diagramData" Target="../diagrams/data1.xml"/><Relationship Id="rId9"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12" Type="http://schemas.openxmlformats.org/officeDocument/2006/relationships/image" Target="../media/image31.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diagramQuickStyle" Target="../diagrams/quickStyle2.xml"/><Relationship Id="rId11" Type="http://schemas.openxmlformats.org/officeDocument/2006/relationships/image" Target="../media/image32.emf"/><Relationship Id="rId5" Type="http://schemas.openxmlformats.org/officeDocument/2006/relationships/diagramLayout" Target="../diagrams/layout2.xml"/><Relationship Id="rId10" Type="http://schemas.openxmlformats.org/officeDocument/2006/relationships/oleObject" Target="../embeddings/Microsoft_Excel_97-2003_Worksheet2.xls"/><Relationship Id="rId4" Type="http://schemas.openxmlformats.org/officeDocument/2006/relationships/diagramData" Target="../diagrams/data2.xml"/><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sozialraum.d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259882" y="1829494"/>
            <a:ext cx="8516513" cy="1057588"/>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8100000" scaled="1"/>
            <a:tileRect/>
          </a:gradFill>
          <a:ln>
            <a:noFill/>
          </a:ln>
        </p:spPr>
        <p:txBody>
          <a:bodyPr wrap="square" lIns="87078" tIns="36000" rIns="87078" bIns="36000" anchor="b">
            <a:spAutoFit/>
          </a:bodyPr>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r>
              <a:rPr lang="de-DE" sz="3200" b="1" dirty="0"/>
              <a:t>Von der Gemeinwesenarbeit zur sozialräumlichen </a:t>
            </a:r>
            <a:r>
              <a:rPr lang="de-DE" sz="3200" b="1" dirty="0" smtClean="0"/>
              <a:t>Jugendarbeit</a:t>
            </a:r>
            <a:endParaRPr lang="de-DE" sz="3200" b="1" dirty="0"/>
          </a:p>
        </p:txBody>
      </p:sp>
      <p:sp>
        <p:nvSpPr>
          <p:cNvPr id="5" name="Textfeld 4"/>
          <p:cNvSpPr txBox="1"/>
          <p:nvPr/>
        </p:nvSpPr>
        <p:spPr>
          <a:xfrm>
            <a:off x="0" y="5661248"/>
            <a:ext cx="9121120" cy="461665"/>
          </a:xfrm>
          <a:prstGeom prst="rect">
            <a:avLst/>
          </a:prstGeom>
          <a:noFill/>
        </p:spPr>
        <p:txBody>
          <a:bodyPr wrap="square" rtlCol="0">
            <a:spAutoFit/>
          </a:bodyPr>
          <a:lstStyle/>
          <a:p>
            <a:pPr algn="ctr"/>
            <a:r>
              <a:rPr lang="de-DE" sz="2400" b="1" dirty="0" smtClean="0">
                <a:ea typeface="3Dumb" pitchFamily="2" charset="0"/>
              </a:rPr>
              <a:t>Prof. Dr. Ulrich Deinet, Karlsruhe 9.10.2018</a:t>
            </a:r>
          </a:p>
        </p:txBody>
      </p:sp>
    </p:spTree>
    <p:extLst>
      <p:ext uri="{BB962C8B-B14F-4D97-AF65-F5344CB8AC3E}">
        <p14:creationId xmlns:p14="http://schemas.microsoft.com/office/powerpoint/2010/main" val="316552022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11560" y="980728"/>
            <a:ext cx="7992888" cy="63367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ltLang="de-DE" sz="2400" b="1" dirty="0"/>
              <a:t>Flexibler Raumbegriff der Raumsoziologie von Martina Löw als Kritik des verbreiteten „Container“-Raumbegriffs (der Raum existiert als feste Größe unabhängig von den Menschen, oder der Raum ist schon da und wir betreten ihn)</a:t>
            </a:r>
            <a:br>
              <a:rPr lang="de-DE" altLang="de-DE" sz="2400" b="1" dirty="0"/>
            </a:br>
            <a:r>
              <a:rPr lang="de-DE" altLang="de-DE" sz="2400" b="1" dirty="0"/>
              <a:t/>
            </a:r>
            <a:br>
              <a:rPr lang="de-DE" altLang="de-DE" sz="2400" b="1" dirty="0"/>
            </a:br>
            <a:r>
              <a:rPr lang="de-DE" altLang="de-DE" sz="2400" b="1" dirty="0"/>
              <a:t>Löw: an einem Ort können verschiedene Räume entstehen</a:t>
            </a:r>
            <a:r>
              <a:rPr lang="de-DE" altLang="de-DE" sz="2400" b="1" dirty="0" smtClean="0"/>
              <a:t>!</a:t>
            </a:r>
          </a:p>
          <a:p>
            <a:r>
              <a:rPr lang="de-DE" altLang="de-DE" sz="2400" b="1" dirty="0" smtClean="0"/>
              <a:t>Durch Interaktion, Kommunikation, Handlungen,</a:t>
            </a:r>
          </a:p>
          <a:p>
            <a:r>
              <a:rPr lang="de-DE" altLang="de-DE" sz="2400" b="1" dirty="0" smtClean="0"/>
              <a:t>Aneignungsformen…</a:t>
            </a:r>
          </a:p>
          <a:p>
            <a:endParaRPr lang="de-DE" altLang="de-DE" sz="2400" b="1" dirty="0" smtClean="0"/>
          </a:p>
          <a:p>
            <a:r>
              <a:rPr lang="de-DE" sz="2400" b="1" dirty="0" smtClean="0"/>
              <a:t>„</a:t>
            </a:r>
            <a:r>
              <a:rPr lang="de-DE" sz="2400" b="1" dirty="0"/>
              <a:t>Raum ist eine relationale (An)Ordnung von Lebewesen und sozialen Gütern an Orten. Raum wird konstituiert durch zwei analytisch zu unterscheidende Prozesse, das </a:t>
            </a:r>
            <a:r>
              <a:rPr lang="de-DE" sz="2400" b="1" dirty="0" err="1"/>
              <a:t>Spacing</a:t>
            </a:r>
            <a:r>
              <a:rPr lang="de-DE" sz="2400" b="1" dirty="0"/>
              <a:t> und die Syntheseleistung.“</a:t>
            </a:r>
          </a:p>
          <a:p>
            <a:r>
              <a:rPr lang="de-DE" sz="2400" b="1" dirty="0"/>
              <a:t>	(Löw „Raumsoziologie“, </a:t>
            </a:r>
            <a:r>
              <a:rPr lang="de-DE" sz="2400" b="1" dirty="0" err="1"/>
              <a:t>F.a.M</a:t>
            </a:r>
            <a:r>
              <a:rPr lang="de-DE" sz="2400" b="1" dirty="0"/>
              <a:t>., 2001)</a:t>
            </a:r>
          </a:p>
          <a:p>
            <a:r>
              <a:rPr lang="de-DE" altLang="de-DE" sz="2400" b="1" dirty="0"/>
              <a:t/>
            </a:r>
            <a:br>
              <a:rPr lang="de-DE" altLang="de-DE" sz="2400" b="1" dirty="0"/>
            </a:br>
            <a:r>
              <a:rPr lang="de-DE" altLang="de-DE" sz="2400" b="1" dirty="0"/>
              <a:t/>
            </a:r>
            <a:br>
              <a:rPr lang="de-DE" altLang="de-DE" sz="2400" b="1" dirty="0"/>
            </a:br>
            <a:r>
              <a:rPr lang="de-DE" altLang="de-DE" sz="2400" b="1" dirty="0"/>
              <a:t/>
            </a:r>
            <a:br>
              <a:rPr lang="de-DE" altLang="de-DE" sz="2400" b="1" dirty="0"/>
            </a:br>
            <a:endParaRPr lang="de-DE" altLang="de-DE" sz="2400" b="1" dirty="0"/>
          </a:p>
        </p:txBody>
      </p:sp>
    </p:spTree>
    <p:extLst>
      <p:ext uri="{BB962C8B-B14F-4D97-AF65-F5344CB8AC3E}">
        <p14:creationId xmlns:p14="http://schemas.microsoft.com/office/powerpoint/2010/main" val="32327289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936" y="130572"/>
            <a:ext cx="7884414" cy="994172"/>
          </a:xfrm>
        </p:spPr>
        <p:txBody>
          <a:bodyPr>
            <a:normAutofit fontScale="90000"/>
          </a:bodyPr>
          <a:lstStyle/>
          <a:p>
            <a:r>
              <a:rPr lang="de-DE" b="1" dirty="0" smtClean="0"/>
              <a:t>Klassische Raumvorstellungen (Beispiel Jugendarbeit)</a:t>
            </a:r>
            <a:endParaRPr lang="de-DE" b="1" dirty="0"/>
          </a:p>
        </p:txBody>
      </p:sp>
      <p:sp>
        <p:nvSpPr>
          <p:cNvPr id="3" name="Inhaltsplatzhalter 2"/>
          <p:cNvSpPr>
            <a:spLocks noGrp="1"/>
          </p:cNvSpPr>
          <p:nvPr>
            <p:ph sz="half" idx="1"/>
          </p:nvPr>
        </p:nvSpPr>
        <p:spPr>
          <a:xfrm>
            <a:off x="107504" y="1484784"/>
            <a:ext cx="4091068" cy="4824536"/>
          </a:xfrm>
        </p:spPr>
        <p:txBody>
          <a:bodyPr>
            <a:normAutofit fontScale="85000" lnSpcReduction="20000"/>
          </a:bodyPr>
          <a:lstStyle/>
          <a:p>
            <a:r>
              <a:rPr lang="de-DE" dirty="0" smtClean="0"/>
              <a:t>Einzugsbereich, </a:t>
            </a:r>
            <a:r>
              <a:rPr lang="de-DE" dirty="0" err="1" smtClean="0"/>
              <a:t>Nahraum</a:t>
            </a:r>
            <a:r>
              <a:rPr lang="de-DE" dirty="0" smtClean="0"/>
              <a:t>, zweites Kinderzimmer,</a:t>
            </a:r>
          </a:p>
          <a:p>
            <a:r>
              <a:rPr lang="de-DE" dirty="0" smtClean="0"/>
              <a:t>Stammbesucher, Stadtteilorientierung, sozialer Brennpunkt, </a:t>
            </a:r>
          </a:p>
          <a:p>
            <a:r>
              <a:rPr lang="de-DE" dirty="0" smtClean="0"/>
              <a:t>Sozialraum als geografischer Raum, in dem sich zentral die Jugendeinrichtung befindet und weitgehend mit der „Komm-Struktur“ funktionierte</a:t>
            </a:r>
          </a:p>
          <a:p>
            <a:r>
              <a:rPr lang="de-DE" dirty="0" smtClean="0"/>
              <a:t>Auch </a:t>
            </a:r>
            <a:r>
              <a:rPr lang="de-DE" dirty="0"/>
              <a:t>diese Aspekte  sind heute noch relevant, </a:t>
            </a:r>
            <a:r>
              <a:rPr lang="de-DE" dirty="0" smtClean="0"/>
              <a:t>besonders in der Flüchtlingsarbeit</a:t>
            </a:r>
            <a:endParaRPr lang="de-DE" dirty="0"/>
          </a:p>
          <a:p>
            <a:endParaRPr lang="de-DE" dirty="0"/>
          </a:p>
        </p:txBody>
      </p:sp>
      <p:pic>
        <p:nvPicPr>
          <p:cNvPr id="9" name="Inhaltsplatzhalt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73958" y="2132856"/>
            <a:ext cx="5530214" cy="3672408"/>
          </a:xfrm>
        </p:spPr>
      </p:pic>
      <p:sp>
        <p:nvSpPr>
          <p:cNvPr id="6" name="Textfeld 5"/>
          <p:cNvSpPr txBox="1"/>
          <p:nvPr/>
        </p:nvSpPr>
        <p:spPr>
          <a:xfrm>
            <a:off x="7029450" y="3970782"/>
            <a:ext cx="582930" cy="438582"/>
          </a:xfrm>
          <a:prstGeom prst="rect">
            <a:avLst/>
          </a:prstGeom>
          <a:solidFill>
            <a:srgbClr val="FFFF00"/>
          </a:solidFill>
        </p:spPr>
        <p:txBody>
          <a:bodyPr wrap="square" rtlCol="0">
            <a:spAutoFit/>
          </a:bodyPr>
          <a:lstStyle/>
          <a:p>
            <a:r>
              <a:rPr lang="de-DE" sz="750" dirty="0"/>
              <a:t>Jugend-einrichtung</a:t>
            </a:r>
          </a:p>
        </p:txBody>
      </p:sp>
    </p:spTree>
    <p:extLst>
      <p:ext uri="{BB962C8B-B14F-4D97-AF65-F5344CB8AC3E}">
        <p14:creationId xmlns:p14="http://schemas.microsoft.com/office/powerpoint/2010/main" val="2270667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a:t>Dynamisierung der Räume der Jugendlichen </a:t>
            </a:r>
            <a:br>
              <a:rPr lang="de-DE" sz="3200" b="1" dirty="0"/>
            </a:br>
            <a:endParaRPr lang="de-DE" sz="3200" b="1" dirty="0"/>
          </a:p>
        </p:txBody>
      </p:sp>
      <p:sp>
        <p:nvSpPr>
          <p:cNvPr id="3" name="Inhaltsplatzhalter 2"/>
          <p:cNvSpPr>
            <a:spLocks noGrp="1"/>
          </p:cNvSpPr>
          <p:nvPr>
            <p:ph idx="1"/>
          </p:nvPr>
        </p:nvSpPr>
        <p:spPr>
          <a:xfrm>
            <a:off x="457200" y="1600200"/>
            <a:ext cx="8435280" cy="4853136"/>
          </a:xfrm>
        </p:spPr>
        <p:txBody>
          <a:bodyPr>
            <a:normAutofit fontScale="85000" lnSpcReduction="20000"/>
          </a:bodyPr>
          <a:lstStyle/>
          <a:p>
            <a:r>
              <a:rPr lang="de-DE" dirty="0" smtClean="0"/>
              <a:t>Jugendliche halten sich nicht da auf, wo sie sozialräumlich „hingehören“!</a:t>
            </a:r>
          </a:p>
          <a:p>
            <a:r>
              <a:rPr lang="de-DE" dirty="0" smtClean="0"/>
              <a:t>Die Jugendhilfeplanung hat einen sozial-geografischen Blick und kann nicht die Dynamisierung der jugendlichen Lebenswelten erfassen.</a:t>
            </a:r>
          </a:p>
          <a:p>
            <a:r>
              <a:rPr lang="de-DE" dirty="0" smtClean="0"/>
              <a:t>Die Jugendarbeit ist immer noch weitgehend standortfixiert, ihre Einrichtungen liegen sozialräumlich heute manchmal an ungünstigen Orten.</a:t>
            </a:r>
          </a:p>
          <a:p>
            <a:r>
              <a:rPr lang="de-DE" dirty="0" smtClean="0"/>
              <a:t>Die Jugendarbeit muss sich viel stärker als bisher auf die Dynamisierung der Räume einstellen, d.h. auch in den „neuen“ Räumen agieren!</a:t>
            </a:r>
          </a:p>
          <a:p>
            <a:r>
              <a:rPr lang="de-DE" dirty="0" smtClean="0"/>
              <a:t>Dazu passen aber nicht die traditionellen Strukturen der OKJA!</a:t>
            </a:r>
          </a:p>
          <a:p>
            <a:endParaRPr lang="de-DE" dirty="0"/>
          </a:p>
        </p:txBody>
      </p:sp>
    </p:spTree>
    <p:extLst>
      <p:ext uri="{BB962C8B-B14F-4D97-AF65-F5344CB8AC3E}">
        <p14:creationId xmlns:p14="http://schemas.microsoft.com/office/powerpoint/2010/main" val="390473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404664"/>
            <a:ext cx="6172200" cy="857250"/>
          </a:xfrm>
        </p:spPr>
        <p:txBody>
          <a:bodyPr>
            <a:noAutofit/>
          </a:bodyPr>
          <a:lstStyle/>
          <a:p>
            <a:r>
              <a:rPr lang="de-DE" sz="2700" b="1" dirty="0"/>
              <a:t>Die Dynamisierung der Räume führt auch dazu, dass der jugendpolitische Rahmen zu eng für die neue Raumordnung ist! </a:t>
            </a:r>
          </a:p>
        </p:txBody>
      </p:sp>
      <p:sp>
        <p:nvSpPr>
          <p:cNvPr id="3" name="Inhaltsplatzhalter 2"/>
          <p:cNvSpPr>
            <a:spLocks noGrp="1"/>
          </p:cNvSpPr>
          <p:nvPr>
            <p:ph idx="1"/>
          </p:nvPr>
        </p:nvSpPr>
        <p:spPr>
          <a:xfrm>
            <a:off x="899592" y="1628800"/>
            <a:ext cx="7488832" cy="5229200"/>
          </a:xfrm>
        </p:spPr>
        <p:txBody>
          <a:bodyPr>
            <a:normAutofit/>
          </a:bodyPr>
          <a:lstStyle/>
          <a:p>
            <a:pPr marL="0" indent="0">
              <a:buNone/>
            </a:pPr>
            <a:r>
              <a:rPr lang="de-DE" sz="2800" dirty="0"/>
              <a:t>Bürgermeister kämpfen um „ihre“ Einrichtung, die Mobilitätsmuster von Jugendlichen und ihre Raumordnungen sind aber ganz andere und passen nicht mehr zur traditionellen rein geografischen Sichtweise auf Sozialräume als Stadtteile besonders in der Großstadt und im ländlichen Raum</a:t>
            </a:r>
            <a:r>
              <a:rPr lang="de-DE" sz="2800" dirty="0" smtClean="0"/>
              <a:t>.</a:t>
            </a:r>
          </a:p>
          <a:p>
            <a:pPr marL="0" indent="0">
              <a:buNone/>
            </a:pPr>
            <a:endParaRPr lang="de-DE" sz="2800" dirty="0"/>
          </a:p>
          <a:p>
            <a:pPr marL="0" indent="0">
              <a:buNone/>
            </a:pPr>
            <a:r>
              <a:rPr lang="de-DE" sz="2800" dirty="0" smtClean="0"/>
              <a:t>Kleinstadt verliert weiterführende Schule: die Jugendlichen sind tagsüber in der Kreisstadt!</a:t>
            </a:r>
            <a:endParaRPr lang="de-DE" sz="2800" dirty="0"/>
          </a:p>
        </p:txBody>
      </p:sp>
    </p:spTree>
    <p:extLst>
      <p:ext uri="{BB962C8B-B14F-4D97-AF65-F5344CB8AC3E}">
        <p14:creationId xmlns:p14="http://schemas.microsoft.com/office/powerpoint/2010/main" val="1519800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13792"/>
            <a:ext cx="8579296" cy="1143000"/>
          </a:xfrm>
        </p:spPr>
        <p:txBody>
          <a:bodyPr>
            <a:noAutofit/>
          </a:bodyPr>
          <a:lstStyle/>
          <a:p>
            <a:r>
              <a:rPr lang="de-DE" sz="3200" b="1" dirty="0" smtClean="0">
                <a:latin typeface="Arial" panose="020B0604020202020204" pitchFamily="34" charset="0"/>
                <a:cs typeface="Arial" panose="020B0604020202020204" pitchFamily="34" charset="0"/>
              </a:rPr>
              <a:t>Kinder und Jugendliche eignen sich Räume an, sie machen aus Orten Räume!</a:t>
            </a:r>
            <a:endParaRPr lang="de-DE" sz="3200" b="1"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2060848"/>
            <a:ext cx="8229600" cy="4824536"/>
          </a:xfrm>
        </p:spPr>
        <p:txBody>
          <a:bodyPr>
            <a:noAutofit/>
          </a:bodyPr>
          <a:lstStyle/>
          <a:p>
            <a:r>
              <a:rPr lang="de-DE" sz="2400" b="1" dirty="0" smtClean="0">
                <a:latin typeface="Arial" panose="020B0604020202020204" pitchFamily="34" charset="0"/>
                <a:cs typeface="Arial" panose="020B0604020202020204" pitchFamily="34" charset="0"/>
              </a:rPr>
              <a:t>Kinder und Jugendliche </a:t>
            </a:r>
            <a:r>
              <a:rPr lang="de-DE" sz="2400" b="1" dirty="0">
                <a:latin typeface="Arial" panose="020B0604020202020204" pitchFamily="34" charset="0"/>
                <a:cs typeface="Arial" panose="020B0604020202020204" pitchFamily="34" charset="0"/>
              </a:rPr>
              <a:t>sind in der Lage, </a:t>
            </a:r>
            <a:r>
              <a:rPr lang="de-DE" sz="2400" b="1" dirty="0" smtClean="0">
                <a:latin typeface="Arial" panose="020B0604020202020204" pitchFamily="34" charset="0"/>
                <a:cs typeface="Arial" panose="020B0604020202020204" pitchFamily="34" charset="0"/>
              </a:rPr>
              <a:t>gesell-</a:t>
            </a:r>
            <a:r>
              <a:rPr lang="de-DE" sz="2400" b="1" dirty="0" err="1" smtClean="0">
                <a:latin typeface="Arial" panose="020B0604020202020204" pitchFamily="34" charset="0"/>
                <a:cs typeface="Arial" panose="020B0604020202020204" pitchFamily="34" charset="0"/>
              </a:rPr>
              <a:t>schaftliche</a:t>
            </a:r>
            <a:r>
              <a:rPr lang="de-DE" sz="2400" b="1" dirty="0" smtClean="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Orte, </a:t>
            </a:r>
            <a:r>
              <a:rPr lang="de-DE" sz="2400" b="1" dirty="0" smtClean="0">
                <a:latin typeface="Arial" panose="020B0604020202020204" pitchFamily="34" charset="0"/>
                <a:cs typeface="Arial" panose="020B0604020202020204" pitchFamily="34" charset="0"/>
              </a:rPr>
              <a:t>wie Schulen, Shopping Malls etc</a:t>
            </a:r>
            <a:r>
              <a:rPr lang="de-DE" sz="2400" b="1" dirty="0">
                <a:latin typeface="Arial" panose="020B0604020202020204" pitchFamily="34" charset="0"/>
                <a:cs typeface="Arial" panose="020B0604020202020204" pitchFamily="34" charset="0"/>
              </a:rPr>
              <a:t>. in ihrer Weise zu (</a:t>
            </a:r>
            <a:r>
              <a:rPr lang="de-DE" sz="2400" b="1" dirty="0" err="1">
                <a:latin typeface="Arial" panose="020B0604020202020204" pitchFamily="34" charset="0"/>
                <a:cs typeface="Arial" panose="020B0604020202020204" pitchFamily="34" charset="0"/>
              </a:rPr>
              <a:t>be</a:t>
            </a:r>
            <a:r>
              <a:rPr lang="de-DE" sz="2400" b="1" dirty="0">
                <a:latin typeface="Arial" panose="020B0604020202020204" pitchFamily="34" charset="0"/>
                <a:cs typeface="Arial" panose="020B0604020202020204" pitchFamily="34" charset="0"/>
              </a:rPr>
              <a:t>)leben, d. h. neben deren offizieller Funktion </a:t>
            </a:r>
            <a:r>
              <a:rPr lang="de-DE" sz="2400" b="1" dirty="0" smtClean="0">
                <a:latin typeface="Arial" panose="020B0604020202020204" pitchFamily="34" charset="0"/>
                <a:cs typeface="Arial" panose="020B0604020202020204" pitchFamily="34" charset="0"/>
              </a:rPr>
              <a:t>ihr Leben </a:t>
            </a:r>
            <a:r>
              <a:rPr lang="de-DE" sz="2400" b="1" dirty="0">
                <a:latin typeface="Arial" panose="020B0604020202020204" pitchFamily="34" charset="0"/>
                <a:cs typeface="Arial" panose="020B0604020202020204" pitchFamily="34" charset="0"/>
              </a:rPr>
              <a:t>zu entwickeln und sich eigene Räume </a:t>
            </a:r>
            <a:r>
              <a:rPr lang="de-DE" sz="2400" b="1" dirty="0" smtClean="0">
                <a:latin typeface="Arial" panose="020B0604020202020204" pitchFamily="34" charset="0"/>
                <a:cs typeface="Arial" panose="020B0604020202020204" pitchFamily="34" charset="0"/>
              </a:rPr>
              <a:t>anzueignen. </a:t>
            </a:r>
            <a:r>
              <a:rPr lang="de-DE" sz="2400" b="1" dirty="0">
                <a:latin typeface="Arial" panose="020B0604020202020204" pitchFamily="34" charset="0"/>
                <a:cs typeface="Arial" panose="020B0604020202020204" pitchFamily="34" charset="0"/>
              </a:rPr>
              <a:t>Dies gelingt durch Umwidmung, </a:t>
            </a:r>
            <a:r>
              <a:rPr lang="de-DE" sz="2400" b="1" dirty="0" smtClean="0">
                <a:latin typeface="Arial" panose="020B0604020202020204" pitchFamily="34" charset="0"/>
                <a:cs typeface="Arial" panose="020B0604020202020204" pitchFamily="34" charset="0"/>
              </a:rPr>
              <a:t>Veränderung, Verknüpfung </a:t>
            </a:r>
            <a:r>
              <a:rPr lang="de-DE" sz="2400" b="1" dirty="0">
                <a:latin typeface="Arial" panose="020B0604020202020204" pitchFamily="34" charset="0"/>
                <a:cs typeface="Arial" panose="020B0604020202020204" pitchFamily="34" charset="0"/>
              </a:rPr>
              <a:t>von Räumen und Situationen</a:t>
            </a:r>
            <a:r>
              <a:rPr lang="de-DE" sz="2400" b="1" dirty="0" smtClean="0">
                <a:latin typeface="Arial" panose="020B0604020202020204" pitchFamily="34" charset="0"/>
                <a:cs typeface="Arial" panose="020B0604020202020204" pitchFamily="34" charset="0"/>
              </a:rPr>
              <a:t>.</a:t>
            </a:r>
          </a:p>
          <a:p>
            <a:r>
              <a:rPr lang="de-DE" sz="2400" b="1" dirty="0" smtClean="0">
                <a:latin typeface="Arial" panose="020B0604020202020204" pitchFamily="34" charset="0"/>
                <a:cs typeface="Arial" panose="020B0604020202020204" pitchFamily="34" charset="0"/>
              </a:rPr>
              <a:t>In diesen „neuen“ Räumen finden auch informelle Lernprozesse statt!</a:t>
            </a:r>
          </a:p>
          <a:p>
            <a:pPr marL="0" indent="0">
              <a:buNone/>
            </a:pPr>
            <a:endParaRPr lang="de-DE" sz="2800" b="1" dirty="0">
              <a:latin typeface="Arial" pitchFamily="34" charset="0"/>
              <a:cs typeface="Arial" pitchFamily="34" charset="0"/>
            </a:endParaRPr>
          </a:p>
        </p:txBody>
      </p:sp>
    </p:spTree>
    <p:extLst>
      <p:ext uri="{BB962C8B-B14F-4D97-AF65-F5344CB8AC3E}">
        <p14:creationId xmlns:p14="http://schemas.microsoft.com/office/powerpoint/2010/main" val="1061407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2"/>
          <p:cNvSpPr>
            <a:spLocks noGrp="1" noChangeArrowheads="1"/>
          </p:cNvSpPr>
          <p:nvPr>
            <p:ph type="title"/>
          </p:nvPr>
        </p:nvSpPr>
        <p:spPr>
          <a:xfrm>
            <a:off x="173256" y="388219"/>
            <a:ext cx="8770720" cy="1096565"/>
          </a:xfrm>
        </p:spPr>
        <p:txBody>
          <a:bodyPr>
            <a:noAutofit/>
          </a:bodyPr>
          <a:lstStyle/>
          <a:p>
            <a:pPr algn="ctr" eaLnBrk="1" hangingPunct="1"/>
            <a:r>
              <a:rPr lang="de-DE" altLang="de-DE" sz="3200" dirty="0">
                <a:latin typeface="Arial" panose="020B0604020202020204" pitchFamily="34" charset="0"/>
              </a:rPr>
              <a:t>Kinder schaffen sich eigene „Räume“: Beispiel Bambusgebüsch (Verstecken und Geheimgang)</a:t>
            </a:r>
          </a:p>
        </p:txBody>
      </p:sp>
      <p:pic>
        <p:nvPicPr>
          <p:cNvPr id="34819" name="Picture 16" descr="087"/>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5489973" y="1890713"/>
            <a:ext cx="2801540" cy="372546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24" descr="090"/>
          <p:cNvPicPr>
            <a:picLocks noGrp="1" noChangeAspect="1" noChangeArrowheads="1"/>
          </p:cNvPicPr>
          <p:nvPr>
            <p:ph sz="half" idx="3"/>
          </p:nvPr>
        </p:nvPicPr>
        <p:blipFill>
          <a:blip r:embed="rId3" cstate="print">
            <a:extLst>
              <a:ext uri="{28A0092B-C50C-407E-A947-70E740481C1C}">
                <a14:useLocalDpi xmlns:a14="http://schemas.microsoft.com/office/drawing/2010/main" val="0"/>
              </a:ext>
            </a:extLst>
          </a:blip>
          <a:srcRect/>
          <a:stretch>
            <a:fillRect/>
          </a:stretch>
        </p:blipFill>
        <p:spPr>
          <a:xfrm>
            <a:off x="308372" y="1876425"/>
            <a:ext cx="4966097" cy="3733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5103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864096"/>
          </a:xfrm>
        </p:spPr>
        <p:txBody>
          <a:bodyPr>
            <a:normAutofit/>
          </a:bodyPr>
          <a:lstStyle/>
          <a:p>
            <a:r>
              <a:rPr lang="de-DE" sz="3600" b="1" dirty="0" smtClean="0">
                <a:latin typeface="Arial" panose="020B0604020202020204" pitchFamily="34" charset="0"/>
                <a:cs typeface="Arial" panose="020B0604020202020204" pitchFamily="34" charset="0"/>
              </a:rPr>
              <a:t>Aneignungsräume der Jugendlichen</a:t>
            </a:r>
            <a:endParaRPr lang="de-DE" sz="3600" b="1"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163885"/>
            <a:ext cx="8229600" cy="5217443"/>
          </a:xfrm>
        </p:spPr>
        <p:txBody>
          <a:bodyPr>
            <a:noAutofit/>
          </a:bodyPr>
          <a:lstStyle/>
          <a:p>
            <a:r>
              <a:rPr lang="de-DE" dirty="0" smtClean="0">
                <a:latin typeface="Arial" panose="020B0604020202020204" pitchFamily="34" charset="0"/>
                <a:cs typeface="Arial" panose="020B0604020202020204" pitchFamily="34" charset="0"/>
              </a:rPr>
              <a:t>Die neue Ganztagsschule als „Lebensort“</a:t>
            </a:r>
          </a:p>
          <a:p>
            <a:r>
              <a:rPr lang="de-DE" dirty="0" smtClean="0">
                <a:latin typeface="Arial" panose="020B0604020202020204" pitchFamily="34" charset="0"/>
                <a:cs typeface="Arial" panose="020B0604020202020204" pitchFamily="34" charset="0"/>
              </a:rPr>
              <a:t>McDonalds: die erfolgreichste „Jugendeinrichtung“ in Deutschland</a:t>
            </a:r>
          </a:p>
          <a:p>
            <a:r>
              <a:rPr lang="de-DE" dirty="0" smtClean="0">
                <a:latin typeface="Arial" panose="020B0604020202020204" pitchFamily="34" charset="0"/>
                <a:cs typeface="Arial" panose="020B0604020202020204" pitchFamily="34" charset="0"/>
              </a:rPr>
              <a:t>Shopping Malls mit großer Anziehungskraft</a:t>
            </a:r>
          </a:p>
          <a:p>
            <a:r>
              <a:rPr lang="de-DE" dirty="0" smtClean="0">
                <a:latin typeface="Arial" panose="020B0604020202020204" pitchFamily="34" charset="0"/>
                <a:cs typeface="Arial" panose="020B0604020202020204" pitchFamily="34" charset="0"/>
              </a:rPr>
              <a:t>Virtuelle Räume, soziale Netzwerke</a:t>
            </a:r>
          </a:p>
          <a:p>
            <a:r>
              <a:rPr lang="de-DE" dirty="0" smtClean="0">
                <a:latin typeface="Arial" panose="020B0604020202020204" pitchFamily="34" charset="0"/>
                <a:cs typeface="Arial" panose="020B0604020202020204" pitchFamily="34" charset="0"/>
              </a:rPr>
              <a:t>Mobile Transiträume</a:t>
            </a:r>
          </a:p>
          <a:p>
            <a:endParaRPr lang="de-DE" dirty="0">
              <a:latin typeface="Arial" panose="020B0604020202020204" pitchFamily="34" charset="0"/>
              <a:cs typeface="Arial" panose="020B0604020202020204" pitchFamily="34" charset="0"/>
            </a:endParaRPr>
          </a:p>
          <a:p>
            <a:pPr marL="0" indent="0">
              <a:buNone/>
            </a:pPr>
            <a:r>
              <a:rPr lang="de-DE" dirty="0" smtClean="0">
                <a:latin typeface="Arial" panose="020B0604020202020204" pitchFamily="34" charset="0"/>
                <a:cs typeface="Arial" panose="020B0604020202020204" pitchFamily="34" charset="0"/>
              </a:rPr>
              <a:t>Das sind auch informelle Bildungsräume…</a:t>
            </a:r>
          </a:p>
        </p:txBody>
      </p:sp>
    </p:spTree>
    <p:extLst>
      <p:ext uri="{BB962C8B-B14F-4D97-AF65-F5344CB8AC3E}">
        <p14:creationId xmlns:p14="http://schemas.microsoft.com/office/powerpoint/2010/main" val="2903159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332656"/>
            <a:ext cx="9144000" cy="1143000"/>
          </a:xfrm>
        </p:spPr>
        <p:txBody>
          <a:bodyPr>
            <a:normAutofit fontScale="90000"/>
          </a:bodyPr>
          <a:lstStyle/>
          <a:p>
            <a:pPr algn="l" eaLnBrk="1" hangingPunct="1"/>
            <a:r>
              <a:rPr lang="de-DE" altLang="de-DE" sz="4000" b="1" dirty="0" smtClean="0">
                <a:cs typeface="Times New Roman" pitchFamily="18" charset="0"/>
              </a:rPr>
              <a:t>Tätige Aneignung der gegenständlichen und symbolischen Kultur, Aneignung als…</a:t>
            </a:r>
            <a:r>
              <a:rPr lang="de-DE" altLang="de-DE" sz="3100" b="1" dirty="0" smtClean="0">
                <a:cs typeface="Times New Roman" pitchFamily="18" charset="0"/>
              </a:rPr>
              <a:t>(unsere Untersuchungsdimensionen)</a:t>
            </a:r>
          </a:p>
        </p:txBody>
      </p:sp>
      <p:sp>
        <p:nvSpPr>
          <p:cNvPr id="44035" name="Rectangle 3"/>
          <p:cNvSpPr>
            <a:spLocks noGrp="1" noChangeArrowheads="1"/>
          </p:cNvSpPr>
          <p:nvPr>
            <p:ph type="body" idx="1"/>
          </p:nvPr>
        </p:nvSpPr>
        <p:spPr>
          <a:xfrm>
            <a:off x="611560" y="1955056"/>
            <a:ext cx="7752465" cy="4786312"/>
          </a:xfrm>
        </p:spPr>
        <p:txBody>
          <a:bodyPr>
            <a:normAutofit fontScale="92500" lnSpcReduction="10000"/>
          </a:bodyPr>
          <a:lstStyle/>
          <a:p>
            <a:pPr>
              <a:lnSpc>
                <a:spcPct val="90000"/>
              </a:lnSpc>
            </a:pPr>
            <a:r>
              <a:rPr lang="de-DE" sz="2800" b="1" dirty="0"/>
              <a:t>eigentätige Auseinandersetzung mit der </a:t>
            </a:r>
            <a:r>
              <a:rPr lang="de-DE" sz="2800" b="1" dirty="0" smtClean="0"/>
              <a:t>Umwelt</a:t>
            </a:r>
            <a:endParaRPr lang="en-US" sz="2800" b="1" dirty="0" smtClean="0">
              <a:cs typeface="Times New Roman" pitchFamily="18" charset="0"/>
            </a:endParaRPr>
          </a:p>
          <a:p>
            <a:pPr>
              <a:lnSpc>
                <a:spcPct val="90000"/>
              </a:lnSpc>
            </a:pPr>
            <a:r>
              <a:rPr lang="de-DE" sz="2800" b="1" dirty="0" smtClean="0"/>
              <a:t>Inszenierung</a:t>
            </a:r>
            <a:r>
              <a:rPr lang="de-DE" sz="2800" b="1" dirty="0"/>
              <a:t>, Verortung  im öffentlichen Raum (Nischen, Ecken, Bühnen) und in </a:t>
            </a:r>
            <a:r>
              <a:rPr lang="de-DE" sz="2800" b="1" dirty="0" smtClean="0"/>
              <a:t>Institutionen</a:t>
            </a:r>
          </a:p>
          <a:p>
            <a:pPr>
              <a:lnSpc>
                <a:spcPct val="90000"/>
              </a:lnSpc>
            </a:pPr>
            <a:r>
              <a:rPr lang="de-DE" sz="2800" b="1" dirty="0" smtClean="0"/>
              <a:t>Erweiterung </a:t>
            </a:r>
            <a:r>
              <a:rPr lang="de-DE" sz="2800" b="1" dirty="0"/>
              <a:t>des Handlungsraumes (die neuen Möglichkeiten, die in neuen Räumen </a:t>
            </a:r>
            <a:r>
              <a:rPr lang="de-DE" sz="2800" b="1" dirty="0" smtClean="0"/>
              <a:t>liegen)</a:t>
            </a:r>
            <a:endParaRPr lang="en-US" sz="2800" b="1" dirty="0" smtClean="0">
              <a:cs typeface="Times New Roman" pitchFamily="18" charset="0"/>
            </a:endParaRPr>
          </a:p>
          <a:p>
            <a:pPr>
              <a:lnSpc>
                <a:spcPct val="90000"/>
              </a:lnSpc>
            </a:pPr>
            <a:r>
              <a:rPr lang="de-DE" sz="2800" b="1" dirty="0" smtClean="0"/>
              <a:t>Veränderung </a:t>
            </a:r>
            <a:r>
              <a:rPr lang="de-DE" sz="2800" b="1" dirty="0"/>
              <a:t>vorgegebener Situationen und </a:t>
            </a:r>
            <a:r>
              <a:rPr lang="de-DE" sz="2800" b="1" dirty="0" smtClean="0"/>
              <a:t>Arrangements</a:t>
            </a:r>
            <a:endParaRPr lang="en-US" sz="2800" b="1" dirty="0" smtClean="0">
              <a:cs typeface="Times New Roman" pitchFamily="18" charset="0"/>
            </a:endParaRPr>
          </a:p>
          <a:p>
            <a:pPr>
              <a:lnSpc>
                <a:spcPct val="90000"/>
              </a:lnSpc>
            </a:pPr>
            <a:r>
              <a:rPr lang="de-DE" sz="2800" b="1" dirty="0" smtClean="0"/>
              <a:t>Erweiterung </a:t>
            </a:r>
            <a:r>
              <a:rPr lang="de-DE" sz="2800" b="1" dirty="0"/>
              <a:t>motorischer, gegenständlicher, kreativer und  medialer Kompetenz </a:t>
            </a:r>
            <a:endParaRPr lang="en-US" sz="2800" b="1" dirty="0">
              <a:cs typeface="Times New Roman" pitchFamily="18" charset="0"/>
            </a:endParaRPr>
          </a:p>
          <a:p>
            <a:pPr>
              <a:defRPr/>
            </a:pPr>
            <a:r>
              <a:rPr lang="de-DE" sz="2800" b="1" dirty="0" smtClean="0"/>
              <a:t>Gestaltung eigener Räume: „</a:t>
            </a:r>
            <a:r>
              <a:rPr lang="de-DE" sz="2800" b="1" dirty="0" err="1" smtClean="0"/>
              <a:t>Spacing</a:t>
            </a:r>
            <a:r>
              <a:rPr lang="de-DE" sz="2800" b="1" dirty="0" smtClean="0"/>
              <a:t>“</a:t>
            </a:r>
            <a:endParaRPr lang="de-DE" sz="2800" dirty="0" smtClean="0"/>
          </a:p>
          <a:p>
            <a:pPr>
              <a:defRPr/>
            </a:pPr>
            <a:r>
              <a:rPr lang="de-DE" sz="2800" b="1" dirty="0" smtClean="0"/>
              <a:t>Verknüpfung </a:t>
            </a:r>
            <a:r>
              <a:rPr lang="de-DE" sz="2800" b="1" dirty="0"/>
              <a:t>von </a:t>
            </a:r>
            <a:r>
              <a:rPr lang="de-DE" sz="2800" b="1" dirty="0" smtClean="0"/>
              <a:t>Räumen (virtuelle, „</a:t>
            </a:r>
            <a:r>
              <a:rPr lang="de-DE" sz="2800" b="1" dirty="0" err="1" smtClean="0"/>
              <a:t>vireale</a:t>
            </a:r>
            <a:r>
              <a:rPr lang="de-DE" sz="2800" b="1" dirty="0" smtClean="0"/>
              <a:t>“ gegenständliche Räume)</a:t>
            </a:r>
          </a:p>
          <a:p>
            <a:pPr marL="0" indent="0">
              <a:buFontTx/>
              <a:buNone/>
              <a:defRPr/>
            </a:pPr>
            <a:endParaRPr lang="de-DE" sz="2800" b="1" dirty="0" smtClean="0"/>
          </a:p>
          <a:p>
            <a:pPr marL="0" indent="0">
              <a:lnSpc>
                <a:spcPct val="90000"/>
              </a:lnSpc>
              <a:buFontTx/>
              <a:buNone/>
              <a:defRPr/>
            </a:pPr>
            <a:endParaRPr lang="de-DE" sz="2800" dirty="0"/>
          </a:p>
          <a:p>
            <a:pPr eaLnBrk="1" hangingPunct="1">
              <a:lnSpc>
                <a:spcPct val="90000"/>
              </a:lnSpc>
              <a:buFontTx/>
              <a:buChar char="-"/>
              <a:defRPr/>
            </a:pPr>
            <a:endParaRPr lang="de-DE" sz="2400" b="1" dirty="0" smtClean="0">
              <a:solidFill>
                <a:srgbClr val="A50021"/>
              </a:solidFill>
            </a:endParaRPr>
          </a:p>
        </p:txBody>
      </p:sp>
    </p:spTree>
    <p:extLst>
      <p:ext uri="{BB962C8B-B14F-4D97-AF65-F5344CB8AC3E}">
        <p14:creationId xmlns:p14="http://schemas.microsoft.com/office/powerpoint/2010/main" val="3800969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457200" y="44450"/>
            <a:ext cx="8229600" cy="1143000"/>
          </a:xfrm>
        </p:spPr>
        <p:txBody>
          <a:bodyPr>
            <a:normAutofit/>
          </a:bodyPr>
          <a:lstStyle/>
          <a:p>
            <a:r>
              <a:rPr lang="de-DE" dirty="0" smtClean="0"/>
              <a:t>Learning </a:t>
            </a:r>
            <a:r>
              <a:rPr lang="de-DE" dirty="0" err="1" smtClean="0"/>
              <a:t>by</a:t>
            </a:r>
            <a:r>
              <a:rPr lang="de-DE" dirty="0" smtClean="0"/>
              <a:t> </a:t>
            </a:r>
            <a:r>
              <a:rPr lang="de-DE" dirty="0" err="1" smtClean="0"/>
              <a:t>doing</a:t>
            </a:r>
            <a:r>
              <a:rPr lang="de-DE" dirty="0" smtClean="0"/>
              <a:t>“ (J. Dewey)!</a:t>
            </a:r>
          </a:p>
        </p:txBody>
      </p:sp>
      <p:sp>
        <p:nvSpPr>
          <p:cNvPr id="41987" name="Inhaltsplatzhalter 2"/>
          <p:cNvSpPr>
            <a:spLocks noGrp="1"/>
          </p:cNvSpPr>
          <p:nvPr>
            <p:ph idx="1"/>
          </p:nvPr>
        </p:nvSpPr>
        <p:spPr>
          <a:xfrm>
            <a:off x="18360" y="1268760"/>
            <a:ext cx="8514080" cy="5257800"/>
          </a:xfrm>
        </p:spPr>
        <p:txBody>
          <a:bodyPr>
            <a:normAutofit fontScale="92500" lnSpcReduction="10000"/>
          </a:bodyPr>
          <a:lstStyle/>
          <a:p>
            <a:pPr>
              <a:buFontTx/>
              <a:buNone/>
            </a:pPr>
            <a:r>
              <a:rPr lang="de-DE" b="1" dirty="0" err="1" smtClean="0"/>
              <a:t>Activity</a:t>
            </a:r>
            <a:r>
              <a:rPr lang="de-DE" b="1" dirty="0" smtClean="0"/>
              <a:t> </a:t>
            </a:r>
            <a:r>
              <a:rPr lang="de-DE" b="1" dirty="0" err="1" smtClean="0"/>
              <a:t>Theory</a:t>
            </a:r>
            <a:endParaRPr lang="de-DE" b="1" dirty="0" smtClean="0"/>
          </a:p>
          <a:p>
            <a:pPr>
              <a:buFontTx/>
              <a:buNone/>
            </a:pPr>
            <a:endParaRPr lang="de-DE" dirty="0"/>
          </a:p>
          <a:p>
            <a:pPr>
              <a:buFontTx/>
              <a:buNone/>
            </a:pPr>
            <a:r>
              <a:rPr lang="de-DE" dirty="0" smtClean="0"/>
              <a:t>Deinet/Reutlinger:</a:t>
            </a:r>
          </a:p>
          <a:p>
            <a:pPr>
              <a:buFontTx/>
              <a:buNone/>
            </a:pPr>
            <a:r>
              <a:rPr lang="de-DE" b="1" dirty="0" smtClean="0">
                <a:cs typeface="Times New Roman" pitchFamily="18" charset="0"/>
              </a:rPr>
              <a:t>„Tätigkeit  - </a:t>
            </a:r>
          </a:p>
          <a:p>
            <a:pPr>
              <a:buFontTx/>
              <a:buNone/>
            </a:pPr>
            <a:r>
              <a:rPr lang="de-DE" b="1" dirty="0" smtClean="0">
                <a:cs typeface="Times New Roman" pitchFamily="18" charset="0"/>
              </a:rPr>
              <a:t>Aneignung – Bildung“</a:t>
            </a:r>
          </a:p>
          <a:p>
            <a:pPr>
              <a:buFontTx/>
              <a:buNone/>
            </a:pPr>
            <a:r>
              <a:rPr lang="de-DE" b="1" dirty="0" smtClean="0">
                <a:cs typeface="Times New Roman" pitchFamily="18" charset="0"/>
              </a:rPr>
              <a:t>(2014)</a:t>
            </a:r>
          </a:p>
          <a:p>
            <a:pPr>
              <a:buFontTx/>
              <a:buNone/>
            </a:pPr>
            <a:r>
              <a:rPr lang="de-DE" dirty="0" smtClean="0">
                <a:cs typeface="Times New Roman" pitchFamily="18" charset="0"/>
              </a:rPr>
              <a:t>Deinet/Reis/</a:t>
            </a:r>
          </a:p>
          <a:p>
            <a:pPr>
              <a:buFontTx/>
              <a:buNone/>
            </a:pPr>
            <a:r>
              <a:rPr lang="de-DE" dirty="0" smtClean="0">
                <a:cs typeface="Times New Roman" pitchFamily="18" charset="0"/>
              </a:rPr>
              <a:t>Reutlinger/Winkler:</a:t>
            </a:r>
          </a:p>
          <a:p>
            <a:pPr>
              <a:buFontTx/>
              <a:buNone/>
            </a:pPr>
            <a:r>
              <a:rPr lang="de-DE" b="1" dirty="0" smtClean="0">
                <a:cs typeface="Times New Roman" pitchFamily="18" charset="0"/>
              </a:rPr>
              <a:t>Potentiale des Aneignungs-</a:t>
            </a:r>
          </a:p>
          <a:p>
            <a:pPr>
              <a:buFontTx/>
              <a:buNone/>
            </a:pPr>
            <a:r>
              <a:rPr lang="de-DE" b="1" dirty="0" smtClean="0">
                <a:cs typeface="Times New Roman" pitchFamily="18" charset="0"/>
              </a:rPr>
              <a:t>Konzepts (2018)</a:t>
            </a:r>
            <a:endParaRPr lang="de-DE" b="1" dirty="0" smtClean="0"/>
          </a:p>
          <a:p>
            <a:pPr>
              <a:buFontTx/>
              <a:buNone/>
            </a:pPr>
            <a:endParaRPr lang="de-DE" dirty="0" smtClean="0"/>
          </a:p>
        </p:txBody>
      </p:sp>
      <p:pic>
        <p:nvPicPr>
          <p:cNvPr id="41988" name="Picture 2"/>
          <p:cNvPicPr>
            <a:picLocks noChangeAspect="1" noChangeArrowheads="1"/>
          </p:cNvPicPr>
          <p:nvPr/>
        </p:nvPicPr>
        <p:blipFill>
          <a:blip r:embed="rId2" cstate="print"/>
          <a:srcRect/>
          <a:stretch>
            <a:fillRect/>
          </a:stretch>
        </p:blipFill>
        <p:spPr bwMode="auto">
          <a:xfrm>
            <a:off x="4631878" y="1268760"/>
            <a:ext cx="4692650" cy="5638800"/>
          </a:xfrm>
          <a:prstGeom prst="rect">
            <a:avLst/>
          </a:prstGeom>
          <a:noFill/>
          <a:ln w="9525">
            <a:noFill/>
            <a:miter lim="800000"/>
            <a:headEnd/>
            <a:tailEnd/>
          </a:ln>
        </p:spPr>
      </p:pic>
    </p:spTree>
    <p:extLst>
      <p:ext uri="{BB962C8B-B14F-4D97-AF65-F5344CB8AC3E}">
        <p14:creationId xmlns:p14="http://schemas.microsoft.com/office/powerpoint/2010/main" val="3372595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1052737"/>
            <a:ext cx="8280920" cy="5262979"/>
          </a:xfrm>
          <a:prstGeom prst="rect">
            <a:avLst/>
          </a:prstGeom>
          <a:noFill/>
        </p:spPr>
        <p:txBody>
          <a:bodyPr wrap="square" rtlCol="0">
            <a:spAutoFit/>
          </a:bodyPr>
          <a:lstStyle/>
          <a:p>
            <a:r>
              <a:rPr lang="de-DE" sz="2400" b="1" dirty="0" smtClean="0"/>
              <a:t>Zwischenfazit</a:t>
            </a:r>
            <a:r>
              <a:rPr lang="de-DE" sz="2400" b="1" dirty="0"/>
              <a:t>:</a:t>
            </a:r>
          </a:p>
          <a:p>
            <a:endParaRPr lang="de-DE" sz="2400" dirty="0"/>
          </a:p>
          <a:p>
            <a:pPr marL="342900" indent="-342900">
              <a:buFont typeface="Arial" panose="020B0604020202020204" pitchFamily="34" charset="0"/>
              <a:buChar char="•"/>
            </a:pPr>
            <a:r>
              <a:rPr lang="de-DE" sz="2400" dirty="0"/>
              <a:t>Auch wir müssen </a:t>
            </a:r>
            <a:r>
              <a:rPr lang="de-DE" sz="2400" dirty="0" smtClean="0"/>
              <a:t>in der Jugendarbeit einen </a:t>
            </a:r>
            <a:r>
              <a:rPr lang="de-DE" sz="2400" dirty="0"/>
              <a:t>erweiterten Raumbegriff verwenden, um der gesellschaftlichen Realität und den Lebenswelten Jugendlicher heute gerecht zu werden.</a:t>
            </a:r>
          </a:p>
          <a:p>
            <a:pPr marL="342900" indent="-342900">
              <a:buFont typeface="Arial" panose="020B0604020202020204" pitchFamily="34" charset="0"/>
              <a:buChar char="•"/>
            </a:pPr>
            <a:r>
              <a:rPr lang="de-DE" sz="2400" dirty="0"/>
              <a:t>Dies spricht nicht gegen eine sozialraumorientierte, sozialgeografische (Jugendhilfe-) Planung, und auch nicht gegen eine Jugendarbeit mit sozialräumlichem Bezug (Stadtteil, Region, Einzugsbereich)</a:t>
            </a:r>
          </a:p>
          <a:p>
            <a:pPr marL="342900" indent="-342900">
              <a:buFont typeface="Arial" panose="020B0604020202020204" pitchFamily="34" charset="0"/>
              <a:buChar char="•"/>
            </a:pPr>
            <a:r>
              <a:rPr lang="de-DE" sz="2400" dirty="0"/>
              <a:t>Diese muss ergänzt werden durch einen qualitativen Blick auf subjektive Lebenswelten, die z.T. nicht deckungsgleich mit den offiziellen Sozialräumen als Planungsräumen sind</a:t>
            </a:r>
            <a:r>
              <a:rPr lang="de-DE" sz="2400" dirty="0" smtClean="0"/>
              <a:t>! </a:t>
            </a:r>
          </a:p>
          <a:p>
            <a:pPr marL="342900" indent="-342900">
              <a:buFont typeface="Arial" panose="020B0604020202020204" pitchFamily="34" charset="0"/>
              <a:buChar char="•"/>
            </a:pPr>
            <a:r>
              <a:rPr lang="de-DE" sz="2400" dirty="0" smtClean="0"/>
              <a:t>Aneignungsräume sind immer auch Bildungsräume (in dem erweiterten Raum- und Bildungsverständnis)  </a:t>
            </a:r>
            <a:endParaRPr lang="de-DE" sz="2400" dirty="0"/>
          </a:p>
        </p:txBody>
      </p:sp>
    </p:spTree>
    <p:extLst>
      <p:ext uri="{BB962C8B-B14F-4D97-AF65-F5344CB8AC3E}">
        <p14:creationId xmlns:p14="http://schemas.microsoft.com/office/powerpoint/2010/main" val="247261341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496" y="836712"/>
            <a:ext cx="9174480" cy="5489571"/>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8100000" scaled="1"/>
            <a:tileRect/>
          </a:gradFill>
          <a:ln>
            <a:noFill/>
          </a:ln>
        </p:spPr>
        <p:txBody>
          <a:bodyPr wrap="square" lIns="87078" tIns="36000" rIns="87078" bIns="36000" anchor="b">
            <a:spAutoFit/>
          </a:bodyPr>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r>
              <a:rPr lang="de-DE" sz="3200" b="1" dirty="0"/>
              <a:t>Von der Gemeinwesenarbeit zur sozialräumlichen </a:t>
            </a:r>
            <a:r>
              <a:rPr lang="de-DE" sz="3200" b="1" dirty="0" smtClean="0"/>
              <a:t>Jugendarbeit</a:t>
            </a:r>
          </a:p>
          <a:p>
            <a:pPr marL="514350" indent="-514350">
              <a:buFont typeface="+mj-lt"/>
              <a:buAutoNum type="arabicPeriod"/>
            </a:pPr>
            <a:r>
              <a:rPr lang="de-DE" sz="2400" b="1" dirty="0" smtClean="0"/>
              <a:t>Grundlage: Sozialraum- und Lebensweltanalyse, sozialräumliche Konzeptentwicklung</a:t>
            </a:r>
          </a:p>
          <a:p>
            <a:pPr marL="514350" indent="-514350">
              <a:buFont typeface="+mj-lt"/>
              <a:buAutoNum type="arabicPeriod"/>
            </a:pPr>
            <a:r>
              <a:rPr lang="de-DE" sz="2400" b="1" dirty="0" smtClean="0"/>
              <a:t>Theoretische Bausteine: Subjektorientierung, Sozialökologie, flexibler Raumbegriff, Aneignungskonzept</a:t>
            </a:r>
          </a:p>
          <a:p>
            <a:pPr marL="514350" indent="-514350">
              <a:buFont typeface="+mj-lt"/>
              <a:buAutoNum type="arabicPeriod"/>
            </a:pPr>
            <a:r>
              <a:rPr lang="de-DE" sz="2400" b="1" dirty="0" smtClean="0"/>
              <a:t>Konzeptionelle Bausteine (einige):</a:t>
            </a:r>
          </a:p>
          <a:p>
            <a:pPr marL="1257300" lvl="1" indent="-514350">
              <a:buFont typeface="Arial" panose="020B0604020202020204" pitchFamily="34" charset="0"/>
              <a:buChar char="•"/>
            </a:pPr>
            <a:r>
              <a:rPr lang="de-DE" sz="2400" b="1" dirty="0" smtClean="0"/>
              <a:t>an den Orten der Jugendlichen</a:t>
            </a:r>
          </a:p>
          <a:p>
            <a:pPr marL="1257300" lvl="1" indent="-514350">
              <a:buFont typeface="Arial" panose="020B0604020202020204" pitchFamily="34" charset="0"/>
              <a:buChar char="•"/>
            </a:pPr>
            <a:r>
              <a:rPr lang="de-DE" sz="2400" b="1" dirty="0"/>
              <a:t>i</a:t>
            </a:r>
            <a:r>
              <a:rPr lang="de-DE" sz="2400" b="1" dirty="0" smtClean="0"/>
              <a:t>m öffentlichen Raum</a:t>
            </a:r>
          </a:p>
          <a:p>
            <a:pPr marL="1257300" lvl="1" indent="-514350">
              <a:buFont typeface="Arial" panose="020B0604020202020204" pitchFamily="34" charset="0"/>
              <a:buChar char="•"/>
            </a:pPr>
            <a:r>
              <a:rPr lang="de-DE" sz="2400" b="1" dirty="0"/>
              <a:t>t</a:t>
            </a:r>
            <a:r>
              <a:rPr lang="de-DE" sz="2400" b="1" dirty="0" smtClean="0"/>
              <a:t>emporäre Räume</a:t>
            </a:r>
          </a:p>
          <a:p>
            <a:pPr marL="1257300" lvl="1" indent="-514350">
              <a:buFont typeface="Arial" panose="020B0604020202020204" pitchFamily="34" charset="0"/>
              <a:buChar char="•"/>
            </a:pPr>
            <a:r>
              <a:rPr lang="de-DE" sz="2400" b="1" dirty="0"/>
              <a:t>g</a:t>
            </a:r>
            <a:r>
              <a:rPr lang="de-DE" sz="2400" b="1" dirty="0" smtClean="0"/>
              <a:t>egenkulturelle Räume</a:t>
            </a:r>
          </a:p>
          <a:p>
            <a:pPr marL="1257300" lvl="1" indent="-514350">
              <a:buFont typeface="Arial" panose="020B0604020202020204" pitchFamily="34" charset="0"/>
              <a:buChar char="•"/>
            </a:pPr>
            <a:r>
              <a:rPr lang="de-DE" sz="2400" b="1" dirty="0"/>
              <a:t>p</a:t>
            </a:r>
            <a:r>
              <a:rPr lang="de-DE" sz="2400" b="1" dirty="0" smtClean="0"/>
              <a:t>artizipative, aktivierende Lebensweltanalyse mit Jugendlichen als Teil der Jugendarbeit</a:t>
            </a:r>
            <a:endParaRPr lang="de-DE" sz="2400" b="1" dirty="0"/>
          </a:p>
          <a:p>
            <a:pPr marL="0" lvl="1" indent="0"/>
            <a:r>
              <a:rPr lang="de-DE" sz="2400" b="1" dirty="0" smtClean="0"/>
              <a:t>4.  Resümee </a:t>
            </a:r>
            <a:r>
              <a:rPr lang="de-DE" sz="2400" b="1" dirty="0"/>
              <a:t>für die „Wiederentdeckung des Sozialraums“</a:t>
            </a:r>
            <a:endParaRPr lang="de-DE" sz="2400" b="1" dirty="0" smtClean="0"/>
          </a:p>
        </p:txBody>
      </p:sp>
    </p:spTree>
    <p:extLst>
      <p:ext uri="{BB962C8B-B14F-4D97-AF65-F5344CB8AC3E}">
        <p14:creationId xmlns:p14="http://schemas.microsoft.com/office/powerpoint/2010/main" val="254041690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496" y="836712"/>
            <a:ext cx="9174480" cy="5489571"/>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8100000" scaled="1"/>
            <a:tileRect/>
          </a:gradFill>
          <a:ln>
            <a:noFill/>
          </a:ln>
        </p:spPr>
        <p:txBody>
          <a:bodyPr wrap="square" lIns="87078" tIns="36000" rIns="87078" bIns="36000" anchor="b">
            <a:spAutoFit/>
          </a:bodyPr>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r>
              <a:rPr lang="de-DE" sz="3200" b="1" dirty="0"/>
              <a:t>Von der Gemeinwesenarbeit zur sozialräumlichen </a:t>
            </a:r>
            <a:r>
              <a:rPr lang="de-DE" sz="3200" b="1" dirty="0" smtClean="0"/>
              <a:t>Jugendarbeit</a:t>
            </a:r>
          </a:p>
          <a:p>
            <a:pPr marL="514350" indent="-514350">
              <a:buFont typeface="+mj-lt"/>
              <a:buAutoNum type="arabicPeriod"/>
            </a:pPr>
            <a:r>
              <a:rPr lang="de-DE" sz="2400" b="1" dirty="0" smtClean="0"/>
              <a:t>Grundlage: Sozialraum- und Lebensweltanalyse, sozialräumliche Konzeptentwicklung</a:t>
            </a:r>
          </a:p>
          <a:p>
            <a:pPr marL="514350" indent="-514350">
              <a:buFont typeface="+mj-lt"/>
              <a:buAutoNum type="arabicPeriod"/>
            </a:pPr>
            <a:r>
              <a:rPr lang="de-DE" sz="2400" b="1" dirty="0" smtClean="0"/>
              <a:t>Theoretische Bausteine: Subjektorientierung, Sozialökologie, flexibler Raumbegriff, Aneignungskonzept</a:t>
            </a:r>
          </a:p>
          <a:p>
            <a:pPr marL="514350" indent="-514350">
              <a:buFont typeface="+mj-lt"/>
              <a:buAutoNum type="arabicPeriod"/>
            </a:pPr>
            <a:r>
              <a:rPr lang="de-DE" sz="2400" b="1" u="sng" dirty="0" smtClean="0"/>
              <a:t>Konzeptionelle Bausteine (einige):</a:t>
            </a:r>
          </a:p>
          <a:p>
            <a:pPr marL="1257300" lvl="1" indent="-514350">
              <a:buFont typeface="Arial" panose="020B0604020202020204" pitchFamily="34" charset="0"/>
              <a:buChar char="•"/>
            </a:pPr>
            <a:r>
              <a:rPr lang="de-DE" sz="2400" b="1" dirty="0" smtClean="0"/>
              <a:t>an den Orten der Jugendlichen</a:t>
            </a:r>
          </a:p>
          <a:p>
            <a:pPr marL="1257300" lvl="1" indent="-514350">
              <a:buFont typeface="Arial" panose="020B0604020202020204" pitchFamily="34" charset="0"/>
              <a:buChar char="•"/>
            </a:pPr>
            <a:r>
              <a:rPr lang="de-DE" sz="2400" b="1" dirty="0"/>
              <a:t>i</a:t>
            </a:r>
            <a:r>
              <a:rPr lang="de-DE" sz="2400" b="1" dirty="0" smtClean="0"/>
              <a:t>m öffentlichen Raum</a:t>
            </a:r>
          </a:p>
          <a:p>
            <a:pPr marL="1257300" lvl="1" indent="-514350">
              <a:buFont typeface="Arial" panose="020B0604020202020204" pitchFamily="34" charset="0"/>
              <a:buChar char="•"/>
            </a:pPr>
            <a:r>
              <a:rPr lang="de-DE" sz="2400" b="1" dirty="0"/>
              <a:t>t</a:t>
            </a:r>
            <a:r>
              <a:rPr lang="de-DE" sz="2400" b="1" dirty="0" smtClean="0"/>
              <a:t>emporäre Räume</a:t>
            </a:r>
          </a:p>
          <a:p>
            <a:pPr marL="1257300" lvl="1" indent="-514350">
              <a:buFont typeface="Arial" panose="020B0604020202020204" pitchFamily="34" charset="0"/>
              <a:buChar char="•"/>
            </a:pPr>
            <a:r>
              <a:rPr lang="de-DE" sz="2400" b="1" dirty="0"/>
              <a:t>g</a:t>
            </a:r>
            <a:r>
              <a:rPr lang="de-DE" sz="2400" b="1" dirty="0" smtClean="0"/>
              <a:t>egenkulturelle Räume</a:t>
            </a:r>
          </a:p>
          <a:p>
            <a:pPr marL="1257300" lvl="1" indent="-514350">
              <a:buFont typeface="Arial" panose="020B0604020202020204" pitchFamily="34" charset="0"/>
              <a:buChar char="•"/>
            </a:pPr>
            <a:r>
              <a:rPr lang="de-DE" sz="2400" b="1" dirty="0"/>
              <a:t>p</a:t>
            </a:r>
            <a:r>
              <a:rPr lang="de-DE" sz="2400" b="1" dirty="0" smtClean="0"/>
              <a:t>artizipative, aktivierende Lebensweltanalyse mit Jugendlichen als Teil der Jugendarbeit</a:t>
            </a:r>
            <a:endParaRPr lang="de-DE" sz="2400" b="1" dirty="0"/>
          </a:p>
          <a:p>
            <a:pPr marL="0" lvl="1" indent="0"/>
            <a:r>
              <a:rPr lang="de-DE" sz="2400" b="1" dirty="0" smtClean="0"/>
              <a:t>4.  Resümee </a:t>
            </a:r>
            <a:r>
              <a:rPr lang="de-DE" sz="2400" b="1" dirty="0"/>
              <a:t>für die „Wiederentdeckung des Sozialraums“</a:t>
            </a:r>
            <a:endParaRPr lang="de-DE" sz="2400" b="1" dirty="0" smtClean="0"/>
          </a:p>
        </p:txBody>
      </p:sp>
    </p:spTree>
    <p:extLst>
      <p:ext uri="{BB962C8B-B14F-4D97-AF65-F5344CB8AC3E}">
        <p14:creationId xmlns:p14="http://schemas.microsoft.com/office/powerpoint/2010/main" val="113833629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Inhaltsplatzhalter 3"/>
          <p:cNvSpPr>
            <a:spLocks noGrp="1"/>
          </p:cNvSpPr>
          <p:nvPr>
            <p:ph sz="half" idx="2"/>
          </p:nvPr>
        </p:nvSpPr>
        <p:spPr>
          <a:xfrm>
            <a:off x="5614537" y="2057400"/>
            <a:ext cx="3493967" cy="4035895"/>
          </a:xfrm>
        </p:spPr>
        <p:txBody>
          <a:bodyPr>
            <a:normAutofit/>
          </a:bodyPr>
          <a:lstStyle/>
          <a:p>
            <a:pPr marL="0" indent="0">
              <a:buNone/>
            </a:pPr>
            <a:r>
              <a:rPr lang="de-DE" altLang="de-DE" dirty="0" smtClean="0"/>
              <a:t>Der Gang durch die Mall beginnt bei DM: „dort kann man Wasser trinken…</a:t>
            </a:r>
          </a:p>
          <a:p>
            <a:pPr marL="0" indent="0">
              <a:buNone/>
            </a:pPr>
            <a:r>
              <a:rPr lang="de-DE" altLang="de-DE" dirty="0" smtClean="0"/>
              <a:t>…mit den </a:t>
            </a:r>
            <a:r>
              <a:rPr lang="de-DE" altLang="de-DE" dirty="0" err="1" smtClean="0"/>
              <a:t>Securitys</a:t>
            </a:r>
            <a:r>
              <a:rPr lang="de-DE" altLang="de-DE" dirty="0" smtClean="0"/>
              <a:t> bekommt man schnell Ärger, sie schützen uns aber auch mal!“</a:t>
            </a:r>
          </a:p>
        </p:txBody>
      </p:sp>
      <p:pic>
        <p:nvPicPr>
          <p:cNvPr id="14340" name="Picture 2" descr="C:\Users\Deinet\Desktop\BilkerMall\DSC03233.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76602" y="1728633"/>
            <a:ext cx="6684706" cy="5012735"/>
          </a:xfrm>
        </p:spPr>
      </p:pic>
      <p:sp>
        <p:nvSpPr>
          <p:cNvPr id="6" name="Titel 1"/>
          <p:cNvSpPr>
            <a:spLocks noGrp="1"/>
          </p:cNvSpPr>
          <p:nvPr>
            <p:ph type="title"/>
          </p:nvPr>
        </p:nvSpPr>
        <p:spPr>
          <a:xfrm>
            <a:off x="251520" y="554023"/>
            <a:ext cx="8178800" cy="858753"/>
          </a:xfrm>
        </p:spPr>
        <p:txBody>
          <a:bodyPr>
            <a:normAutofit fontScale="90000"/>
          </a:bodyPr>
          <a:lstStyle/>
          <a:p>
            <a:pPr eaLnBrk="1" hangingPunct="1"/>
            <a:r>
              <a:rPr lang="de-DE" altLang="de-DE" sz="2800" b="1" dirty="0">
                <a:latin typeface="Arial" charset="0"/>
                <a:cs typeface="Arial" charset="0"/>
              </a:rPr>
              <a:t>Forschungsprojekt: „`Chillen´ in der Shopping Mall - neue Aneignungsformen von Jugendlichen in halböffentlichen, kommerziell definierten Räumen“</a:t>
            </a:r>
            <a:br>
              <a:rPr lang="de-DE" altLang="de-DE" sz="2800" b="1" dirty="0">
                <a:latin typeface="Arial" charset="0"/>
                <a:cs typeface="Arial" charset="0"/>
              </a:rPr>
            </a:br>
            <a:endParaRPr lang="de-DE" altLang="de-DE" sz="2800" b="1" dirty="0">
              <a:latin typeface="Arial" charset="0"/>
              <a:cs typeface="Arial" charset="0"/>
            </a:endParaRPr>
          </a:p>
        </p:txBody>
      </p:sp>
    </p:spTree>
    <p:extLst>
      <p:ext uri="{BB962C8B-B14F-4D97-AF65-F5344CB8AC3E}">
        <p14:creationId xmlns:p14="http://schemas.microsoft.com/office/powerpoint/2010/main" val="488963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„Leo </a:t>
            </a:r>
            <a:r>
              <a:rPr lang="de-DE" dirty="0" err="1" smtClean="0"/>
              <a:t>Chill</a:t>
            </a:r>
            <a:r>
              <a:rPr lang="de-DE" dirty="0" smtClean="0"/>
              <a:t>“ als Angebot der Mobilen Jugendarbeit in der Mall in Leonberg</a:t>
            </a:r>
            <a:endParaRPr lang="de-DE"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1514084"/>
            <a:ext cx="6408712" cy="537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775044"/>
            <a:ext cx="2887853" cy="4110340"/>
          </a:xfrm>
          <a:prstGeom prst="rect">
            <a:avLst/>
          </a:prstGeom>
        </p:spPr>
      </p:pic>
    </p:spTree>
    <p:extLst>
      <p:ext uri="{BB962C8B-B14F-4D97-AF65-F5344CB8AC3E}">
        <p14:creationId xmlns:p14="http://schemas.microsoft.com/office/powerpoint/2010/main" val="1658992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a:xfrm>
            <a:off x="457200" y="274638"/>
            <a:ext cx="8229600" cy="1939925"/>
          </a:xfrm>
        </p:spPr>
        <p:txBody>
          <a:bodyPr/>
          <a:lstStyle/>
          <a:p>
            <a:r>
              <a:rPr lang="de-DE" altLang="de-DE" smtClean="0"/>
              <a:t>Öffentliche Räume als Bestandteile lokaler Bildungslandschaften</a:t>
            </a:r>
          </a:p>
        </p:txBody>
      </p:sp>
      <p:sp>
        <p:nvSpPr>
          <p:cNvPr id="74755" name="Inhaltsplatzhalter 2"/>
          <p:cNvSpPr>
            <a:spLocks noGrp="1"/>
          </p:cNvSpPr>
          <p:nvPr>
            <p:ph idx="1"/>
          </p:nvPr>
        </p:nvSpPr>
        <p:spPr>
          <a:xfrm>
            <a:off x="457200" y="2428875"/>
            <a:ext cx="8229600" cy="3697288"/>
          </a:xfrm>
        </p:spPr>
        <p:txBody>
          <a:bodyPr>
            <a:normAutofit fontScale="92500"/>
          </a:bodyPr>
          <a:lstStyle/>
          <a:p>
            <a:r>
              <a:rPr lang="de-DE" altLang="de-DE" sz="4000" dirty="0" smtClean="0"/>
              <a:t>Der öffentliche Raum als Bildungs- und Aneignungsraum,</a:t>
            </a:r>
          </a:p>
          <a:p>
            <a:r>
              <a:rPr lang="de-DE" altLang="de-DE" sz="4000" dirty="0" smtClean="0"/>
              <a:t>als Raum der informellen Bildung,</a:t>
            </a:r>
          </a:p>
          <a:p>
            <a:r>
              <a:rPr lang="de-DE" altLang="de-DE" sz="4000" dirty="0" smtClean="0"/>
              <a:t>als Raum für „wildes Lernen“ (Böhnisch)</a:t>
            </a:r>
          </a:p>
          <a:p>
            <a:r>
              <a:rPr lang="de-DE" altLang="de-DE" sz="4000" dirty="0" smtClean="0"/>
              <a:t>als Raum für Wagnis und Risiko!</a:t>
            </a:r>
          </a:p>
        </p:txBody>
      </p:sp>
    </p:spTree>
    <p:extLst>
      <p:ext uri="{BB962C8B-B14F-4D97-AF65-F5344CB8AC3E}">
        <p14:creationId xmlns:p14="http://schemas.microsoft.com/office/powerpoint/2010/main" val="271899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skater_1"/>
          <p:cNvPicPr>
            <a:picLocks noChangeAspect="1" noChangeArrowheads="1"/>
          </p:cNvPicPr>
          <p:nvPr/>
        </p:nvPicPr>
        <p:blipFill>
          <a:blip r:embed="rId2" cstate="print"/>
          <a:srcRect/>
          <a:stretch>
            <a:fillRect/>
          </a:stretch>
        </p:blipFill>
        <p:spPr bwMode="auto">
          <a:xfrm>
            <a:off x="0" y="0"/>
            <a:ext cx="10210800" cy="6932613"/>
          </a:xfrm>
          <a:prstGeom prst="rect">
            <a:avLst/>
          </a:prstGeom>
          <a:noFill/>
          <a:ln w="9525">
            <a:noFill/>
            <a:miter lim="800000"/>
            <a:headEnd/>
            <a:tailEnd/>
          </a:ln>
        </p:spPr>
      </p:pic>
      <p:sp>
        <p:nvSpPr>
          <p:cNvPr id="43010" name="Text Box 3"/>
          <p:cNvSpPr txBox="1">
            <a:spLocks noChangeArrowheads="1"/>
          </p:cNvSpPr>
          <p:nvPr/>
        </p:nvSpPr>
        <p:spPr bwMode="auto">
          <a:xfrm>
            <a:off x="0" y="0"/>
            <a:ext cx="3810000" cy="4524315"/>
          </a:xfrm>
          <a:prstGeom prst="rect">
            <a:avLst/>
          </a:prstGeom>
          <a:solidFill>
            <a:schemeClr val="bg1"/>
          </a:solidFill>
          <a:ln w="9525">
            <a:noFill/>
            <a:miter lim="800000"/>
            <a:headEnd/>
            <a:tailEnd/>
          </a:ln>
        </p:spPr>
        <p:txBody>
          <a:bodyPr>
            <a:spAutoFit/>
          </a:bodyPr>
          <a:lstStyle/>
          <a:p>
            <a:pPr>
              <a:spcBef>
                <a:spcPct val="50000"/>
              </a:spcBef>
            </a:pPr>
            <a:r>
              <a:rPr lang="de-DE" sz="2400" b="1" dirty="0" smtClean="0">
                <a:latin typeface="Calibri" pitchFamily="34" charset="0"/>
              </a:rPr>
              <a:t>Informelle </a:t>
            </a:r>
            <a:r>
              <a:rPr lang="de-DE" sz="2400" b="1" dirty="0">
                <a:latin typeface="Calibri" pitchFamily="34" charset="0"/>
              </a:rPr>
              <a:t>Bildung </a:t>
            </a:r>
            <a:r>
              <a:rPr lang="de-DE" sz="2400" b="1" dirty="0" smtClean="0">
                <a:latin typeface="Calibri" pitchFamily="34" charset="0"/>
              </a:rPr>
              <a:t>als </a:t>
            </a:r>
            <a:r>
              <a:rPr lang="de-DE" sz="2400" b="1" dirty="0">
                <a:latin typeface="Calibri" pitchFamily="34" charset="0"/>
              </a:rPr>
              <a:t>Bestandteile </a:t>
            </a:r>
            <a:r>
              <a:rPr lang="de-DE" sz="2400" b="1" dirty="0" smtClean="0">
                <a:latin typeface="Calibri" pitchFamily="34" charset="0"/>
              </a:rPr>
              <a:t>kommunaler Bildungslandschaften?</a:t>
            </a:r>
            <a:endParaRPr lang="de-DE" sz="2400" b="1" dirty="0">
              <a:latin typeface="Calibri" pitchFamily="34" charset="0"/>
            </a:endParaRPr>
          </a:p>
          <a:p>
            <a:pPr>
              <a:spcBef>
                <a:spcPct val="50000"/>
              </a:spcBef>
            </a:pPr>
            <a:r>
              <a:rPr lang="de-DE" sz="2400" b="1" dirty="0" smtClean="0">
                <a:latin typeface="Calibri" pitchFamily="34" charset="0"/>
              </a:rPr>
              <a:t>Informelle </a:t>
            </a:r>
            <a:r>
              <a:rPr lang="de-DE" sz="2400" b="1" dirty="0">
                <a:latin typeface="Calibri" pitchFamily="34" charset="0"/>
              </a:rPr>
              <a:t>Bildung ist nicht </a:t>
            </a:r>
            <a:r>
              <a:rPr lang="de-DE" sz="2400" b="1" dirty="0" smtClean="0">
                <a:latin typeface="Calibri" pitchFamily="34" charset="0"/>
              </a:rPr>
              <a:t>planbar! Wir </a:t>
            </a:r>
            <a:r>
              <a:rPr lang="de-DE" sz="2400" b="1" dirty="0">
                <a:latin typeface="Calibri" pitchFamily="34" charset="0"/>
              </a:rPr>
              <a:t>können aber </a:t>
            </a:r>
            <a:r>
              <a:rPr lang="de-DE" sz="2400" b="1" dirty="0" smtClean="0">
                <a:latin typeface="Calibri" pitchFamily="34" charset="0"/>
              </a:rPr>
              <a:t>gute Settings </a:t>
            </a:r>
            <a:r>
              <a:rPr lang="de-DE" sz="2400" b="1" dirty="0">
                <a:latin typeface="Calibri" pitchFamily="34" charset="0"/>
              </a:rPr>
              <a:t>für informelle </a:t>
            </a:r>
            <a:r>
              <a:rPr lang="de-DE" sz="2400" b="1" dirty="0" smtClean="0">
                <a:latin typeface="Calibri" pitchFamily="34" charset="0"/>
              </a:rPr>
              <a:t>Bildungsprozesse schaffen</a:t>
            </a:r>
            <a:r>
              <a:rPr lang="de-DE" sz="2400" b="1" dirty="0">
                <a:latin typeface="Calibri" pitchFamily="34" charset="0"/>
              </a:rPr>
              <a:t> </a:t>
            </a:r>
            <a:r>
              <a:rPr lang="de-DE" sz="2400" b="1" dirty="0" smtClean="0">
                <a:latin typeface="Calibri" pitchFamily="34" charset="0"/>
              </a:rPr>
              <a:t>(Stadtplanung!)</a:t>
            </a:r>
          </a:p>
          <a:p>
            <a:pPr>
              <a:spcBef>
                <a:spcPct val="50000"/>
              </a:spcBef>
            </a:pPr>
            <a:r>
              <a:rPr lang="de-DE" sz="2400" b="1" dirty="0" smtClean="0">
                <a:latin typeface="Calibri" pitchFamily="34" charset="0"/>
              </a:rPr>
              <a:t>Neue Skateanlage mitten in der Stadt als Teil der Bildungslandschaft?!</a:t>
            </a:r>
          </a:p>
        </p:txBody>
      </p:sp>
    </p:spTree>
    <p:extLst>
      <p:ext uri="{BB962C8B-B14F-4D97-AF65-F5344CB8AC3E}">
        <p14:creationId xmlns:p14="http://schemas.microsoft.com/office/powerpoint/2010/main" val="1065701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p:cNvSpPr>
            <a:spLocks noGrp="1"/>
          </p:cNvSpPr>
          <p:nvPr>
            <p:ph type="title"/>
          </p:nvPr>
        </p:nvSpPr>
        <p:spPr/>
        <p:txBody>
          <a:bodyPr>
            <a:normAutofit fontScale="90000"/>
          </a:bodyPr>
          <a:lstStyle/>
          <a:p>
            <a:r>
              <a:rPr lang="de-DE" altLang="de-DE" dirty="0" smtClean="0"/>
              <a:t>Kinderstädte als temporäre Räume in der Bildungslandschaft: Beispiel Mini-München</a:t>
            </a:r>
          </a:p>
        </p:txBody>
      </p:sp>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3677" y="2400540"/>
            <a:ext cx="4538527" cy="3404723"/>
          </a:xfrm>
        </p:spPr>
      </p:pic>
      <p:pic>
        <p:nvPicPr>
          <p:cNvPr id="7" name="Inhaltsplatzhalt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99614" y="2400540"/>
            <a:ext cx="4444768" cy="3332716"/>
          </a:xfrm>
          <a:prstGeom prst="rect">
            <a:avLst/>
          </a:prstGeom>
        </p:spPr>
      </p:pic>
    </p:spTree>
    <p:extLst>
      <p:ext uri="{BB962C8B-B14F-4D97-AF65-F5344CB8AC3E}">
        <p14:creationId xmlns:p14="http://schemas.microsoft.com/office/powerpoint/2010/main" val="3204183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43185"/>
            <a:ext cx="7406580" cy="2177703"/>
          </a:xfrm>
        </p:spPr>
        <p:txBody>
          <a:bodyPr>
            <a:noAutofit/>
          </a:bodyPr>
          <a:lstStyle/>
          <a:p>
            <a:pPr>
              <a:defRPr/>
            </a:pPr>
            <a:r>
              <a:rPr lang="de-DE" sz="2800" b="1" dirty="0"/>
              <a:t>Temporäre Räume in der  Bildungslandschaft: Aktionen und Projekte, z.B. </a:t>
            </a:r>
            <a:r>
              <a:rPr lang="de-DE" sz="2800" b="1" dirty="0" smtClean="0"/>
              <a:t>Kommunalwahl: Aktion in der Pause (Befragung der Jugendlichen, Aktion…)</a:t>
            </a:r>
            <a:r>
              <a:rPr lang="de-DE" sz="2000" b="1" dirty="0" smtClean="0"/>
              <a:t>war </a:t>
            </a:r>
            <a:r>
              <a:rPr lang="de-DE" sz="2000" b="1" dirty="0"/>
              <a:t>Anlass für eine konkrete Kooperation mit dem Jugendring Düsseldorf und der Hochschule</a:t>
            </a:r>
            <a:r>
              <a:rPr lang="de-DE" sz="2800" dirty="0"/>
              <a:t/>
            </a:r>
            <a:br>
              <a:rPr lang="de-DE" sz="2800" dirty="0"/>
            </a:br>
            <a:endParaRPr lang="de-DE" sz="2800" dirty="0"/>
          </a:p>
        </p:txBody>
      </p:sp>
      <p:pic>
        <p:nvPicPr>
          <p:cNvPr id="74756" name="Picture 2" descr="C:\Users\Deinet\Desktop\column_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10" y="2483377"/>
            <a:ext cx="6446918" cy="4834055"/>
          </a:xfrm>
        </p:spPr>
      </p:pic>
    </p:spTree>
    <p:extLst>
      <p:ext uri="{BB962C8B-B14F-4D97-AF65-F5344CB8AC3E}">
        <p14:creationId xmlns:p14="http://schemas.microsoft.com/office/powerpoint/2010/main" val="557382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143000" y="1389460"/>
            <a:ext cx="944166" cy="4482703"/>
          </a:xfrm>
          <a:prstGeom prst="rect">
            <a:avLst/>
          </a:prstGeom>
          <a:solidFill>
            <a:srgbClr val="A50021">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de-DE" altLang="de-DE" sz="1350"/>
          </a:p>
        </p:txBody>
      </p:sp>
      <p:sp>
        <p:nvSpPr>
          <p:cNvPr id="76803" name="Rectangle 3"/>
          <p:cNvSpPr>
            <a:spLocks noChangeArrowheads="1"/>
          </p:cNvSpPr>
          <p:nvPr/>
        </p:nvSpPr>
        <p:spPr bwMode="auto">
          <a:xfrm>
            <a:off x="1925241" y="4076700"/>
            <a:ext cx="6075759" cy="325041"/>
          </a:xfrm>
          <a:prstGeom prst="rect">
            <a:avLst/>
          </a:prstGeom>
          <a:solidFill>
            <a:srgbClr val="FF9933">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de-DE" altLang="de-DE" sz="1350"/>
          </a:p>
        </p:txBody>
      </p:sp>
      <p:sp>
        <p:nvSpPr>
          <p:cNvPr id="76804" name="Rectangle 4"/>
          <p:cNvSpPr>
            <a:spLocks noChangeArrowheads="1"/>
          </p:cNvSpPr>
          <p:nvPr/>
        </p:nvSpPr>
        <p:spPr bwMode="auto">
          <a:xfrm>
            <a:off x="2574132" y="4887516"/>
            <a:ext cx="5426869" cy="432197"/>
          </a:xfrm>
          <a:prstGeom prst="rect">
            <a:avLst/>
          </a:prstGeom>
          <a:solidFill>
            <a:srgbClr val="A50021">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de-DE" altLang="de-DE" sz="1350"/>
          </a:p>
        </p:txBody>
      </p:sp>
      <p:sp>
        <p:nvSpPr>
          <p:cNvPr id="76805" name="Rectangle 7"/>
          <p:cNvSpPr>
            <a:spLocks noChangeArrowheads="1"/>
          </p:cNvSpPr>
          <p:nvPr/>
        </p:nvSpPr>
        <p:spPr bwMode="auto">
          <a:xfrm>
            <a:off x="467544" y="476672"/>
            <a:ext cx="8064896" cy="6192687"/>
          </a:xfrm>
          <a:prstGeom prst="rect">
            <a:avLst/>
          </a:prstGeom>
          <a:solidFill>
            <a:srgbClr val="FF99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20000"/>
              </a:spcBef>
              <a:buFontTx/>
              <a:buNone/>
            </a:pPr>
            <a:r>
              <a:rPr lang="de-DE" altLang="de-DE" sz="2700" b="1" dirty="0" smtClean="0"/>
              <a:t>Planung und Bau eines Treffpunkts im öffentlichen Raum als Kooperationsprojekt zwischen Schule, Mobiler Jugendarbeit. Aspekte politischer Bildung, Aneignung motorischer Fähigkeiten, Handwerk, Unterrichtsbezug …aber nur Jungs! </a:t>
            </a:r>
            <a:endParaRPr lang="de-DE" altLang="de-DE" sz="2700" b="1" dirty="0"/>
          </a:p>
        </p:txBody>
      </p:sp>
      <p:sp>
        <p:nvSpPr>
          <p:cNvPr id="76806" name="Rectangle 8"/>
          <p:cNvSpPr>
            <a:spLocks noChangeArrowheads="1"/>
          </p:cNvSpPr>
          <p:nvPr/>
        </p:nvSpPr>
        <p:spPr bwMode="auto">
          <a:xfrm>
            <a:off x="6082903" y="3969544"/>
            <a:ext cx="1918097" cy="323850"/>
          </a:xfrm>
          <a:prstGeom prst="rect">
            <a:avLst/>
          </a:prstGeom>
          <a:solidFill>
            <a:srgbClr val="A50021">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de-DE" altLang="de-DE" sz="1350"/>
          </a:p>
        </p:txBody>
      </p:sp>
      <p:pic>
        <p:nvPicPr>
          <p:cNvPr id="768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538413"/>
            <a:ext cx="5185172" cy="37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687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smtClean="0">
                <a:latin typeface="+mn-lt"/>
                <a:cs typeface="Arial" panose="020B0604020202020204" pitchFamily="34" charset="0"/>
              </a:rPr>
              <a:t>Die Einbeziehung von informellen und non-formalen Bildungsorten in eine Bildungslandschaften ist schwierig!</a:t>
            </a:r>
            <a:endParaRPr lang="de-DE" sz="3200" dirty="0">
              <a:latin typeface="+mn-lt"/>
              <a:cs typeface="Arial" panose="020B0604020202020204" pitchFamily="34" charset="0"/>
            </a:endParaRPr>
          </a:p>
        </p:txBody>
      </p:sp>
      <p:sp>
        <p:nvSpPr>
          <p:cNvPr id="3" name="Inhaltsplatzhalter 2"/>
          <p:cNvSpPr>
            <a:spLocks noGrp="1"/>
          </p:cNvSpPr>
          <p:nvPr>
            <p:ph idx="1"/>
          </p:nvPr>
        </p:nvSpPr>
        <p:spPr>
          <a:xfrm>
            <a:off x="457200" y="1783357"/>
            <a:ext cx="8229600" cy="5074643"/>
          </a:xfrm>
        </p:spPr>
        <p:txBody>
          <a:bodyPr>
            <a:normAutofit lnSpcReduction="10000"/>
          </a:bodyPr>
          <a:lstStyle/>
          <a:p>
            <a:r>
              <a:rPr lang="de-DE" dirty="0" smtClean="0">
                <a:cs typeface="Arial" panose="020B0604020202020204" pitchFamily="34" charset="0"/>
              </a:rPr>
              <a:t>Freiraum-, Spielraum-, Spielplatzplanung etc. sind einzubeziehen</a:t>
            </a:r>
          </a:p>
          <a:p>
            <a:r>
              <a:rPr lang="de-DE" dirty="0" smtClean="0">
                <a:cs typeface="Arial" panose="020B0604020202020204" pitchFamily="34" charset="0"/>
              </a:rPr>
              <a:t>Nicht jeder Bolzplatz ist Bestandteil einer Bildungslandschaft (obwohl er Ort informeller Bildung sein kann!)</a:t>
            </a:r>
          </a:p>
          <a:p>
            <a:r>
              <a:rPr lang="de-DE" dirty="0" smtClean="0">
                <a:cs typeface="Arial" panose="020B0604020202020204" pitchFamily="34" charset="0"/>
              </a:rPr>
              <a:t>Pädagogisch intendierte (auch temporäre) Projekte mit Kindern und Jugendlichen gehören dazu (z.B. Kinderstadt!)</a:t>
            </a:r>
          </a:p>
          <a:p>
            <a:r>
              <a:rPr lang="de-DE" dirty="0" smtClean="0">
                <a:cs typeface="Arial" panose="020B0604020202020204" pitchFamily="34" charset="0"/>
              </a:rPr>
              <a:t>In einigen Bildungsberichten finden sich solche Bildungsräume! </a:t>
            </a:r>
          </a:p>
          <a:p>
            <a:endParaRPr lang="de-D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02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normAutofit fontScale="90000"/>
          </a:bodyPr>
          <a:lstStyle/>
          <a:p>
            <a:r>
              <a:rPr lang="de-DE" dirty="0" smtClean="0"/>
              <a:t>Revitalisierung öffentlicher Räume …</a:t>
            </a:r>
            <a:endParaRPr lang="de-DE" dirty="0"/>
          </a:p>
        </p:txBody>
      </p:sp>
      <p:sp>
        <p:nvSpPr>
          <p:cNvPr id="3" name="Inhaltsplatzhalter 2"/>
          <p:cNvSpPr>
            <a:spLocks noGrp="1"/>
          </p:cNvSpPr>
          <p:nvPr>
            <p:ph idx="1"/>
          </p:nvPr>
        </p:nvSpPr>
        <p:spPr>
          <a:xfrm>
            <a:off x="457200" y="1124744"/>
            <a:ext cx="8229600" cy="5733256"/>
          </a:xfrm>
        </p:spPr>
        <p:txBody>
          <a:bodyPr>
            <a:normAutofit lnSpcReduction="10000"/>
          </a:bodyPr>
          <a:lstStyle/>
          <a:p>
            <a:pPr marL="0" indent="0">
              <a:buNone/>
            </a:pPr>
            <a:r>
              <a:rPr lang="de-DE" dirty="0" smtClean="0"/>
              <a:t>…ist mehr als das „Bereitstellen“ oder „zur Verfügung stellen“ von Räumen:</a:t>
            </a:r>
          </a:p>
          <a:p>
            <a:r>
              <a:rPr lang="de-DE" dirty="0" smtClean="0"/>
              <a:t>Beteiligung und Partizipation von Kindern und Jugendlichen</a:t>
            </a:r>
          </a:p>
          <a:p>
            <a:r>
              <a:rPr lang="de-DE" dirty="0" smtClean="0"/>
              <a:t>Aneignungs- und Bildungsformen anregen,  (mit vielen Methoden und Medien wie Kunst, Bewegung/Körper, Musik…) </a:t>
            </a:r>
          </a:p>
          <a:p>
            <a:r>
              <a:rPr lang="de-DE" dirty="0" smtClean="0"/>
              <a:t>Öffentlichkeit herstellen</a:t>
            </a:r>
          </a:p>
          <a:p>
            <a:r>
              <a:rPr lang="de-DE" dirty="0" smtClean="0"/>
              <a:t>Einmischende Jugendpolitik für Kinder und Jugendliche</a:t>
            </a:r>
          </a:p>
          <a:p>
            <a:r>
              <a:rPr lang="de-DE" dirty="0" smtClean="0"/>
              <a:t>Generationenübergreifend (Junge und „Alte“)</a:t>
            </a:r>
          </a:p>
          <a:p>
            <a:pPr marL="0" indent="0">
              <a:buNone/>
            </a:pPr>
            <a:endParaRPr lang="de-DE" dirty="0"/>
          </a:p>
        </p:txBody>
      </p:sp>
    </p:spTree>
    <p:extLst>
      <p:ext uri="{BB962C8B-B14F-4D97-AF65-F5344CB8AC3E}">
        <p14:creationId xmlns:p14="http://schemas.microsoft.com/office/powerpoint/2010/main" val="288652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765175"/>
            <a:ext cx="1258888" cy="5976938"/>
          </a:xfrm>
          <a:prstGeom prst="rect">
            <a:avLst/>
          </a:prstGeom>
          <a:solidFill>
            <a:srgbClr val="A50021">
              <a:alpha val="14117"/>
            </a:srgbClr>
          </a:solidFill>
          <a:ln w="9525">
            <a:noFill/>
            <a:miter lim="800000"/>
            <a:headEnd/>
            <a:tailEnd/>
          </a:ln>
        </p:spPr>
        <p:txBody>
          <a:bodyPr wrap="none" anchor="ctr"/>
          <a:lstStyle/>
          <a:p>
            <a:endParaRPr lang="de-DE">
              <a:latin typeface="Calibri" pitchFamily="34" charset="0"/>
            </a:endParaRPr>
          </a:p>
        </p:txBody>
      </p:sp>
      <p:sp>
        <p:nvSpPr>
          <p:cNvPr id="5123" name="Rectangle 3"/>
          <p:cNvSpPr>
            <a:spLocks noChangeArrowheads="1"/>
          </p:cNvSpPr>
          <p:nvPr/>
        </p:nvSpPr>
        <p:spPr bwMode="auto">
          <a:xfrm>
            <a:off x="1042988" y="4292600"/>
            <a:ext cx="8101012" cy="433388"/>
          </a:xfrm>
          <a:prstGeom prst="rect">
            <a:avLst/>
          </a:prstGeom>
          <a:solidFill>
            <a:srgbClr val="FF9933">
              <a:alpha val="30980"/>
            </a:srgbClr>
          </a:solidFill>
          <a:ln w="9525">
            <a:noFill/>
            <a:miter lim="800000"/>
            <a:headEnd/>
            <a:tailEnd/>
          </a:ln>
        </p:spPr>
        <p:txBody>
          <a:bodyPr wrap="none" anchor="ctr"/>
          <a:lstStyle/>
          <a:p>
            <a:endParaRPr lang="de-DE">
              <a:latin typeface="Calibri" pitchFamily="34" charset="0"/>
            </a:endParaRPr>
          </a:p>
        </p:txBody>
      </p:sp>
      <p:sp>
        <p:nvSpPr>
          <p:cNvPr id="5124" name="Rectangle 4"/>
          <p:cNvSpPr>
            <a:spLocks noChangeArrowheads="1"/>
          </p:cNvSpPr>
          <p:nvPr/>
        </p:nvSpPr>
        <p:spPr bwMode="auto">
          <a:xfrm>
            <a:off x="1908175" y="5373688"/>
            <a:ext cx="7235825" cy="576262"/>
          </a:xfrm>
          <a:prstGeom prst="rect">
            <a:avLst/>
          </a:prstGeom>
          <a:solidFill>
            <a:srgbClr val="A50021">
              <a:alpha val="20000"/>
            </a:srgbClr>
          </a:solidFill>
          <a:ln w="9525">
            <a:noFill/>
            <a:miter lim="800000"/>
            <a:headEnd/>
            <a:tailEnd/>
          </a:ln>
        </p:spPr>
        <p:txBody>
          <a:bodyPr wrap="none" anchor="ctr"/>
          <a:lstStyle/>
          <a:p>
            <a:endParaRPr lang="de-DE">
              <a:latin typeface="Calibri" pitchFamily="34" charset="0"/>
            </a:endParaRPr>
          </a:p>
        </p:txBody>
      </p:sp>
      <p:pic>
        <p:nvPicPr>
          <p:cNvPr id="5125" name="Picture 5"/>
          <p:cNvPicPr>
            <a:picLocks noChangeAspect="1" noChangeArrowheads="1"/>
          </p:cNvPicPr>
          <p:nvPr/>
        </p:nvPicPr>
        <p:blipFill>
          <a:blip r:embed="rId2" cstate="print"/>
          <a:srcRect/>
          <a:stretch>
            <a:fillRect/>
          </a:stretch>
        </p:blipFill>
        <p:spPr bwMode="auto">
          <a:xfrm>
            <a:off x="0" y="0"/>
            <a:ext cx="9144000" cy="765175"/>
          </a:xfrm>
          <a:prstGeom prst="rect">
            <a:avLst/>
          </a:prstGeom>
          <a:noFill/>
          <a:ln w="9525">
            <a:noFill/>
            <a:miter lim="800000"/>
            <a:headEnd/>
            <a:tailEnd/>
          </a:ln>
        </p:spPr>
      </p:pic>
      <p:sp>
        <p:nvSpPr>
          <p:cNvPr id="5126" name="Rectangle 6"/>
          <p:cNvSpPr>
            <a:spLocks noChangeArrowheads="1"/>
          </p:cNvSpPr>
          <p:nvPr/>
        </p:nvSpPr>
        <p:spPr bwMode="auto">
          <a:xfrm>
            <a:off x="1371600" y="333375"/>
            <a:ext cx="7772400" cy="533400"/>
          </a:xfrm>
          <a:prstGeom prst="rect">
            <a:avLst/>
          </a:prstGeom>
          <a:noFill/>
          <a:ln w="9525">
            <a:noFill/>
            <a:miter lim="800000"/>
            <a:headEnd/>
            <a:tailEnd/>
          </a:ln>
        </p:spPr>
        <p:txBody>
          <a:bodyPr anchor="ctr"/>
          <a:lstStyle/>
          <a:p>
            <a:pPr algn="r"/>
            <a:r>
              <a:rPr lang="de-DE" sz="1200" b="1">
                <a:solidFill>
                  <a:srgbClr val="FFFF99"/>
                </a:solidFill>
                <a:latin typeface="Calibri" pitchFamily="34" charset="0"/>
              </a:rPr>
              <a:t>Prof. Dr. Ulrich Deinet, Fachbereich Sozial- und Kulturwissenschaften</a:t>
            </a:r>
          </a:p>
        </p:txBody>
      </p:sp>
      <p:sp>
        <p:nvSpPr>
          <p:cNvPr id="5127" name="Rectangle 7"/>
          <p:cNvSpPr>
            <a:spLocks noChangeArrowheads="1"/>
          </p:cNvSpPr>
          <p:nvPr/>
        </p:nvSpPr>
        <p:spPr bwMode="auto">
          <a:xfrm>
            <a:off x="0" y="714375"/>
            <a:ext cx="9144000" cy="6243638"/>
          </a:xfrm>
          <a:prstGeom prst="rect">
            <a:avLst/>
          </a:prstGeom>
          <a:solidFill>
            <a:srgbClr val="FF9933">
              <a:alpha val="50195"/>
            </a:srgbClr>
          </a:solidFill>
          <a:ln w="9525">
            <a:noFill/>
            <a:miter lim="800000"/>
            <a:headEnd/>
            <a:tailEnd/>
          </a:ln>
        </p:spPr>
        <p:txBody>
          <a:bodyPr/>
          <a:lstStyle/>
          <a:p>
            <a:pPr marL="457200" indent="-457200" fontAlgn="auto">
              <a:lnSpc>
                <a:spcPct val="90000"/>
              </a:lnSpc>
              <a:spcBef>
                <a:spcPts val="0"/>
              </a:spcBef>
              <a:spcAft>
                <a:spcPts val="0"/>
              </a:spcAft>
              <a:defRPr/>
            </a:pPr>
            <a:r>
              <a:rPr lang="de-DE" sz="2400" b="1" dirty="0">
                <a:latin typeface="Arial" pitchFamily="34" charset="0"/>
                <a:cs typeface="Arial" pitchFamily="34" charset="0"/>
              </a:rPr>
              <a:t>	</a:t>
            </a:r>
          </a:p>
          <a:p>
            <a:pPr marL="457200" indent="-457200" fontAlgn="auto">
              <a:lnSpc>
                <a:spcPct val="90000"/>
              </a:lnSpc>
              <a:spcBef>
                <a:spcPts val="0"/>
              </a:spcBef>
              <a:spcAft>
                <a:spcPts val="0"/>
              </a:spcAft>
              <a:defRPr/>
            </a:pPr>
            <a:r>
              <a:rPr lang="de-DE" sz="2800" b="1" dirty="0" smtClean="0">
                <a:latin typeface="Arial" pitchFamily="34" charset="0"/>
                <a:cs typeface="Arial" pitchFamily="34" charset="0"/>
              </a:rPr>
              <a:t>Raumbegriffe von Jugendarbeit und GWA:</a:t>
            </a:r>
          </a:p>
          <a:p>
            <a:endParaRPr lang="de-DE" sz="2800" b="1" dirty="0">
              <a:latin typeface="Arial" pitchFamily="34" charset="0"/>
              <a:cs typeface="Arial" pitchFamily="34" charset="0"/>
            </a:endParaRPr>
          </a:p>
          <a:p>
            <a:r>
              <a:rPr lang="de-DE" sz="2800" b="1" u="sng" dirty="0" smtClean="0">
                <a:latin typeface="Arial" pitchFamily="34" charset="0"/>
                <a:cs typeface="Arial" pitchFamily="34" charset="0"/>
              </a:rPr>
              <a:t>GWA:</a:t>
            </a:r>
            <a:r>
              <a:rPr lang="de-DE" sz="2800" b="1" dirty="0" smtClean="0">
                <a:latin typeface="Arial" pitchFamily="34" charset="0"/>
                <a:cs typeface="Arial" pitchFamily="34" charset="0"/>
              </a:rPr>
              <a:t> Stadtteil, Viertel, Quartier, Lebenswelten einzelner Bevölkerungsgruppen</a:t>
            </a:r>
          </a:p>
          <a:p>
            <a:endParaRPr lang="de-DE" sz="2800" b="1" dirty="0" smtClean="0">
              <a:latin typeface="Arial" pitchFamily="34" charset="0"/>
              <a:cs typeface="Arial" pitchFamily="34" charset="0"/>
            </a:endParaRPr>
          </a:p>
          <a:p>
            <a:r>
              <a:rPr lang="de-DE" sz="2800" b="1" u="sng" dirty="0" smtClean="0">
                <a:latin typeface="Arial" pitchFamily="34" charset="0"/>
                <a:cs typeface="Arial" pitchFamily="34" charset="0"/>
              </a:rPr>
              <a:t>Jugendarbeit: </a:t>
            </a:r>
            <a:r>
              <a:rPr lang="de-DE" sz="2800" b="1" dirty="0" smtClean="0">
                <a:latin typeface="Arial" pitchFamily="34" charset="0"/>
                <a:cs typeface="Arial" pitchFamily="34" charset="0"/>
              </a:rPr>
              <a:t>versteht Sozialräume auch als subjektive Aneignungs- und Bildungsräume. Es geht um den </a:t>
            </a:r>
            <a:r>
              <a:rPr lang="de-DE" sz="2800" b="1" dirty="0" err="1" smtClean="0">
                <a:latin typeface="Arial" pitchFamily="34" charset="0"/>
                <a:cs typeface="Arial" pitchFamily="34" charset="0"/>
              </a:rPr>
              <a:t>Nahraum</a:t>
            </a:r>
            <a:r>
              <a:rPr lang="de-DE" sz="2800" b="1" dirty="0" smtClean="0">
                <a:latin typeface="Arial" pitchFamily="34" charset="0"/>
                <a:cs typeface="Arial" pitchFamily="34" charset="0"/>
              </a:rPr>
              <a:t> </a:t>
            </a:r>
            <a:r>
              <a:rPr lang="de-DE" sz="2800" b="1" u="sng" dirty="0" smtClean="0">
                <a:latin typeface="Arial" pitchFamily="34" charset="0"/>
                <a:cs typeface="Arial" pitchFamily="34" charset="0"/>
              </a:rPr>
              <a:t>und</a:t>
            </a:r>
            <a:r>
              <a:rPr lang="de-DE" sz="2800" b="1" dirty="0" smtClean="0">
                <a:latin typeface="Arial" pitchFamily="34" charset="0"/>
                <a:cs typeface="Arial" pitchFamily="34" charset="0"/>
              </a:rPr>
              <a:t> die Erweiterung des Handlungsraums.</a:t>
            </a:r>
          </a:p>
          <a:p>
            <a:r>
              <a:rPr lang="de-DE" sz="2800" b="1" dirty="0" smtClean="0">
                <a:latin typeface="Arial" pitchFamily="34" charset="0"/>
                <a:cs typeface="Arial" pitchFamily="34" charset="0"/>
              </a:rPr>
              <a:t>Die Jugendarbeit muss sich die spezifische Lebenswelten einzelner Gruppen und Szenen erkunden als Grundlage ihrer „konzeptionellen Differenzierung“.</a:t>
            </a:r>
            <a:endParaRPr lang="de-DE" sz="2800" b="1" dirty="0">
              <a:latin typeface="Arial" pitchFamily="34" charset="0"/>
              <a:cs typeface="Arial" pitchFamily="34" charset="0"/>
            </a:endParaRPr>
          </a:p>
          <a:p>
            <a:pPr marL="457200" indent="-457200" fontAlgn="auto">
              <a:lnSpc>
                <a:spcPct val="90000"/>
              </a:lnSpc>
              <a:spcBef>
                <a:spcPts val="0"/>
              </a:spcBef>
              <a:spcAft>
                <a:spcPts val="0"/>
              </a:spcAft>
              <a:defRPr/>
            </a:pPr>
            <a:endParaRPr lang="de-DE" sz="2800" b="1" dirty="0" smtClean="0">
              <a:latin typeface="Arial" pitchFamily="34" charset="0"/>
              <a:cs typeface="Arial" pitchFamily="34" charset="0"/>
            </a:endParaRPr>
          </a:p>
        </p:txBody>
      </p:sp>
      <p:sp>
        <p:nvSpPr>
          <p:cNvPr id="5128" name="Rectangle 8"/>
          <p:cNvSpPr>
            <a:spLocks noChangeArrowheads="1"/>
          </p:cNvSpPr>
          <p:nvPr/>
        </p:nvSpPr>
        <p:spPr bwMode="auto">
          <a:xfrm>
            <a:off x="6586538" y="4149725"/>
            <a:ext cx="2557462" cy="431800"/>
          </a:xfrm>
          <a:prstGeom prst="rect">
            <a:avLst/>
          </a:prstGeom>
          <a:solidFill>
            <a:srgbClr val="A50021">
              <a:alpha val="14117"/>
            </a:srgbClr>
          </a:solidFill>
          <a:ln w="9525">
            <a:noFill/>
            <a:miter lim="800000"/>
            <a:headEnd/>
            <a:tailEnd/>
          </a:ln>
        </p:spPr>
        <p:txBody>
          <a:bodyPr wrap="none" anchor="ctr"/>
          <a:lstStyle/>
          <a:p>
            <a:endParaRPr lang="de-DE">
              <a:latin typeface="Calibri" pitchFamily="34" charset="0"/>
            </a:endParaRPr>
          </a:p>
        </p:txBody>
      </p:sp>
    </p:spTree>
    <p:extLst>
      <p:ext uri="{BB962C8B-B14F-4D97-AF65-F5344CB8AC3E}">
        <p14:creationId xmlns:p14="http://schemas.microsoft.com/office/powerpoint/2010/main" val="3605434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496" y="836712"/>
            <a:ext cx="9174480" cy="5489571"/>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8100000" scaled="1"/>
            <a:tileRect/>
          </a:gradFill>
          <a:ln>
            <a:noFill/>
          </a:ln>
        </p:spPr>
        <p:txBody>
          <a:bodyPr wrap="square" lIns="87078" tIns="36000" rIns="87078" bIns="36000" anchor="b">
            <a:spAutoFit/>
          </a:bodyPr>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r>
              <a:rPr lang="de-DE" sz="3200" b="1" dirty="0"/>
              <a:t>Von der Gemeinwesenarbeit zur sozialräumlichen </a:t>
            </a:r>
            <a:r>
              <a:rPr lang="de-DE" sz="3200" b="1" dirty="0" smtClean="0"/>
              <a:t>Jugendarbeit</a:t>
            </a:r>
          </a:p>
          <a:p>
            <a:pPr marL="514350" indent="-514350">
              <a:buFont typeface="+mj-lt"/>
              <a:buAutoNum type="arabicPeriod"/>
            </a:pPr>
            <a:r>
              <a:rPr lang="de-DE" sz="2400" b="1" dirty="0" smtClean="0"/>
              <a:t>Grundlage: Sozialraum- und Lebensweltanalyse, sozialräumliche Konzeptentwicklung</a:t>
            </a:r>
          </a:p>
          <a:p>
            <a:pPr marL="514350" indent="-514350">
              <a:buFont typeface="+mj-lt"/>
              <a:buAutoNum type="arabicPeriod"/>
            </a:pPr>
            <a:r>
              <a:rPr lang="de-DE" sz="2400" b="1" dirty="0" smtClean="0"/>
              <a:t>Theoretische Bausteine: Subjektorientierung, Sozialökologie, flexibler Raumbegriff, Aneignungskonzept</a:t>
            </a:r>
          </a:p>
          <a:p>
            <a:pPr marL="514350" indent="-514350">
              <a:buFont typeface="+mj-lt"/>
              <a:buAutoNum type="arabicPeriod"/>
            </a:pPr>
            <a:r>
              <a:rPr lang="de-DE" sz="2400" b="1" dirty="0" smtClean="0"/>
              <a:t>Konzeptionelle Bausteine (einige):</a:t>
            </a:r>
          </a:p>
          <a:p>
            <a:pPr marL="1257300" lvl="1" indent="-514350">
              <a:buFont typeface="Arial" panose="020B0604020202020204" pitchFamily="34" charset="0"/>
              <a:buChar char="•"/>
            </a:pPr>
            <a:r>
              <a:rPr lang="de-DE" sz="2400" b="1" dirty="0" smtClean="0"/>
              <a:t>an den Orten der Jugendlichen</a:t>
            </a:r>
          </a:p>
          <a:p>
            <a:pPr marL="1257300" lvl="1" indent="-514350">
              <a:buFont typeface="Arial" panose="020B0604020202020204" pitchFamily="34" charset="0"/>
              <a:buChar char="•"/>
            </a:pPr>
            <a:r>
              <a:rPr lang="de-DE" sz="2400" b="1" dirty="0"/>
              <a:t>i</a:t>
            </a:r>
            <a:r>
              <a:rPr lang="de-DE" sz="2400" b="1" dirty="0" smtClean="0"/>
              <a:t>m öffentlichen Raum</a:t>
            </a:r>
          </a:p>
          <a:p>
            <a:pPr marL="1257300" lvl="1" indent="-514350">
              <a:buFont typeface="Arial" panose="020B0604020202020204" pitchFamily="34" charset="0"/>
              <a:buChar char="•"/>
            </a:pPr>
            <a:r>
              <a:rPr lang="de-DE" sz="2400" b="1" dirty="0"/>
              <a:t>t</a:t>
            </a:r>
            <a:r>
              <a:rPr lang="de-DE" sz="2400" b="1" dirty="0" smtClean="0"/>
              <a:t>emporäre Räume</a:t>
            </a:r>
          </a:p>
          <a:p>
            <a:pPr marL="1257300" lvl="1" indent="-514350">
              <a:buFont typeface="Arial" panose="020B0604020202020204" pitchFamily="34" charset="0"/>
              <a:buChar char="•"/>
            </a:pPr>
            <a:r>
              <a:rPr lang="de-DE" sz="2400" b="1" dirty="0"/>
              <a:t>g</a:t>
            </a:r>
            <a:r>
              <a:rPr lang="de-DE" sz="2400" b="1" dirty="0" smtClean="0"/>
              <a:t>egenkulturelle Räume</a:t>
            </a:r>
          </a:p>
          <a:p>
            <a:pPr marL="1257300" lvl="1" indent="-514350">
              <a:buFont typeface="Arial" panose="020B0604020202020204" pitchFamily="34" charset="0"/>
              <a:buChar char="•"/>
            </a:pPr>
            <a:r>
              <a:rPr lang="de-DE" sz="2400" b="1" u="sng" dirty="0"/>
              <a:t>p</a:t>
            </a:r>
            <a:r>
              <a:rPr lang="de-DE" sz="2400" b="1" u="sng" dirty="0" smtClean="0"/>
              <a:t>artizipative, aktivierende Lebensweltanalyse mit Jugendlichen als Teil der Jugendarbeit</a:t>
            </a:r>
            <a:endParaRPr lang="de-DE" sz="2400" b="1" u="sng" dirty="0"/>
          </a:p>
          <a:p>
            <a:pPr marL="0" lvl="1" indent="0"/>
            <a:r>
              <a:rPr lang="de-DE" sz="2400" b="1" dirty="0" smtClean="0"/>
              <a:t>4.  Resümee für die „Wiederentdeckung </a:t>
            </a:r>
            <a:r>
              <a:rPr lang="de-DE" sz="2400" b="1" dirty="0"/>
              <a:t>des </a:t>
            </a:r>
            <a:r>
              <a:rPr lang="de-DE" sz="2400" b="1" dirty="0" smtClean="0"/>
              <a:t>Sozialraums“</a:t>
            </a:r>
          </a:p>
        </p:txBody>
      </p:sp>
    </p:spTree>
    <p:extLst>
      <p:ext uri="{BB962C8B-B14F-4D97-AF65-F5344CB8AC3E}">
        <p14:creationId xmlns:p14="http://schemas.microsoft.com/office/powerpoint/2010/main" val="239333721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28650" y="843058"/>
            <a:ext cx="7886700" cy="713708"/>
          </a:xfrm>
        </p:spPr>
        <p:txBody>
          <a:bodyPr>
            <a:normAutofit fontScale="90000"/>
          </a:bodyPr>
          <a:lstStyle/>
          <a:p>
            <a:pPr eaLnBrk="1" hangingPunct="1"/>
            <a:r>
              <a:rPr lang="de-DE" altLang="de-DE" dirty="0" smtClean="0"/>
              <a:t>Methodenkoffer</a:t>
            </a:r>
          </a:p>
        </p:txBody>
      </p:sp>
      <p:sp>
        <p:nvSpPr>
          <p:cNvPr id="54275" name="Rectangle 3"/>
          <p:cNvSpPr>
            <a:spLocks noGrp="1" noChangeArrowheads="1"/>
          </p:cNvSpPr>
          <p:nvPr>
            <p:ph type="body" idx="1"/>
          </p:nvPr>
        </p:nvSpPr>
        <p:spPr>
          <a:xfrm>
            <a:off x="1485900" y="1808820"/>
            <a:ext cx="6172200" cy="4102776"/>
          </a:xfrm>
        </p:spPr>
        <p:txBody>
          <a:bodyPr>
            <a:normAutofit fontScale="85000" lnSpcReduction="20000"/>
          </a:bodyPr>
          <a:lstStyle/>
          <a:p>
            <a:pPr marL="457200" indent="-457200">
              <a:lnSpc>
                <a:spcPct val="80000"/>
              </a:lnSpc>
              <a:buFontTx/>
              <a:buAutoNum type="arabicPeriod"/>
            </a:pPr>
            <a:r>
              <a:rPr lang="de-DE" altLang="de-DE" dirty="0"/>
              <a:t>Die Stadtteilbegehung mit Kindern und Jugendlichen</a:t>
            </a:r>
          </a:p>
          <a:p>
            <a:pPr marL="457200" indent="-457200">
              <a:lnSpc>
                <a:spcPct val="80000"/>
              </a:lnSpc>
              <a:buFontTx/>
              <a:buAutoNum type="arabicPeriod"/>
            </a:pPr>
            <a:r>
              <a:rPr lang="de-DE" altLang="de-DE" dirty="0"/>
              <a:t>Die Nadelmethode</a:t>
            </a:r>
          </a:p>
          <a:p>
            <a:pPr marL="457200" indent="-457200">
              <a:lnSpc>
                <a:spcPct val="80000"/>
              </a:lnSpc>
              <a:buFontTx/>
              <a:buAutoNum type="arabicPeriod"/>
            </a:pPr>
            <a:r>
              <a:rPr lang="de-DE" altLang="de-DE" dirty="0"/>
              <a:t>Das Cliquenraster</a:t>
            </a:r>
          </a:p>
          <a:p>
            <a:pPr marL="457200" indent="-457200">
              <a:lnSpc>
                <a:spcPct val="80000"/>
              </a:lnSpc>
              <a:buFontTx/>
              <a:buAutoNum type="arabicPeriod"/>
            </a:pPr>
            <a:r>
              <a:rPr lang="de-DE" altLang="de-DE" dirty="0"/>
              <a:t>Die </a:t>
            </a:r>
            <a:r>
              <a:rPr lang="de-DE" altLang="de-DE" dirty="0" smtClean="0"/>
              <a:t>Institutionenbefragung/Befragung von Schlüsselpersonen</a:t>
            </a:r>
            <a:endParaRPr lang="de-DE" altLang="de-DE" dirty="0"/>
          </a:p>
          <a:p>
            <a:pPr marL="457200" indent="-457200">
              <a:lnSpc>
                <a:spcPct val="80000"/>
              </a:lnSpc>
              <a:buFontTx/>
              <a:buAutoNum type="arabicPeriod"/>
            </a:pPr>
            <a:r>
              <a:rPr lang="de-DE" altLang="de-DE" dirty="0"/>
              <a:t>Die strukturierte Stadtteilbegehung</a:t>
            </a:r>
          </a:p>
          <a:p>
            <a:pPr marL="457200" indent="-457200">
              <a:lnSpc>
                <a:spcPct val="80000"/>
              </a:lnSpc>
              <a:buFontTx/>
              <a:buAutoNum type="arabicPeriod"/>
            </a:pPr>
            <a:r>
              <a:rPr lang="de-DE" altLang="de-DE" dirty="0"/>
              <a:t>Subjektive Landkarten</a:t>
            </a:r>
          </a:p>
          <a:p>
            <a:pPr marL="457200" indent="-457200">
              <a:lnSpc>
                <a:spcPct val="80000"/>
              </a:lnSpc>
              <a:buFontTx/>
              <a:buAutoNum type="arabicPeriod"/>
            </a:pPr>
            <a:r>
              <a:rPr lang="de-DE" altLang="de-DE" dirty="0"/>
              <a:t>Die Fremdbilderkundung</a:t>
            </a:r>
          </a:p>
          <a:p>
            <a:pPr marL="457200" indent="-457200">
              <a:lnSpc>
                <a:spcPct val="80000"/>
              </a:lnSpc>
              <a:buFontTx/>
              <a:buAutoNum type="arabicPeriod"/>
            </a:pPr>
            <a:r>
              <a:rPr lang="de-DE" altLang="de-DE" dirty="0"/>
              <a:t>Die Autofotografie</a:t>
            </a:r>
          </a:p>
          <a:p>
            <a:pPr marL="457200" indent="-457200">
              <a:lnSpc>
                <a:spcPct val="80000"/>
              </a:lnSpc>
              <a:buFontTx/>
              <a:buAutoNum type="arabicPeriod"/>
            </a:pPr>
            <a:r>
              <a:rPr lang="de-DE" altLang="de-DE" dirty="0"/>
              <a:t>Die Zeitbudgets</a:t>
            </a:r>
            <a:endParaRPr lang="de-DE" altLang="de-DE" sz="1050" dirty="0"/>
          </a:p>
          <a:p>
            <a:pPr marL="457200" indent="-457200">
              <a:lnSpc>
                <a:spcPct val="80000"/>
              </a:lnSpc>
              <a:buNone/>
            </a:pPr>
            <a:r>
              <a:rPr lang="de-DE" altLang="de-DE" sz="1350" dirty="0">
                <a:latin typeface="Arial" pitchFamily="34" charset="0"/>
                <a:cs typeface="Arial" pitchFamily="34" charset="0"/>
              </a:rPr>
              <a:t>Anwendungsbereiche: Schulsozialarbeit, Seniorenarbeit, Kooperationsprojekte Jugendarbeit und Schule, Jugendhilfeplanung, </a:t>
            </a:r>
          </a:p>
          <a:p>
            <a:pPr marL="457200" indent="-457200">
              <a:lnSpc>
                <a:spcPct val="80000"/>
              </a:lnSpc>
              <a:buNone/>
            </a:pPr>
            <a:r>
              <a:rPr lang="de-DE" altLang="de-DE" sz="1350" dirty="0">
                <a:latin typeface="Arial" pitchFamily="34" charset="0"/>
                <a:cs typeface="Arial" pitchFamily="34" charset="0"/>
              </a:rPr>
              <a:t>Quelle: www.sozialraum.de  </a:t>
            </a:r>
          </a:p>
        </p:txBody>
      </p:sp>
    </p:spTree>
    <p:extLst>
      <p:ext uri="{BB962C8B-B14F-4D97-AF65-F5344CB8AC3E}">
        <p14:creationId xmlns:p14="http://schemas.microsoft.com/office/powerpoint/2010/main" val="360963161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19626" y="3486150"/>
            <a:ext cx="3027760" cy="266700"/>
            <a:chOff x="856" y="3191"/>
            <a:chExt cx="2176" cy="224"/>
          </a:xfrm>
        </p:grpSpPr>
        <p:sp>
          <p:nvSpPr>
            <p:cNvPr id="12294" name="Line 3"/>
            <p:cNvSpPr>
              <a:spLocks noChangeShapeType="1"/>
            </p:cNvSpPr>
            <p:nvPr/>
          </p:nvSpPr>
          <p:spPr bwMode="auto">
            <a:xfrm flipV="1">
              <a:off x="856" y="3191"/>
              <a:ext cx="0" cy="224"/>
            </a:xfrm>
            <a:prstGeom prst="line">
              <a:avLst/>
            </a:prstGeom>
            <a:noFill/>
            <a:ln w="9525">
              <a:noFill/>
              <a:round/>
              <a:headEnd/>
              <a:tailEnd/>
            </a:ln>
          </p:spPr>
          <p:txBody>
            <a:bodyPr/>
            <a:lstStyle/>
            <a:p>
              <a:endParaRPr lang="de-DE" sz="1350"/>
            </a:p>
          </p:txBody>
        </p:sp>
        <p:sp>
          <p:nvSpPr>
            <p:cNvPr id="12295" name="Line 4"/>
            <p:cNvSpPr>
              <a:spLocks noChangeShapeType="1"/>
            </p:cNvSpPr>
            <p:nvPr/>
          </p:nvSpPr>
          <p:spPr bwMode="auto">
            <a:xfrm>
              <a:off x="856" y="3192"/>
              <a:ext cx="2176" cy="0"/>
            </a:xfrm>
            <a:prstGeom prst="line">
              <a:avLst/>
            </a:prstGeom>
            <a:noFill/>
            <a:ln w="9525">
              <a:noFill/>
              <a:round/>
              <a:headEnd/>
              <a:tailEnd/>
            </a:ln>
          </p:spPr>
          <p:txBody>
            <a:bodyPr/>
            <a:lstStyle/>
            <a:p>
              <a:endParaRPr lang="de-DE" sz="1350"/>
            </a:p>
          </p:txBody>
        </p:sp>
      </p:grpSp>
      <p:sp>
        <p:nvSpPr>
          <p:cNvPr id="23" name="Rectangle 5"/>
          <p:cNvSpPr>
            <a:spLocks noChangeArrowheads="1"/>
          </p:cNvSpPr>
          <p:nvPr/>
        </p:nvSpPr>
        <p:spPr bwMode="auto">
          <a:xfrm>
            <a:off x="1143000" y="1440658"/>
            <a:ext cx="6858000" cy="39409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noFill/>
          </a:ln>
        </p:spPr>
        <p:txBody>
          <a:bodyPr lIns="65309" tIns="27000" rIns="65309" bIns="27000"/>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pPr>
              <a:defRPr/>
            </a:pPr>
            <a:r>
              <a:rPr lang="de-DE" sz="1350" b="1" dirty="0"/>
              <a:t>Nadelmethode: Beschreibung einzelner Orte</a:t>
            </a:r>
          </a:p>
          <a:p>
            <a:pPr>
              <a:buClr>
                <a:srgbClr val="FF6600"/>
              </a:buClr>
              <a:buSzPct val="155000"/>
              <a:buFont typeface="Wingdings" panose="05000000000000000000" pitchFamily="2" charset="2"/>
              <a:buNone/>
              <a:defRPr/>
            </a:pPr>
            <a:endParaRPr lang="de-DE" sz="1350" dirty="0"/>
          </a:p>
          <a:p>
            <a:pPr>
              <a:defRPr/>
            </a:pPr>
            <a:endParaRPr lang="de-DE" sz="1050" b="1" dirty="0"/>
          </a:p>
          <a:p>
            <a:pPr marL="135731" indent="-67866">
              <a:defRPr/>
            </a:pPr>
            <a:endParaRPr lang="de-DE" sz="1050" b="1" dirty="0"/>
          </a:p>
          <a:p>
            <a:pPr marL="135731" indent="-67866">
              <a:lnSpc>
                <a:spcPct val="120000"/>
              </a:lnSpc>
              <a:defRPr/>
            </a:pPr>
            <a:endParaRPr lang="de-DE" altLang="de-DE" sz="1050" dirty="0"/>
          </a:p>
          <a:p>
            <a:pPr marL="135731" indent="-67866">
              <a:lnSpc>
                <a:spcPct val="120000"/>
              </a:lnSpc>
              <a:defRPr/>
            </a:pPr>
            <a:endParaRPr lang="de-DE" altLang="de-DE" sz="1050" b="1" dirty="0"/>
          </a:p>
          <a:p>
            <a:pPr>
              <a:lnSpc>
                <a:spcPct val="120000"/>
              </a:lnSpc>
              <a:defRPr/>
            </a:pPr>
            <a:endParaRPr lang="de-DE" altLang="de-DE" sz="1050" dirty="0"/>
          </a:p>
          <a:p>
            <a:pPr>
              <a:lnSpc>
                <a:spcPct val="120000"/>
              </a:lnSpc>
              <a:defRPr/>
            </a:pPr>
            <a:endParaRPr lang="de-DE" altLang="de-DE" sz="1050" dirty="0"/>
          </a:p>
          <a:p>
            <a:pPr>
              <a:lnSpc>
                <a:spcPct val="120000"/>
              </a:lnSpc>
              <a:defRPr/>
            </a:pPr>
            <a:endParaRPr lang="de-DE" altLang="de-DE" sz="1050" dirty="0"/>
          </a:p>
          <a:p>
            <a:pPr>
              <a:buClr>
                <a:srgbClr val="FF6600"/>
              </a:buClr>
              <a:buSzPct val="155000"/>
              <a:buFont typeface="Wingdings" panose="05000000000000000000" pitchFamily="2" charset="2"/>
              <a:buNone/>
              <a:defRPr/>
            </a:pPr>
            <a:endParaRPr lang="de-DE" sz="75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3" y="1862826"/>
            <a:ext cx="4455033" cy="3341275"/>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625" y="2660904"/>
            <a:ext cx="4455034" cy="3334797"/>
          </a:xfrm>
          <a:prstGeom prst="rect">
            <a:avLst/>
          </a:prstGeom>
        </p:spPr>
      </p:pic>
    </p:spTree>
    <p:extLst>
      <p:ext uri="{BB962C8B-B14F-4D97-AF65-F5344CB8AC3E}">
        <p14:creationId xmlns:p14="http://schemas.microsoft.com/office/powerpoint/2010/main" val="119041441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a:xfrm>
            <a:off x="1485900" y="332656"/>
            <a:ext cx="6172200" cy="857250"/>
          </a:xfrm>
        </p:spPr>
        <p:txBody>
          <a:bodyPr>
            <a:normAutofit fontScale="90000"/>
          </a:bodyPr>
          <a:lstStyle/>
          <a:p>
            <a:r>
              <a:rPr lang="de-DE" dirty="0" smtClean="0"/>
              <a:t>Nadelmethode auch mit Kindern</a:t>
            </a:r>
          </a:p>
        </p:txBody>
      </p:sp>
      <p:pic>
        <p:nvPicPr>
          <p:cNvPr id="36867" name="Picture 2" descr="C:\Users\Deinet\Desktop\Fotos\ThomasSchule\Thomas Schule Nadelmethode (11).JPG"/>
          <p:cNvPicPr>
            <a:picLocks noGrp="1" noChangeAspect="1" noChangeArrowheads="1"/>
          </p:cNvPicPr>
          <p:nvPr>
            <p:ph idx="1"/>
          </p:nvPr>
        </p:nvPicPr>
        <p:blipFill>
          <a:blip r:embed="rId2" cstate="print"/>
          <a:srcRect/>
          <a:stretch>
            <a:fillRect/>
          </a:stretch>
        </p:blipFill>
        <p:spPr>
          <a:xfrm>
            <a:off x="791581" y="1737652"/>
            <a:ext cx="7332459" cy="4121618"/>
          </a:xfrm>
        </p:spPr>
      </p:pic>
    </p:spTree>
    <p:extLst>
      <p:ext uri="{BB962C8B-B14F-4D97-AF65-F5344CB8AC3E}">
        <p14:creationId xmlns:p14="http://schemas.microsoft.com/office/powerpoint/2010/main" val="1740231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0362" y="897922"/>
            <a:ext cx="7904988" cy="994172"/>
          </a:xfrm>
        </p:spPr>
        <p:txBody>
          <a:bodyPr>
            <a:normAutofit fontScale="90000"/>
          </a:bodyPr>
          <a:lstStyle/>
          <a:p>
            <a:r>
              <a:rPr lang="de-DE" dirty="0" smtClean="0"/>
              <a:t>Der Dorfpolizist (Bezirksbeamte) ist eine Schlüsselperson</a:t>
            </a:r>
            <a:endParaRPr lang="de-DE" dirty="0"/>
          </a:p>
        </p:txBody>
      </p:sp>
      <p:pic>
        <p:nvPicPr>
          <p:cNvPr id="27650" name="Picture 2" descr="C:\Users\Deinet\Desktop\Fotos\Fröndenberg\IMG_9107.jpg"/>
          <p:cNvPicPr>
            <a:picLocks noGrp="1" noChangeAspect="1" noChangeArrowheads="1"/>
          </p:cNvPicPr>
          <p:nvPr>
            <p:ph idx="1"/>
          </p:nvPr>
        </p:nvPicPr>
        <p:blipFill>
          <a:blip r:embed="rId2" cstate="print"/>
          <a:srcRect/>
          <a:stretch>
            <a:fillRect/>
          </a:stretch>
        </p:blipFill>
        <p:spPr bwMode="auto">
          <a:xfrm>
            <a:off x="1239239" y="2024844"/>
            <a:ext cx="5601014" cy="3735876"/>
          </a:xfrm>
          <a:prstGeom prst="rect">
            <a:avLst/>
          </a:prstGeom>
          <a:noFill/>
        </p:spPr>
      </p:pic>
    </p:spTree>
    <p:extLst>
      <p:ext uri="{BB962C8B-B14F-4D97-AF65-F5344CB8AC3E}">
        <p14:creationId xmlns:p14="http://schemas.microsoft.com/office/powerpoint/2010/main" val="32245623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3866" y="926068"/>
            <a:ext cx="6163056" cy="583574"/>
          </a:xfrm>
        </p:spPr>
        <p:txBody>
          <a:bodyPr>
            <a:normAutofit fontScale="90000"/>
          </a:bodyPr>
          <a:lstStyle/>
          <a:p>
            <a:r>
              <a:rPr lang="de-DE" dirty="0" smtClean="0"/>
              <a:t>…der Bademeister…</a:t>
            </a:r>
            <a:endParaRPr lang="de-DE" dirty="0"/>
          </a:p>
        </p:txBody>
      </p:sp>
      <p:pic>
        <p:nvPicPr>
          <p:cNvPr id="28674" name="Picture 2" descr="C:\Users\Deinet\Desktop\Fotos\Fröndenberg\IMG_9192.jpg"/>
          <p:cNvPicPr>
            <a:picLocks noGrp="1" noChangeAspect="1" noChangeArrowheads="1"/>
          </p:cNvPicPr>
          <p:nvPr>
            <p:ph idx="1"/>
          </p:nvPr>
        </p:nvPicPr>
        <p:blipFill>
          <a:blip r:embed="rId2" cstate="print"/>
          <a:srcRect/>
          <a:stretch>
            <a:fillRect/>
          </a:stretch>
        </p:blipFill>
        <p:spPr bwMode="auto">
          <a:xfrm>
            <a:off x="1249893" y="1538790"/>
            <a:ext cx="6130420" cy="4088990"/>
          </a:xfrm>
          <a:prstGeom prst="rect">
            <a:avLst/>
          </a:prstGeom>
          <a:noFill/>
        </p:spPr>
      </p:pic>
    </p:spTree>
    <p:extLst>
      <p:ext uri="{BB962C8B-B14F-4D97-AF65-F5344CB8AC3E}">
        <p14:creationId xmlns:p14="http://schemas.microsoft.com/office/powerpoint/2010/main" val="33959919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19626" y="3486150"/>
            <a:ext cx="3027760" cy="266700"/>
            <a:chOff x="856" y="3191"/>
            <a:chExt cx="2176" cy="224"/>
          </a:xfrm>
        </p:grpSpPr>
        <p:sp>
          <p:nvSpPr>
            <p:cNvPr id="3077" name="Line 3"/>
            <p:cNvSpPr>
              <a:spLocks noChangeShapeType="1"/>
            </p:cNvSpPr>
            <p:nvPr/>
          </p:nvSpPr>
          <p:spPr bwMode="auto">
            <a:xfrm flipV="1">
              <a:off x="856" y="3191"/>
              <a:ext cx="0" cy="224"/>
            </a:xfrm>
            <a:prstGeom prst="line">
              <a:avLst/>
            </a:prstGeom>
            <a:noFill/>
            <a:ln w="9525">
              <a:noFill/>
              <a:round/>
              <a:headEnd/>
              <a:tailEnd/>
            </a:ln>
          </p:spPr>
          <p:txBody>
            <a:bodyPr/>
            <a:lstStyle/>
            <a:p>
              <a:endParaRPr lang="de-DE" sz="1350"/>
            </a:p>
          </p:txBody>
        </p:sp>
        <p:sp>
          <p:nvSpPr>
            <p:cNvPr id="3078" name="Line 4"/>
            <p:cNvSpPr>
              <a:spLocks noChangeShapeType="1"/>
            </p:cNvSpPr>
            <p:nvPr/>
          </p:nvSpPr>
          <p:spPr bwMode="auto">
            <a:xfrm>
              <a:off x="856" y="3192"/>
              <a:ext cx="2176" cy="0"/>
            </a:xfrm>
            <a:prstGeom prst="line">
              <a:avLst/>
            </a:prstGeom>
            <a:noFill/>
            <a:ln w="9525">
              <a:noFill/>
              <a:round/>
              <a:headEnd/>
              <a:tailEnd/>
            </a:ln>
          </p:spPr>
          <p:txBody>
            <a:bodyPr/>
            <a:lstStyle/>
            <a:p>
              <a:endParaRPr lang="de-DE" sz="1350"/>
            </a:p>
          </p:txBody>
        </p:sp>
      </p:grpSp>
      <p:sp>
        <p:nvSpPr>
          <p:cNvPr id="12" name="Rectangle 5"/>
          <p:cNvSpPr>
            <a:spLocks noChangeArrowheads="1"/>
          </p:cNvSpPr>
          <p:nvPr/>
        </p:nvSpPr>
        <p:spPr bwMode="auto">
          <a:xfrm>
            <a:off x="1143001" y="1538791"/>
            <a:ext cx="6858000" cy="458706"/>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noFill/>
          </a:ln>
        </p:spPr>
        <p:txBody>
          <a:bodyPr lIns="65309" tIns="27000" rIns="65309" bIns="27000"/>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pPr>
              <a:buClr>
                <a:srgbClr val="FF6600"/>
              </a:buClr>
              <a:buSzPct val="155000"/>
              <a:buFont typeface="Wingdings" panose="05000000000000000000" pitchFamily="2" charset="2"/>
              <a:buNone/>
              <a:defRPr/>
            </a:pPr>
            <a:r>
              <a:rPr lang="de-DE" sz="1800" dirty="0"/>
              <a:t>Autofotographie</a:t>
            </a:r>
          </a:p>
        </p:txBody>
      </p:sp>
      <p:pic>
        <p:nvPicPr>
          <p:cNvPr id="3" name="Grafik 2"/>
          <p:cNvPicPr>
            <a:picLocks noChangeAspect="1"/>
          </p:cNvPicPr>
          <p:nvPr/>
        </p:nvPicPr>
        <p:blipFill>
          <a:blip r:embed="rId3" cstate="print"/>
          <a:stretch>
            <a:fillRect/>
          </a:stretch>
        </p:blipFill>
        <p:spPr>
          <a:xfrm>
            <a:off x="1143001" y="2263004"/>
            <a:ext cx="4356199" cy="3737747"/>
          </a:xfrm>
          <a:prstGeom prst="rect">
            <a:avLst/>
          </a:prstGeom>
        </p:spPr>
      </p:pic>
      <p:pic>
        <p:nvPicPr>
          <p:cNvPr id="4" name="Grafik 3"/>
          <p:cNvPicPr>
            <a:picLocks noChangeAspect="1"/>
          </p:cNvPicPr>
          <p:nvPr/>
        </p:nvPicPr>
        <p:blipFill>
          <a:blip r:embed="rId4" cstate="print"/>
          <a:stretch>
            <a:fillRect/>
          </a:stretch>
        </p:blipFill>
        <p:spPr>
          <a:xfrm>
            <a:off x="5691095" y="2263004"/>
            <a:ext cx="2288484" cy="1868075"/>
          </a:xfrm>
          <a:prstGeom prst="rect">
            <a:avLst/>
          </a:prstGeom>
        </p:spPr>
      </p:pic>
      <p:pic>
        <p:nvPicPr>
          <p:cNvPr id="5" name="Grafik 4"/>
          <p:cNvPicPr>
            <a:picLocks noChangeAspect="1"/>
          </p:cNvPicPr>
          <p:nvPr/>
        </p:nvPicPr>
        <p:blipFill>
          <a:blip r:embed="rId5" cstate="print"/>
          <a:stretch>
            <a:fillRect/>
          </a:stretch>
        </p:blipFill>
        <p:spPr>
          <a:xfrm>
            <a:off x="5691095" y="4234979"/>
            <a:ext cx="2288484" cy="1765772"/>
          </a:xfrm>
          <a:prstGeom prst="rect">
            <a:avLst/>
          </a:prstGeom>
        </p:spPr>
      </p:pic>
    </p:spTree>
    <p:extLst>
      <p:ext uri="{BB962C8B-B14F-4D97-AF65-F5344CB8AC3E}">
        <p14:creationId xmlns:p14="http://schemas.microsoft.com/office/powerpoint/2010/main" val="410604332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0042" y="1063228"/>
            <a:ext cx="2708058" cy="2797820"/>
          </a:xfrm>
        </p:spPr>
        <p:txBody>
          <a:bodyPr/>
          <a:lstStyle/>
          <a:p>
            <a:r>
              <a:rPr lang="de-DE" dirty="0" smtClean="0"/>
              <a:t>Zeitbudget</a:t>
            </a:r>
            <a:endParaRPr lang="de-DE" dirty="0"/>
          </a:p>
        </p:txBody>
      </p:sp>
      <p:pic>
        <p:nvPicPr>
          <p:cNvPr id="29698" name="Picture 2" descr="C:\Users\Deinet\Desktop\Fotos\Fröndenberg\IMG_8952.jpg"/>
          <p:cNvPicPr>
            <a:picLocks noGrp="1" noChangeAspect="1" noChangeArrowheads="1"/>
          </p:cNvPicPr>
          <p:nvPr>
            <p:ph idx="1"/>
          </p:nvPr>
        </p:nvPicPr>
        <p:blipFill>
          <a:blip r:embed="rId2" cstate="print"/>
          <a:srcRect/>
          <a:stretch>
            <a:fillRect/>
          </a:stretch>
        </p:blipFill>
        <p:spPr bwMode="auto">
          <a:xfrm>
            <a:off x="1169623" y="836713"/>
            <a:ext cx="3707282" cy="5558144"/>
          </a:xfrm>
          <a:prstGeom prst="rect">
            <a:avLst/>
          </a:prstGeom>
          <a:noFill/>
        </p:spPr>
      </p:pic>
    </p:spTree>
    <p:extLst>
      <p:ext uri="{BB962C8B-B14F-4D97-AF65-F5344CB8AC3E}">
        <p14:creationId xmlns:p14="http://schemas.microsoft.com/office/powerpoint/2010/main" val="1031586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p:nvPr/>
        </p:nvGraphicFramePr>
        <p:xfrm>
          <a:off x="590980" y="1838384"/>
          <a:ext cx="7207106" cy="385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147" name="Foliennummernplatzhalter 11"/>
          <p:cNvSpPr>
            <a:spLocks noGrp="1"/>
          </p:cNvSpPr>
          <p:nvPr>
            <p:ph type="sldNum" sz="quarter" idx="10"/>
          </p:nvPr>
        </p:nvSpPr>
        <p:spPr bwMode="auto">
          <a:extLst/>
        </p:spPr>
        <p:txBody>
          <a:bodyPr/>
          <a:lstStyle>
            <a:lvl1pPr eaLnBrk="0" hangingPunct="0">
              <a:defRPr sz="675">
                <a:solidFill>
                  <a:schemeClr val="tx1"/>
                </a:solidFill>
                <a:latin typeface="Arial" charset="0"/>
              </a:defRPr>
            </a:lvl1pPr>
            <a:lvl2pPr marL="557213" indent="-214313" eaLnBrk="0" hangingPunct="0">
              <a:defRPr sz="675">
                <a:solidFill>
                  <a:schemeClr val="tx1"/>
                </a:solidFill>
                <a:latin typeface="Arial" charset="0"/>
              </a:defRPr>
            </a:lvl2pPr>
            <a:lvl3pPr marL="857250" indent="-171450" eaLnBrk="0" hangingPunct="0">
              <a:defRPr sz="675">
                <a:solidFill>
                  <a:schemeClr val="tx1"/>
                </a:solidFill>
                <a:latin typeface="Arial" charset="0"/>
              </a:defRPr>
            </a:lvl3pPr>
            <a:lvl4pPr marL="1200150" indent="-171450" eaLnBrk="0" hangingPunct="0">
              <a:defRPr sz="675">
                <a:solidFill>
                  <a:schemeClr val="tx1"/>
                </a:solidFill>
                <a:latin typeface="Arial" charset="0"/>
              </a:defRPr>
            </a:lvl4pPr>
            <a:lvl5pPr marL="1543050" indent="-171450" eaLnBrk="0" hangingPunct="0">
              <a:defRPr sz="675">
                <a:solidFill>
                  <a:schemeClr val="tx1"/>
                </a:solidFill>
                <a:latin typeface="Arial" charset="0"/>
              </a:defRPr>
            </a:lvl5pPr>
            <a:lvl6pPr marL="1885950" indent="-171450" eaLnBrk="0" fontAlgn="base" hangingPunct="0">
              <a:spcBef>
                <a:spcPct val="0"/>
              </a:spcBef>
              <a:spcAft>
                <a:spcPct val="0"/>
              </a:spcAft>
              <a:defRPr sz="675">
                <a:solidFill>
                  <a:schemeClr val="tx1"/>
                </a:solidFill>
                <a:latin typeface="Arial" charset="0"/>
              </a:defRPr>
            </a:lvl6pPr>
            <a:lvl7pPr marL="2228850" indent="-171450" eaLnBrk="0" fontAlgn="base" hangingPunct="0">
              <a:spcBef>
                <a:spcPct val="0"/>
              </a:spcBef>
              <a:spcAft>
                <a:spcPct val="0"/>
              </a:spcAft>
              <a:defRPr sz="675">
                <a:solidFill>
                  <a:schemeClr val="tx1"/>
                </a:solidFill>
                <a:latin typeface="Arial" charset="0"/>
              </a:defRPr>
            </a:lvl7pPr>
            <a:lvl8pPr marL="2571750" indent="-171450" eaLnBrk="0" fontAlgn="base" hangingPunct="0">
              <a:spcBef>
                <a:spcPct val="0"/>
              </a:spcBef>
              <a:spcAft>
                <a:spcPct val="0"/>
              </a:spcAft>
              <a:defRPr sz="675">
                <a:solidFill>
                  <a:schemeClr val="tx1"/>
                </a:solidFill>
                <a:latin typeface="Arial" charset="0"/>
              </a:defRPr>
            </a:lvl8pPr>
            <a:lvl9pPr marL="2914650" indent="-171450" eaLnBrk="0" fontAlgn="base" hangingPunct="0">
              <a:spcBef>
                <a:spcPct val="0"/>
              </a:spcBef>
              <a:spcAft>
                <a:spcPct val="0"/>
              </a:spcAft>
              <a:defRPr sz="675">
                <a:solidFill>
                  <a:schemeClr val="tx1"/>
                </a:solidFill>
                <a:latin typeface="Arial" charset="0"/>
              </a:defRPr>
            </a:lvl9pPr>
          </a:lstStyle>
          <a:p>
            <a:pPr>
              <a:defRPr/>
            </a:pPr>
            <a:r>
              <a:rPr lang="de-DE" altLang="de-DE" sz="1050" dirty="0">
                <a:solidFill>
                  <a:schemeClr val="bg1"/>
                </a:solidFill>
              </a:rPr>
              <a:t>1</a:t>
            </a:r>
          </a:p>
        </p:txBody>
      </p:sp>
      <p:graphicFrame>
        <p:nvGraphicFramePr>
          <p:cNvPr id="1026" name="Objekt 1"/>
          <p:cNvGraphicFramePr>
            <a:graphicFrameLocks noChangeAspect="1"/>
          </p:cNvGraphicFramePr>
          <p:nvPr>
            <p:extLst/>
          </p:nvPr>
        </p:nvGraphicFramePr>
        <p:xfrm>
          <a:off x="-36512" y="2314574"/>
          <a:ext cx="9109075" cy="4138762"/>
        </p:xfrm>
        <a:graphic>
          <a:graphicData uri="http://schemas.openxmlformats.org/presentationml/2006/ole">
            <mc:AlternateContent xmlns:mc="http://schemas.openxmlformats.org/markup-compatibility/2006">
              <mc:Choice xmlns:v="urn:schemas-microsoft-com:vml" Requires="v">
                <p:oleObj spid="_x0000_s14340" name="Arbeitsblatt" r:id="rId10" imgW="7896310" imgH="3743439" progId="Excel.Sheet.8">
                  <p:embed/>
                </p:oleObj>
              </mc:Choice>
              <mc:Fallback>
                <p:oleObj name="Arbeitsblatt" r:id="rId10" imgW="7896310" imgH="3743439" progId="Excel.Shee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12" y="2314574"/>
                        <a:ext cx="9109075" cy="4138762"/>
                      </a:xfrm>
                      <a:prstGeom prst="rect">
                        <a:avLst/>
                      </a:prstGeom>
                      <a:noFill/>
                      <a:extLst/>
                    </p:spPr>
                  </p:pic>
                </p:oleObj>
              </mc:Fallback>
            </mc:AlternateContent>
          </a:graphicData>
        </a:graphic>
      </p:graphicFrame>
      <p:sp>
        <p:nvSpPr>
          <p:cNvPr id="10" name="Rectangle 5"/>
          <p:cNvSpPr>
            <a:spLocks noChangeArrowheads="1"/>
          </p:cNvSpPr>
          <p:nvPr/>
        </p:nvSpPr>
        <p:spPr bwMode="auto">
          <a:xfrm>
            <a:off x="975617" y="1433811"/>
            <a:ext cx="6858000" cy="260152"/>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noFill/>
          </a:ln>
        </p:spPr>
        <p:txBody>
          <a:bodyPr lIns="65309" tIns="27000" rIns="65309" bIns="27000"/>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pPr algn="ctr">
              <a:defRPr/>
            </a:pPr>
            <a:r>
              <a:rPr lang="de-DE" sz="1350" b="1" dirty="0"/>
              <a:t>Exemplarisches Ergebnis Zeitbudget Junge / Wochentag / n=198</a:t>
            </a:r>
            <a:endParaRPr lang="de-DE" sz="1350" dirty="0"/>
          </a:p>
          <a:p>
            <a:pPr>
              <a:defRPr/>
            </a:pPr>
            <a:endParaRPr lang="de-DE" sz="1350" b="1" dirty="0"/>
          </a:p>
          <a:p>
            <a:pPr>
              <a:defRPr/>
            </a:pPr>
            <a:endParaRPr lang="de-DE" sz="1350" b="1" dirty="0"/>
          </a:p>
          <a:p>
            <a:pPr>
              <a:defRPr/>
            </a:pPr>
            <a:endParaRPr lang="de-DE" sz="1350" b="1" dirty="0"/>
          </a:p>
          <a:p>
            <a:pPr marL="135731" indent="-67866">
              <a:defRPr/>
            </a:pPr>
            <a:endParaRPr lang="de-DE" sz="1350" b="1" dirty="0"/>
          </a:p>
          <a:p>
            <a:pPr marL="135731" indent="-67866">
              <a:lnSpc>
                <a:spcPct val="120000"/>
              </a:lnSpc>
              <a:defRPr/>
            </a:pPr>
            <a:endParaRPr lang="de-DE" altLang="de-DE" sz="1350" dirty="0"/>
          </a:p>
          <a:p>
            <a:pPr marL="135731" indent="-67866">
              <a:lnSpc>
                <a:spcPct val="120000"/>
              </a:lnSpc>
              <a:defRPr/>
            </a:pPr>
            <a:endParaRPr lang="de-DE" altLang="de-DE" sz="1350" b="1" dirty="0"/>
          </a:p>
          <a:p>
            <a:pPr>
              <a:lnSpc>
                <a:spcPct val="120000"/>
              </a:lnSpc>
              <a:defRPr/>
            </a:pPr>
            <a:endParaRPr lang="de-DE" altLang="de-DE" sz="1350" dirty="0"/>
          </a:p>
          <a:p>
            <a:pPr>
              <a:lnSpc>
                <a:spcPct val="120000"/>
              </a:lnSpc>
              <a:defRPr/>
            </a:pPr>
            <a:endParaRPr lang="de-DE" altLang="de-DE" sz="1350" dirty="0"/>
          </a:p>
          <a:p>
            <a:pPr>
              <a:lnSpc>
                <a:spcPct val="120000"/>
              </a:lnSpc>
              <a:defRPr/>
            </a:pPr>
            <a:endParaRPr lang="de-DE" altLang="de-DE" sz="1350" dirty="0"/>
          </a:p>
          <a:p>
            <a:pPr>
              <a:buClr>
                <a:srgbClr val="FF6600"/>
              </a:buClr>
              <a:buSzPct val="155000"/>
              <a:buFont typeface="Wingdings" panose="05000000000000000000" pitchFamily="2" charset="2"/>
              <a:buNone/>
              <a:defRPr/>
            </a:pPr>
            <a:endParaRPr lang="de-DE" sz="1350" dirty="0"/>
          </a:p>
        </p:txBody>
      </p:sp>
      <p:pic>
        <p:nvPicPr>
          <p:cNvPr id="512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4391" y="857251"/>
            <a:ext cx="1619609" cy="57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76161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p:nvPr/>
        </p:nvGraphicFramePr>
        <p:xfrm>
          <a:off x="590980" y="1838384"/>
          <a:ext cx="7207106" cy="385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098" name="Objekt 1"/>
          <p:cNvGraphicFramePr>
            <a:graphicFrameLocks noChangeAspect="1"/>
          </p:cNvGraphicFramePr>
          <p:nvPr>
            <p:extLst/>
          </p:nvPr>
        </p:nvGraphicFramePr>
        <p:xfrm>
          <a:off x="95251" y="2314574"/>
          <a:ext cx="8977313" cy="3778721"/>
        </p:xfrm>
        <a:graphic>
          <a:graphicData uri="http://schemas.openxmlformats.org/presentationml/2006/ole">
            <mc:AlternateContent xmlns:mc="http://schemas.openxmlformats.org/markup-compatibility/2006">
              <mc:Choice xmlns:v="urn:schemas-microsoft-com:vml" Requires="v">
                <p:oleObj spid="_x0000_s15364" name="Arbeitsblatt" r:id="rId10" imgW="7896256" imgH="3743280" progId="Excel.Sheet.8">
                  <p:embed/>
                </p:oleObj>
              </mc:Choice>
              <mc:Fallback>
                <p:oleObj name="Arbeitsblatt" r:id="rId10" imgW="7896256" imgH="3743280" progId="Excel.Shee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251" y="2314574"/>
                        <a:ext cx="8977313" cy="3778721"/>
                      </a:xfrm>
                      <a:prstGeom prst="rect">
                        <a:avLst/>
                      </a:prstGeom>
                      <a:noFill/>
                      <a:extLst/>
                    </p:spPr>
                  </p:pic>
                </p:oleObj>
              </mc:Fallback>
            </mc:AlternateContent>
          </a:graphicData>
        </a:graphic>
      </p:graphicFrame>
      <p:sp>
        <p:nvSpPr>
          <p:cNvPr id="9220" name="Foliennummernplatzhalter 11"/>
          <p:cNvSpPr>
            <a:spLocks noGrp="1"/>
          </p:cNvSpPr>
          <p:nvPr>
            <p:ph type="sldNum" sz="quarter" idx="10"/>
          </p:nvPr>
        </p:nvSpPr>
        <p:spPr bwMode="auto">
          <a:extLst/>
        </p:spPr>
        <p:txBody>
          <a:bodyPr/>
          <a:lstStyle>
            <a:lvl1pPr eaLnBrk="0" hangingPunct="0">
              <a:defRPr sz="675">
                <a:solidFill>
                  <a:schemeClr val="tx1"/>
                </a:solidFill>
                <a:latin typeface="Arial" charset="0"/>
              </a:defRPr>
            </a:lvl1pPr>
            <a:lvl2pPr marL="557213" indent="-214313" eaLnBrk="0" hangingPunct="0">
              <a:defRPr sz="675">
                <a:solidFill>
                  <a:schemeClr val="tx1"/>
                </a:solidFill>
                <a:latin typeface="Arial" charset="0"/>
              </a:defRPr>
            </a:lvl2pPr>
            <a:lvl3pPr marL="857250" indent="-171450" eaLnBrk="0" hangingPunct="0">
              <a:defRPr sz="675">
                <a:solidFill>
                  <a:schemeClr val="tx1"/>
                </a:solidFill>
                <a:latin typeface="Arial" charset="0"/>
              </a:defRPr>
            </a:lvl3pPr>
            <a:lvl4pPr marL="1200150" indent="-171450" eaLnBrk="0" hangingPunct="0">
              <a:defRPr sz="675">
                <a:solidFill>
                  <a:schemeClr val="tx1"/>
                </a:solidFill>
                <a:latin typeface="Arial" charset="0"/>
              </a:defRPr>
            </a:lvl4pPr>
            <a:lvl5pPr marL="1543050" indent="-171450" eaLnBrk="0" hangingPunct="0">
              <a:defRPr sz="675">
                <a:solidFill>
                  <a:schemeClr val="tx1"/>
                </a:solidFill>
                <a:latin typeface="Arial" charset="0"/>
              </a:defRPr>
            </a:lvl5pPr>
            <a:lvl6pPr marL="1885950" indent="-171450" eaLnBrk="0" fontAlgn="base" hangingPunct="0">
              <a:spcBef>
                <a:spcPct val="0"/>
              </a:spcBef>
              <a:spcAft>
                <a:spcPct val="0"/>
              </a:spcAft>
              <a:defRPr sz="675">
                <a:solidFill>
                  <a:schemeClr val="tx1"/>
                </a:solidFill>
                <a:latin typeface="Arial" charset="0"/>
              </a:defRPr>
            </a:lvl6pPr>
            <a:lvl7pPr marL="2228850" indent="-171450" eaLnBrk="0" fontAlgn="base" hangingPunct="0">
              <a:spcBef>
                <a:spcPct val="0"/>
              </a:spcBef>
              <a:spcAft>
                <a:spcPct val="0"/>
              </a:spcAft>
              <a:defRPr sz="675">
                <a:solidFill>
                  <a:schemeClr val="tx1"/>
                </a:solidFill>
                <a:latin typeface="Arial" charset="0"/>
              </a:defRPr>
            </a:lvl7pPr>
            <a:lvl8pPr marL="2571750" indent="-171450" eaLnBrk="0" fontAlgn="base" hangingPunct="0">
              <a:spcBef>
                <a:spcPct val="0"/>
              </a:spcBef>
              <a:spcAft>
                <a:spcPct val="0"/>
              </a:spcAft>
              <a:defRPr sz="675">
                <a:solidFill>
                  <a:schemeClr val="tx1"/>
                </a:solidFill>
                <a:latin typeface="Arial" charset="0"/>
              </a:defRPr>
            </a:lvl8pPr>
            <a:lvl9pPr marL="2914650" indent="-171450" eaLnBrk="0" fontAlgn="base" hangingPunct="0">
              <a:spcBef>
                <a:spcPct val="0"/>
              </a:spcBef>
              <a:spcAft>
                <a:spcPct val="0"/>
              </a:spcAft>
              <a:defRPr sz="675">
                <a:solidFill>
                  <a:schemeClr val="tx1"/>
                </a:solidFill>
                <a:latin typeface="Arial" charset="0"/>
              </a:defRPr>
            </a:lvl9pPr>
          </a:lstStyle>
          <a:p>
            <a:pPr>
              <a:defRPr/>
            </a:pPr>
            <a:r>
              <a:rPr lang="de-DE" altLang="de-DE" sz="1050" dirty="0"/>
              <a:t>4</a:t>
            </a:r>
          </a:p>
        </p:txBody>
      </p:sp>
      <p:sp>
        <p:nvSpPr>
          <p:cNvPr id="10" name="Rectangle 5"/>
          <p:cNvSpPr>
            <a:spLocks noChangeArrowheads="1"/>
          </p:cNvSpPr>
          <p:nvPr/>
        </p:nvSpPr>
        <p:spPr bwMode="auto">
          <a:xfrm>
            <a:off x="982876" y="1421720"/>
            <a:ext cx="6858000" cy="260152"/>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noFill/>
          </a:ln>
        </p:spPr>
        <p:txBody>
          <a:bodyPr lIns="65309" tIns="27000" rIns="65309" bIns="27000"/>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pPr algn="ctr">
              <a:defRPr/>
            </a:pPr>
            <a:r>
              <a:rPr lang="de-DE" sz="1350" b="1" dirty="0"/>
              <a:t>Exemplarisches Ergebnis Zeitbudget Mädchen / Wochenende / n=189</a:t>
            </a:r>
            <a:endParaRPr lang="de-DE" sz="1350" dirty="0"/>
          </a:p>
          <a:p>
            <a:pPr>
              <a:defRPr/>
            </a:pPr>
            <a:endParaRPr lang="de-DE" sz="1350" b="1" dirty="0"/>
          </a:p>
          <a:p>
            <a:pPr>
              <a:defRPr/>
            </a:pPr>
            <a:endParaRPr lang="de-DE" sz="1350" b="1" dirty="0"/>
          </a:p>
          <a:p>
            <a:pPr>
              <a:defRPr/>
            </a:pPr>
            <a:endParaRPr lang="de-DE" sz="1350" b="1" dirty="0"/>
          </a:p>
          <a:p>
            <a:pPr marL="135731" indent="-67866">
              <a:defRPr/>
            </a:pPr>
            <a:endParaRPr lang="de-DE" sz="1350" b="1" dirty="0"/>
          </a:p>
          <a:p>
            <a:pPr marL="135731" indent="-67866">
              <a:lnSpc>
                <a:spcPct val="120000"/>
              </a:lnSpc>
              <a:defRPr/>
            </a:pPr>
            <a:endParaRPr lang="de-DE" altLang="de-DE" sz="1350" dirty="0"/>
          </a:p>
          <a:p>
            <a:pPr marL="135731" indent="-67866">
              <a:lnSpc>
                <a:spcPct val="120000"/>
              </a:lnSpc>
              <a:defRPr/>
            </a:pPr>
            <a:endParaRPr lang="de-DE" altLang="de-DE" sz="1350" b="1" dirty="0"/>
          </a:p>
          <a:p>
            <a:pPr>
              <a:lnSpc>
                <a:spcPct val="120000"/>
              </a:lnSpc>
              <a:defRPr/>
            </a:pPr>
            <a:endParaRPr lang="de-DE" altLang="de-DE" sz="1350" dirty="0"/>
          </a:p>
          <a:p>
            <a:pPr>
              <a:lnSpc>
                <a:spcPct val="120000"/>
              </a:lnSpc>
              <a:defRPr/>
            </a:pPr>
            <a:endParaRPr lang="de-DE" altLang="de-DE" sz="1350" dirty="0"/>
          </a:p>
          <a:p>
            <a:pPr>
              <a:lnSpc>
                <a:spcPct val="120000"/>
              </a:lnSpc>
              <a:defRPr/>
            </a:pPr>
            <a:endParaRPr lang="de-DE" altLang="de-DE" sz="1350" dirty="0"/>
          </a:p>
          <a:p>
            <a:pPr>
              <a:buClr>
                <a:srgbClr val="FF6600"/>
              </a:buClr>
              <a:buSzPct val="155000"/>
              <a:buFont typeface="Wingdings" panose="05000000000000000000" pitchFamily="2" charset="2"/>
              <a:buNone/>
              <a:defRPr/>
            </a:pPr>
            <a:endParaRPr lang="de-DE" sz="1350" dirty="0"/>
          </a:p>
        </p:txBody>
      </p:sp>
      <p:pic>
        <p:nvPicPr>
          <p:cNvPr id="409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02353" y="900226"/>
            <a:ext cx="1641647" cy="52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74531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765175"/>
            <a:ext cx="1258888" cy="5976938"/>
          </a:xfrm>
          <a:prstGeom prst="rect">
            <a:avLst/>
          </a:prstGeom>
          <a:solidFill>
            <a:srgbClr val="A50021">
              <a:alpha val="14117"/>
            </a:srgbClr>
          </a:solidFill>
          <a:ln w="9525">
            <a:noFill/>
            <a:miter lim="800000"/>
            <a:headEnd/>
            <a:tailEnd/>
          </a:ln>
        </p:spPr>
        <p:txBody>
          <a:bodyPr wrap="none" anchor="ctr"/>
          <a:lstStyle/>
          <a:p>
            <a:endParaRPr lang="de-DE">
              <a:latin typeface="Calibri" pitchFamily="34" charset="0"/>
            </a:endParaRPr>
          </a:p>
        </p:txBody>
      </p:sp>
      <p:sp>
        <p:nvSpPr>
          <p:cNvPr id="5123" name="Rectangle 3"/>
          <p:cNvSpPr>
            <a:spLocks noChangeArrowheads="1"/>
          </p:cNvSpPr>
          <p:nvPr/>
        </p:nvSpPr>
        <p:spPr bwMode="auto">
          <a:xfrm>
            <a:off x="1042988" y="4292600"/>
            <a:ext cx="8101012" cy="433388"/>
          </a:xfrm>
          <a:prstGeom prst="rect">
            <a:avLst/>
          </a:prstGeom>
          <a:solidFill>
            <a:srgbClr val="FF9933">
              <a:alpha val="30980"/>
            </a:srgbClr>
          </a:solidFill>
          <a:ln w="9525">
            <a:noFill/>
            <a:miter lim="800000"/>
            <a:headEnd/>
            <a:tailEnd/>
          </a:ln>
        </p:spPr>
        <p:txBody>
          <a:bodyPr wrap="none" anchor="ctr"/>
          <a:lstStyle/>
          <a:p>
            <a:endParaRPr lang="de-DE">
              <a:latin typeface="Calibri" pitchFamily="34" charset="0"/>
            </a:endParaRPr>
          </a:p>
        </p:txBody>
      </p:sp>
      <p:sp>
        <p:nvSpPr>
          <p:cNvPr id="5124" name="Rectangle 4"/>
          <p:cNvSpPr>
            <a:spLocks noChangeArrowheads="1"/>
          </p:cNvSpPr>
          <p:nvPr/>
        </p:nvSpPr>
        <p:spPr bwMode="auto">
          <a:xfrm>
            <a:off x="1908175" y="5373688"/>
            <a:ext cx="7235825" cy="576262"/>
          </a:xfrm>
          <a:prstGeom prst="rect">
            <a:avLst/>
          </a:prstGeom>
          <a:solidFill>
            <a:srgbClr val="A50021">
              <a:alpha val="20000"/>
            </a:srgbClr>
          </a:solidFill>
          <a:ln w="9525">
            <a:noFill/>
            <a:miter lim="800000"/>
            <a:headEnd/>
            <a:tailEnd/>
          </a:ln>
        </p:spPr>
        <p:txBody>
          <a:bodyPr wrap="none" anchor="ctr"/>
          <a:lstStyle/>
          <a:p>
            <a:endParaRPr lang="de-DE">
              <a:latin typeface="Calibri" pitchFamily="34" charset="0"/>
            </a:endParaRPr>
          </a:p>
        </p:txBody>
      </p:sp>
      <p:pic>
        <p:nvPicPr>
          <p:cNvPr id="5125" name="Picture 5"/>
          <p:cNvPicPr>
            <a:picLocks noChangeAspect="1" noChangeArrowheads="1"/>
          </p:cNvPicPr>
          <p:nvPr/>
        </p:nvPicPr>
        <p:blipFill>
          <a:blip r:embed="rId2" cstate="print"/>
          <a:srcRect/>
          <a:stretch>
            <a:fillRect/>
          </a:stretch>
        </p:blipFill>
        <p:spPr bwMode="auto">
          <a:xfrm>
            <a:off x="0" y="0"/>
            <a:ext cx="9144000" cy="765175"/>
          </a:xfrm>
          <a:prstGeom prst="rect">
            <a:avLst/>
          </a:prstGeom>
          <a:noFill/>
          <a:ln w="9525">
            <a:noFill/>
            <a:miter lim="800000"/>
            <a:headEnd/>
            <a:tailEnd/>
          </a:ln>
        </p:spPr>
      </p:pic>
      <p:sp>
        <p:nvSpPr>
          <p:cNvPr id="5126" name="Rectangle 6"/>
          <p:cNvSpPr>
            <a:spLocks noChangeArrowheads="1"/>
          </p:cNvSpPr>
          <p:nvPr/>
        </p:nvSpPr>
        <p:spPr bwMode="auto">
          <a:xfrm>
            <a:off x="1371600" y="333375"/>
            <a:ext cx="7772400" cy="533400"/>
          </a:xfrm>
          <a:prstGeom prst="rect">
            <a:avLst/>
          </a:prstGeom>
          <a:noFill/>
          <a:ln w="9525">
            <a:noFill/>
            <a:miter lim="800000"/>
            <a:headEnd/>
            <a:tailEnd/>
          </a:ln>
        </p:spPr>
        <p:txBody>
          <a:bodyPr anchor="ctr"/>
          <a:lstStyle/>
          <a:p>
            <a:pPr algn="r"/>
            <a:r>
              <a:rPr lang="de-DE" sz="1200" b="1">
                <a:solidFill>
                  <a:srgbClr val="FFFF99"/>
                </a:solidFill>
                <a:latin typeface="Calibri" pitchFamily="34" charset="0"/>
              </a:rPr>
              <a:t>Prof. Dr. Ulrich Deinet, Fachbereich Sozial- und Kulturwissenschaften</a:t>
            </a:r>
          </a:p>
        </p:txBody>
      </p:sp>
      <p:sp>
        <p:nvSpPr>
          <p:cNvPr id="5127" name="Rectangle 7"/>
          <p:cNvSpPr>
            <a:spLocks noChangeArrowheads="1"/>
          </p:cNvSpPr>
          <p:nvPr/>
        </p:nvSpPr>
        <p:spPr bwMode="auto">
          <a:xfrm>
            <a:off x="0" y="714375"/>
            <a:ext cx="9144000" cy="6243638"/>
          </a:xfrm>
          <a:prstGeom prst="rect">
            <a:avLst/>
          </a:prstGeom>
          <a:solidFill>
            <a:srgbClr val="FF9933">
              <a:alpha val="50195"/>
            </a:srgbClr>
          </a:solidFill>
          <a:ln w="9525">
            <a:noFill/>
            <a:miter lim="800000"/>
            <a:headEnd/>
            <a:tailEnd/>
          </a:ln>
        </p:spPr>
        <p:txBody>
          <a:bodyPr/>
          <a:lstStyle/>
          <a:p>
            <a:pPr marL="457200" indent="-457200" fontAlgn="auto">
              <a:lnSpc>
                <a:spcPct val="90000"/>
              </a:lnSpc>
              <a:spcBef>
                <a:spcPts val="0"/>
              </a:spcBef>
              <a:spcAft>
                <a:spcPts val="0"/>
              </a:spcAft>
              <a:defRPr/>
            </a:pPr>
            <a:r>
              <a:rPr lang="de-DE" sz="2400" b="1" dirty="0">
                <a:latin typeface="Arial" pitchFamily="34" charset="0"/>
                <a:cs typeface="Arial" pitchFamily="34" charset="0"/>
              </a:rPr>
              <a:t>	</a:t>
            </a:r>
          </a:p>
          <a:p>
            <a:pPr marL="457200" indent="-457200" fontAlgn="auto">
              <a:lnSpc>
                <a:spcPct val="90000"/>
              </a:lnSpc>
              <a:spcBef>
                <a:spcPts val="0"/>
              </a:spcBef>
              <a:spcAft>
                <a:spcPts val="0"/>
              </a:spcAft>
              <a:defRPr/>
            </a:pPr>
            <a:r>
              <a:rPr lang="de-DE" sz="2400" b="1" dirty="0">
                <a:latin typeface="Arial" pitchFamily="34" charset="0"/>
                <a:cs typeface="Arial" pitchFamily="34" charset="0"/>
              </a:rPr>
              <a:t>	</a:t>
            </a:r>
            <a:r>
              <a:rPr lang="de-DE" sz="6000" b="1" dirty="0" smtClean="0">
                <a:latin typeface="Arial" pitchFamily="34" charset="0"/>
                <a:cs typeface="Arial" pitchFamily="34" charset="0"/>
              </a:rPr>
              <a:t>GWA und Jugendarbeit</a:t>
            </a:r>
          </a:p>
          <a:p>
            <a:pPr marL="457200" indent="-457200" fontAlgn="auto">
              <a:lnSpc>
                <a:spcPct val="90000"/>
              </a:lnSpc>
              <a:spcBef>
                <a:spcPts val="0"/>
              </a:spcBef>
              <a:spcAft>
                <a:spcPts val="0"/>
              </a:spcAft>
              <a:defRPr/>
            </a:pPr>
            <a:r>
              <a:rPr lang="de-DE" sz="6000" b="1" dirty="0" smtClean="0">
                <a:latin typeface="Arial" pitchFamily="34" charset="0"/>
                <a:cs typeface="Arial" pitchFamily="34" charset="0"/>
              </a:rPr>
              <a:t>	</a:t>
            </a:r>
            <a:r>
              <a:rPr lang="de-DE" sz="3600" b="1" dirty="0">
                <a:latin typeface="Arial" pitchFamily="34" charset="0"/>
                <a:cs typeface="Arial" pitchFamily="34" charset="0"/>
              </a:rPr>
              <a:t>S</a:t>
            </a:r>
            <a:r>
              <a:rPr lang="de-DE" sz="3600" b="1" dirty="0" smtClean="0">
                <a:latin typeface="Arial" pitchFamily="34" charset="0"/>
                <a:cs typeface="Arial" pitchFamily="34" charset="0"/>
              </a:rPr>
              <a:t>ozialräumliche Jugendarbeit und GWA können Schwestern sein!</a:t>
            </a:r>
          </a:p>
          <a:p>
            <a:pPr marL="457200" indent="-457200" fontAlgn="auto">
              <a:lnSpc>
                <a:spcPct val="90000"/>
              </a:lnSpc>
              <a:spcBef>
                <a:spcPts val="0"/>
              </a:spcBef>
              <a:spcAft>
                <a:spcPts val="0"/>
              </a:spcAft>
              <a:defRPr/>
            </a:pPr>
            <a:endParaRPr lang="de-DE" sz="3600" b="1" dirty="0" smtClean="0">
              <a:latin typeface="Arial" pitchFamily="34" charset="0"/>
              <a:cs typeface="Arial" pitchFamily="34" charset="0"/>
            </a:endParaRPr>
          </a:p>
          <a:p>
            <a:pPr marL="457200" indent="-457200" fontAlgn="auto">
              <a:lnSpc>
                <a:spcPct val="90000"/>
              </a:lnSpc>
              <a:spcBef>
                <a:spcPts val="0"/>
              </a:spcBef>
              <a:spcAft>
                <a:spcPts val="0"/>
              </a:spcAft>
              <a:defRPr/>
            </a:pPr>
            <a:r>
              <a:rPr lang="de-DE" sz="3600" b="1" dirty="0">
                <a:latin typeface="Arial" pitchFamily="34" charset="0"/>
                <a:cs typeface="Arial" pitchFamily="34" charset="0"/>
              </a:rPr>
              <a:t>	</a:t>
            </a:r>
            <a:r>
              <a:rPr lang="de-DE" sz="3600" b="1" dirty="0" smtClean="0">
                <a:latin typeface="Arial" pitchFamily="34" charset="0"/>
                <a:cs typeface="Arial" pitchFamily="34" charset="0"/>
              </a:rPr>
              <a:t>Wenn die eine nicht mehr da ist, hat die andere ein Problem weil sie sich gut ergänzen aber dennoch verschiedenen Bereiche eines Gemeinwesens bearbeiten!</a:t>
            </a:r>
            <a:endParaRPr lang="de-DE" sz="6000" b="1" dirty="0">
              <a:latin typeface="Arial" pitchFamily="34" charset="0"/>
              <a:cs typeface="Arial" pitchFamily="34" charset="0"/>
            </a:endParaRPr>
          </a:p>
        </p:txBody>
      </p:sp>
      <p:sp>
        <p:nvSpPr>
          <p:cNvPr id="5128" name="Rectangle 8"/>
          <p:cNvSpPr>
            <a:spLocks noChangeArrowheads="1"/>
          </p:cNvSpPr>
          <p:nvPr/>
        </p:nvSpPr>
        <p:spPr bwMode="auto">
          <a:xfrm>
            <a:off x="6586538" y="4149725"/>
            <a:ext cx="2557462" cy="431800"/>
          </a:xfrm>
          <a:prstGeom prst="rect">
            <a:avLst/>
          </a:prstGeom>
          <a:solidFill>
            <a:srgbClr val="A50021">
              <a:alpha val="14117"/>
            </a:srgbClr>
          </a:solidFill>
          <a:ln w="9525">
            <a:noFill/>
            <a:miter lim="800000"/>
            <a:headEnd/>
            <a:tailEnd/>
          </a:ln>
        </p:spPr>
        <p:txBody>
          <a:bodyPr wrap="none" anchor="ctr"/>
          <a:lstStyle/>
          <a:p>
            <a:endParaRPr lang="de-DE">
              <a:latin typeface="Calibri" pitchFamily="34" charset="0"/>
            </a:endParaRPr>
          </a:p>
        </p:txBody>
      </p:sp>
    </p:spTree>
    <p:extLst>
      <p:ext uri="{BB962C8B-B14F-4D97-AF65-F5344CB8AC3E}">
        <p14:creationId xmlns:p14="http://schemas.microsoft.com/office/powerpoint/2010/main" val="10795349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Befragung an Schulen</a:t>
            </a:r>
            <a:endParaRPr lang="de-DE" dirty="0"/>
          </a:p>
        </p:txBody>
      </p:sp>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7433" y="2395156"/>
            <a:ext cx="4487418" cy="3365564"/>
          </a:xfrm>
        </p:spPr>
      </p:pic>
      <p:pic>
        <p:nvPicPr>
          <p:cNvPr id="6" name="Inhaltsplatzhalt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400895"/>
            <a:ext cx="4479766" cy="3359825"/>
          </a:xfrm>
        </p:spPr>
      </p:pic>
    </p:spTree>
    <p:extLst>
      <p:ext uri="{BB962C8B-B14F-4D97-AF65-F5344CB8AC3E}">
        <p14:creationId xmlns:p14="http://schemas.microsoft.com/office/powerpoint/2010/main" val="3065254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93658" y="3543858"/>
            <a:ext cx="6172200" cy="857250"/>
          </a:xfrm>
        </p:spPr>
        <p:txBody>
          <a:bodyPr>
            <a:normAutofit fontScale="90000"/>
          </a:bodyPr>
          <a:lstStyle/>
          <a:p>
            <a:r>
              <a:rPr lang="de-DE" sz="5400" dirty="0"/>
              <a:t>„Cool, dass sich auch mal jemand für uns interessiert!“</a:t>
            </a:r>
          </a:p>
        </p:txBody>
      </p:sp>
      <p:sp>
        <p:nvSpPr>
          <p:cNvPr id="3" name="Textfeld 2"/>
          <p:cNvSpPr txBox="1"/>
          <p:nvPr/>
        </p:nvSpPr>
        <p:spPr>
          <a:xfrm>
            <a:off x="3329862" y="998730"/>
            <a:ext cx="3564396" cy="1754326"/>
          </a:xfrm>
          <a:prstGeom prst="rect">
            <a:avLst/>
          </a:prstGeom>
          <a:noFill/>
        </p:spPr>
        <p:txBody>
          <a:bodyPr wrap="square" rtlCol="0">
            <a:spAutoFit/>
          </a:bodyPr>
          <a:lstStyle/>
          <a:p>
            <a:r>
              <a:rPr lang="de-DE" sz="3600" dirty="0">
                <a:latin typeface="+mj-lt"/>
                <a:ea typeface="+mj-ea"/>
                <a:cs typeface="+mj-cs"/>
              </a:rPr>
              <a:t>Zitat: 14 jährige bei der Schulbefragung:</a:t>
            </a:r>
            <a:r>
              <a:rPr lang="de-DE" sz="1350" dirty="0"/>
              <a:t> </a:t>
            </a:r>
          </a:p>
        </p:txBody>
      </p:sp>
    </p:spTree>
    <p:extLst>
      <p:ext uri="{BB962C8B-B14F-4D97-AF65-F5344CB8AC3E}">
        <p14:creationId xmlns:p14="http://schemas.microsoft.com/office/powerpoint/2010/main" val="8005752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496" y="836712"/>
            <a:ext cx="9174480" cy="5489571"/>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8100000" scaled="1"/>
            <a:tileRect/>
          </a:gradFill>
          <a:ln>
            <a:noFill/>
          </a:ln>
        </p:spPr>
        <p:txBody>
          <a:bodyPr wrap="square" lIns="87078" tIns="36000" rIns="87078" bIns="36000" anchor="b">
            <a:spAutoFit/>
          </a:bodyPr>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r>
              <a:rPr lang="de-DE" sz="3200" b="1" dirty="0"/>
              <a:t>Von der Gemeinwesenarbeit zur sozialräumlichen </a:t>
            </a:r>
            <a:r>
              <a:rPr lang="de-DE" sz="3200" b="1" dirty="0" smtClean="0"/>
              <a:t>Jugendarbeit</a:t>
            </a:r>
          </a:p>
          <a:p>
            <a:pPr marL="514350" indent="-514350">
              <a:buFont typeface="+mj-lt"/>
              <a:buAutoNum type="arabicPeriod"/>
            </a:pPr>
            <a:r>
              <a:rPr lang="de-DE" sz="2400" b="1" dirty="0" smtClean="0"/>
              <a:t>Grundlage: Sozialraum- und Lebensweltanalyse, sozialräumliche Konzeptentwicklung</a:t>
            </a:r>
          </a:p>
          <a:p>
            <a:pPr marL="514350" indent="-514350">
              <a:buFont typeface="+mj-lt"/>
              <a:buAutoNum type="arabicPeriod"/>
            </a:pPr>
            <a:r>
              <a:rPr lang="de-DE" sz="2400" b="1" dirty="0" smtClean="0"/>
              <a:t>Theoretische Bausteine: Subjektorientierung, Sozialökologie, flexibler Raumbegriff, Aneignungskonzept</a:t>
            </a:r>
          </a:p>
          <a:p>
            <a:pPr marL="514350" indent="-514350">
              <a:buFont typeface="+mj-lt"/>
              <a:buAutoNum type="arabicPeriod"/>
            </a:pPr>
            <a:r>
              <a:rPr lang="de-DE" sz="2400" b="1" dirty="0" smtClean="0"/>
              <a:t>Konzeptionelle Bausteine (einige):</a:t>
            </a:r>
          </a:p>
          <a:p>
            <a:pPr marL="1257300" lvl="1" indent="-514350">
              <a:buFont typeface="Arial" panose="020B0604020202020204" pitchFamily="34" charset="0"/>
              <a:buChar char="•"/>
            </a:pPr>
            <a:r>
              <a:rPr lang="de-DE" sz="2400" b="1" dirty="0" smtClean="0"/>
              <a:t>an den Orten der Jugendlichen</a:t>
            </a:r>
          </a:p>
          <a:p>
            <a:pPr marL="1257300" lvl="1" indent="-514350">
              <a:buFont typeface="Arial" panose="020B0604020202020204" pitchFamily="34" charset="0"/>
              <a:buChar char="•"/>
            </a:pPr>
            <a:r>
              <a:rPr lang="de-DE" sz="2400" b="1" dirty="0"/>
              <a:t>i</a:t>
            </a:r>
            <a:r>
              <a:rPr lang="de-DE" sz="2400" b="1" dirty="0" smtClean="0"/>
              <a:t>m öffentlichen Raum</a:t>
            </a:r>
          </a:p>
          <a:p>
            <a:pPr marL="1257300" lvl="1" indent="-514350">
              <a:buFont typeface="Arial" panose="020B0604020202020204" pitchFamily="34" charset="0"/>
              <a:buChar char="•"/>
            </a:pPr>
            <a:r>
              <a:rPr lang="de-DE" sz="2400" b="1" dirty="0"/>
              <a:t>t</a:t>
            </a:r>
            <a:r>
              <a:rPr lang="de-DE" sz="2400" b="1" dirty="0" smtClean="0"/>
              <a:t>emporäre Räume</a:t>
            </a:r>
          </a:p>
          <a:p>
            <a:pPr marL="1257300" lvl="1" indent="-514350">
              <a:buFont typeface="Arial" panose="020B0604020202020204" pitchFamily="34" charset="0"/>
              <a:buChar char="•"/>
            </a:pPr>
            <a:r>
              <a:rPr lang="de-DE" sz="2400" b="1" dirty="0"/>
              <a:t>g</a:t>
            </a:r>
            <a:r>
              <a:rPr lang="de-DE" sz="2400" b="1" dirty="0" smtClean="0"/>
              <a:t>egenkulturelle Räume</a:t>
            </a:r>
          </a:p>
          <a:p>
            <a:pPr marL="1257300" lvl="1" indent="-514350">
              <a:buFont typeface="Arial" panose="020B0604020202020204" pitchFamily="34" charset="0"/>
              <a:buChar char="•"/>
            </a:pPr>
            <a:r>
              <a:rPr lang="de-DE" sz="2400" b="1" dirty="0"/>
              <a:t>p</a:t>
            </a:r>
            <a:r>
              <a:rPr lang="de-DE" sz="2400" b="1" dirty="0" smtClean="0"/>
              <a:t>artizipative, aktivierende Lebensweltanalyse mit Jugendlichen als Teil der Jugendarbeit</a:t>
            </a:r>
            <a:endParaRPr lang="de-DE" sz="2400" b="1" dirty="0"/>
          </a:p>
          <a:p>
            <a:pPr marL="0" lvl="1" indent="0"/>
            <a:r>
              <a:rPr lang="de-DE" sz="2400" b="1" dirty="0" smtClean="0"/>
              <a:t>4.  </a:t>
            </a:r>
            <a:r>
              <a:rPr lang="de-DE" sz="2400" b="1" u="sng" dirty="0" smtClean="0"/>
              <a:t>Resümee </a:t>
            </a:r>
            <a:r>
              <a:rPr lang="de-DE" sz="2400" b="1" u="sng" dirty="0"/>
              <a:t>für die „Wiederentdeckung des Sozialraums“</a:t>
            </a:r>
            <a:endParaRPr lang="de-DE" sz="2400" b="1" u="sng" dirty="0" smtClean="0"/>
          </a:p>
        </p:txBody>
      </p:sp>
    </p:spTree>
    <p:extLst>
      <p:ext uri="{BB962C8B-B14F-4D97-AF65-F5344CB8AC3E}">
        <p14:creationId xmlns:p14="http://schemas.microsoft.com/office/powerpoint/2010/main" val="132397608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el 1"/>
          <p:cNvSpPr>
            <a:spLocks noGrp="1"/>
          </p:cNvSpPr>
          <p:nvPr>
            <p:ph type="title"/>
          </p:nvPr>
        </p:nvSpPr>
        <p:spPr/>
        <p:txBody>
          <a:bodyPr/>
          <a:lstStyle/>
          <a:p>
            <a:pPr eaLnBrk="1" hangingPunct="1"/>
            <a:endParaRPr lang="de-DE" altLang="de-DE" smtClean="0"/>
          </a:p>
        </p:txBody>
      </p:sp>
      <p:sp>
        <p:nvSpPr>
          <p:cNvPr id="3" name="Inhaltsplatzhalter 2"/>
          <p:cNvSpPr>
            <a:spLocks noGrp="1"/>
          </p:cNvSpPr>
          <p:nvPr>
            <p:ph idx="1"/>
          </p:nvPr>
        </p:nvSpPr>
        <p:spPr>
          <a:xfrm>
            <a:off x="1485900" y="2571751"/>
            <a:ext cx="6172200" cy="3321844"/>
          </a:xfrm>
        </p:spPr>
        <p:txBody>
          <a:bodyPr rtlCol="0">
            <a:normAutofit fontScale="70000" lnSpcReduction="20000"/>
          </a:bodyPr>
          <a:lstStyle/>
          <a:p>
            <a:pPr>
              <a:buNone/>
              <a:defRPr/>
            </a:pPr>
            <a:r>
              <a:rPr lang="de-DE" sz="3075" dirty="0"/>
              <a:t>online-journal </a:t>
            </a:r>
            <a:r>
              <a:rPr lang="de-DE" sz="3075" u="sng" dirty="0">
                <a:hlinkClick r:id="rId2" tooltip="sozialraum.de"/>
              </a:rPr>
              <a:t>www.sozialraum.de</a:t>
            </a:r>
            <a:r>
              <a:rPr lang="de-DE" sz="3075" dirty="0"/>
              <a:t> </a:t>
            </a:r>
          </a:p>
          <a:p>
            <a:pPr>
              <a:buNone/>
              <a:defRPr/>
            </a:pPr>
            <a:endParaRPr lang="de-DE" b="1" dirty="0" smtClean="0"/>
          </a:p>
          <a:p>
            <a:pPr>
              <a:buNone/>
              <a:defRPr/>
            </a:pPr>
            <a:r>
              <a:rPr lang="de-DE" sz="2550" b="1" dirty="0"/>
              <a:t>Rubriken:</a:t>
            </a:r>
          </a:p>
          <a:p>
            <a:pPr>
              <a:defRPr/>
            </a:pPr>
            <a:r>
              <a:rPr lang="de-DE" sz="2550" b="1" dirty="0"/>
              <a:t>Grundlagen</a:t>
            </a:r>
          </a:p>
          <a:p>
            <a:pPr>
              <a:defRPr/>
            </a:pPr>
            <a:r>
              <a:rPr lang="de-DE" sz="2550" b="1" dirty="0"/>
              <a:t>Methodenkoffer</a:t>
            </a:r>
          </a:p>
          <a:p>
            <a:pPr>
              <a:defRPr/>
            </a:pPr>
            <a:r>
              <a:rPr lang="de-DE" sz="2550" b="1" dirty="0"/>
              <a:t>Gäste</a:t>
            </a:r>
          </a:p>
          <a:p>
            <a:pPr>
              <a:defRPr/>
            </a:pPr>
            <a:r>
              <a:rPr lang="de-DE" sz="2550" b="1" dirty="0"/>
              <a:t>Projekte</a:t>
            </a:r>
          </a:p>
          <a:p>
            <a:pPr>
              <a:defRPr/>
            </a:pPr>
            <a:r>
              <a:rPr lang="de-DE" sz="2550" b="1" dirty="0"/>
              <a:t>Praxis</a:t>
            </a:r>
          </a:p>
          <a:p>
            <a:pPr>
              <a:defRPr/>
            </a:pPr>
            <a:r>
              <a:rPr lang="de-DE" sz="2550" b="1" dirty="0"/>
              <a:t>Literatur</a:t>
            </a:r>
          </a:p>
          <a:p>
            <a:pPr>
              <a:defRPr/>
            </a:pPr>
            <a:r>
              <a:rPr lang="de-DE" sz="2550" b="1" dirty="0"/>
              <a:t>Links</a:t>
            </a:r>
          </a:p>
          <a:p>
            <a:pPr>
              <a:buNone/>
              <a:defRPr/>
            </a:pPr>
            <a:r>
              <a:rPr lang="de-DE" sz="2550" b="1" dirty="0"/>
              <a:t>(Die Seite ist Bestandteil von „</a:t>
            </a:r>
            <a:r>
              <a:rPr lang="de-DE" sz="2550" b="1" dirty="0" err="1"/>
              <a:t>socialnet</a:t>
            </a:r>
            <a:r>
              <a:rPr lang="de-DE" sz="2550" b="1" dirty="0"/>
              <a:t>“)</a:t>
            </a:r>
            <a:endParaRPr lang="de-DE" sz="2550" dirty="0"/>
          </a:p>
        </p:txBody>
      </p:sp>
      <p:pic>
        <p:nvPicPr>
          <p:cNvPr id="114692" name="Grafik 3" descr="http://www.ifsa.ch/wp-content/uploads/sozialraum_d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17986"/>
            <a:ext cx="6858000" cy="139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21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899592" y="908720"/>
            <a:ext cx="6744793" cy="4570918"/>
          </a:xfrm>
        </p:spPr>
        <p:txBody>
          <a:bodyPr rtlCol="0">
            <a:noAutofit/>
          </a:bodyPr>
          <a:lstStyle/>
          <a:p>
            <a:pPr>
              <a:defRPr/>
            </a:pPr>
            <a:r>
              <a:rPr lang="de-DE" sz="2800" b="1" dirty="0">
                <a:latin typeface="Arial" panose="020B0604020202020204" pitchFamily="34" charset="0"/>
                <a:cs typeface="Arial" panose="020B0604020202020204" pitchFamily="34" charset="0"/>
              </a:rPr>
              <a:t>Perspektiven und Praxis sozialräumlicher Jugendarbeit:</a:t>
            </a:r>
            <a:br>
              <a:rPr lang="de-DE" sz="2800" b="1" dirty="0">
                <a:latin typeface="Arial" panose="020B0604020202020204" pitchFamily="34" charset="0"/>
                <a:cs typeface="Arial" panose="020B0604020202020204" pitchFamily="34" charset="0"/>
              </a:rPr>
            </a:br>
            <a:r>
              <a:rPr lang="de-DE" sz="2800" b="1" dirty="0">
                <a:latin typeface="Arial" panose="020B0604020202020204" pitchFamily="34" charset="0"/>
                <a:cs typeface="Arial" panose="020B0604020202020204" pitchFamily="34" charset="0"/>
              </a:rPr>
              <a:t/>
            </a:r>
            <a:br>
              <a:rPr lang="de-DE" sz="2800" b="1"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Veränderungen der Lebenswelten und der Rahmenbedingungen bestimmen die </a:t>
            </a:r>
            <a:r>
              <a:rPr lang="de-DE" sz="2800" dirty="0" smtClean="0">
                <a:latin typeface="Arial" panose="020B0604020202020204" pitchFamily="34" charset="0"/>
                <a:cs typeface="Arial" panose="020B0604020202020204" pitchFamily="34" charset="0"/>
              </a:rPr>
              <a:t>Konzepte </a:t>
            </a:r>
            <a:r>
              <a:rPr lang="de-DE" sz="2800" dirty="0">
                <a:latin typeface="Arial" panose="020B0604020202020204" pitchFamily="34" charset="0"/>
                <a:cs typeface="Arial" panose="020B0604020202020204" pitchFamily="34" charset="0"/>
              </a:rPr>
              <a:t>der Kinder- und Jugendarbeit, und deshalb müssen wir uns mit den „Räumen“ der Kinder und Jugendlichen beschäftigen!</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Das ist – kurzgesagt – der sozialräumliche Ansatz!</a:t>
            </a:r>
          </a:p>
        </p:txBody>
      </p:sp>
      <p:sp>
        <p:nvSpPr>
          <p:cNvPr id="10244" name="Foliennummernplatzhalt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800">
                <a:solidFill>
                  <a:schemeClr val="tx1"/>
                </a:solidFill>
                <a:latin typeface="Arial" charset="0"/>
              </a:defRPr>
            </a:lvl1pPr>
            <a:lvl2pPr marL="417910" indent="-160735" eaLnBrk="0" hangingPunct="0">
              <a:spcBef>
                <a:spcPct val="20000"/>
              </a:spcBef>
              <a:buChar char="–"/>
              <a:defRPr sz="1575">
                <a:solidFill>
                  <a:schemeClr val="tx1"/>
                </a:solidFill>
                <a:latin typeface="Arial" charset="0"/>
              </a:defRPr>
            </a:lvl2pPr>
            <a:lvl3pPr marL="642938" indent="-128588" eaLnBrk="0" hangingPunct="0">
              <a:spcBef>
                <a:spcPct val="20000"/>
              </a:spcBef>
              <a:buChar char="•"/>
              <a:defRPr sz="1350">
                <a:solidFill>
                  <a:schemeClr val="tx1"/>
                </a:solidFill>
                <a:latin typeface="Arial" charset="0"/>
              </a:defRPr>
            </a:lvl3pPr>
            <a:lvl4pPr marL="900113" indent="-128588" eaLnBrk="0" hangingPunct="0">
              <a:spcBef>
                <a:spcPct val="20000"/>
              </a:spcBef>
              <a:buChar char="–"/>
              <a:defRPr sz="1125">
                <a:solidFill>
                  <a:schemeClr val="tx1"/>
                </a:solidFill>
                <a:latin typeface="Arial" charset="0"/>
              </a:defRPr>
            </a:lvl4pPr>
            <a:lvl5pPr marL="1157288" indent="-128588" eaLnBrk="0" hangingPunct="0">
              <a:spcBef>
                <a:spcPct val="20000"/>
              </a:spcBef>
              <a:buChar char="»"/>
              <a:defRPr sz="1125">
                <a:solidFill>
                  <a:schemeClr val="tx1"/>
                </a:solidFill>
                <a:latin typeface="Arial" charset="0"/>
              </a:defRPr>
            </a:lvl5pPr>
            <a:lvl6pPr marL="1414463" indent="-128588" eaLnBrk="0" fontAlgn="base" hangingPunct="0">
              <a:spcBef>
                <a:spcPct val="20000"/>
              </a:spcBef>
              <a:spcAft>
                <a:spcPct val="0"/>
              </a:spcAft>
              <a:buChar char="»"/>
              <a:defRPr sz="1125">
                <a:solidFill>
                  <a:schemeClr val="tx1"/>
                </a:solidFill>
                <a:latin typeface="Arial" charset="0"/>
              </a:defRPr>
            </a:lvl6pPr>
            <a:lvl7pPr marL="1671638" indent="-128588" eaLnBrk="0" fontAlgn="base" hangingPunct="0">
              <a:spcBef>
                <a:spcPct val="20000"/>
              </a:spcBef>
              <a:spcAft>
                <a:spcPct val="0"/>
              </a:spcAft>
              <a:buChar char="»"/>
              <a:defRPr sz="1125">
                <a:solidFill>
                  <a:schemeClr val="tx1"/>
                </a:solidFill>
                <a:latin typeface="Arial" charset="0"/>
              </a:defRPr>
            </a:lvl7pPr>
            <a:lvl8pPr marL="1928813" indent="-128588" eaLnBrk="0" fontAlgn="base" hangingPunct="0">
              <a:spcBef>
                <a:spcPct val="20000"/>
              </a:spcBef>
              <a:spcAft>
                <a:spcPct val="0"/>
              </a:spcAft>
              <a:buChar char="»"/>
              <a:defRPr sz="1125">
                <a:solidFill>
                  <a:schemeClr val="tx1"/>
                </a:solidFill>
                <a:latin typeface="Arial" charset="0"/>
              </a:defRPr>
            </a:lvl8pPr>
            <a:lvl9pPr marL="2185988" indent="-128588" eaLnBrk="0" fontAlgn="base" hangingPunct="0">
              <a:spcBef>
                <a:spcPct val="20000"/>
              </a:spcBef>
              <a:spcAft>
                <a:spcPct val="0"/>
              </a:spcAft>
              <a:buChar char="»"/>
              <a:defRPr sz="1125">
                <a:solidFill>
                  <a:schemeClr val="tx1"/>
                </a:solidFill>
                <a:latin typeface="Arial" charset="0"/>
              </a:defRPr>
            </a:lvl9pPr>
          </a:lstStyle>
          <a:p>
            <a:pPr eaLnBrk="1" hangingPunct="1">
              <a:spcBef>
                <a:spcPct val="0"/>
              </a:spcBef>
              <a:buFontTx/>
              <a:buNone/>
            </a:pPr>
            <a:fld id="{C9371134-0BD2-44F8-AE4F-8E1662C5A369}" type="slidenum">
              <a:rPr lang="de-DE" altLang="de-DE" sz="788"/>
              <a:pPr eaLnBrk="1" hangingPunct="1">
                <a:spcBef>
                  <a:spcPct val="0"/>
                </a:spcBef>
                <a:buFontTx/>
                <a:buNone/>
              </a:pPr>
              <a:t>5</a:t>
            </a:fld>
            <a:endParaRPr lang="de-DE" altLang="de-DE" sz="788"/>
          </a:p>
        </p:txBody>
      </p:sp>
    </p:spTree>
    <p:extLst>
      <p:ext uri="{BB962C8B-B14F-4D97-AF65-F5344CB8AC3E}">
        <p14:creationId xmlns:p14="http://schemas.microsoft.com/office/powerpoint/2010/main" val="3067551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04664"/>
            <a:ext cx="8208912" cy="5373779"/>
          </a:xfrm>
          <a:prstGeom prst="rect">
            <a:avLst/>
          </a:prstGeom>
          <a:noFill/>
        </p:spPr>
        <p:txBody>
          <a:bodyPr wrap="square" rtlCol="0">
            <a:spAutoFit/>
          </a:bodyPr>
          <a:lstStyle/>
          <a:p>
            <a:pPr marL="257175" indent="-257175">
              <a:spcBef>
                <a:spcPct val="20000"/>
              </a:spcBef>
              <a:defRPr/>
            </a:pPr>
            <a:r>
              <a:rPr lang="de-DE" sz="2400" b="1" dirty="0" smtClean="0"/>
              <a:t>Sozialraum- und Lebensweltanalyse</a:t>
            </a:r>
          </a:p>
          <a:p>
            <a:pPr marL="257175" indent="-257175">
              <a:spcBef>
                <a:spcPct val="20000"/>
              </a:spcBef>
              <a:defRPr/>
            </a:pPr>
            <a:r>
              <a:rPr lang="de-DE" sz="2400" b="1" dirty="0" smtClean="0"/>
              <a:t>	</a:t>
            </a:r>
            <a:r>
              <a:rPr lang="de-DE" sz="2400" dirty="0" smtClean="0"/>
              <a:t>Durch </a:t>
            </a:r>
            <a:r>
              <a:rPr lang="de-DE" sz="2400" dirty="0"/>
              <a:t>den Einsatz von qualitativen und quantitativen Methoden, auch durch Jugendbefragungen kann man sich ein Bild von der veränderten Lebenssituation machen!</a:t>
            </a:r>
          </a:p>
          <a:p>
            <a:pPr marL="257175" indent="-257175">
              <a:spcBef>
                <a:spcPct val="20000"/>
              </a:spcBef>
              <a:defRPr/>
            </a:pPr>
            <a:r>
              <a:rPr lang="de-DE" sz="2400" dirty="0"/>
              <a:t>	Auf dieser Grundlage: aus den Erfordernissen und Veränderungen von Sozialräumen und Lebenswelten die Konzepte, Angebote und Programme der Kinder- und Jugendarbeit weiter entwickeln!</a:t>
            </a:r>
            <a:endParaRPr lang="de-DE" sz="2400" dirty="0">
              <a:cs typeface="Arial" pitchFamily="34" charset="0"/>
            </a:endParaRPr>
          </a:p>
          <a:p>
            <a:pPr>
              <a:defRPr/>
            </a:pPr>
            <a:endParaRPr lang="de-DE" sz="2400" dirty="0" smtClean="0"/>
          </a:p>
          <a:p>
            <a:pPr>
              <a:defRPr/>
            </a:pPr>
            <a:r>
              <a:rPr lang="de-DE" sz="2400" b="1" dirty="0" smtClean="0"/>
              <a:t>Die beiden Seiten des „Sozialräumlichen“</a:t>
            </a:r>
            <a:endParaRPr lang="de-DE" sz="2400" b="1" dirty="0"/>
          </a:p>
          <a:p>
            <a:pPr>
              <a:defRPr/>
            </a:pPr>
            <a:r>
              <a:rPr lang="de-DE" b="1" dirty="0"/>
              <a:t/>
            </a:r>
            <a:br>
              <a:rPr lang="de-DE" b="1" dirty="0"/>
            </a:br>
            <a:r>
              <a:rPr lang="de-DE" b="1" dirty="0"/>
              <a:t> </a:t>
            </a:r>
            <a:endParaRPr lang="de-DE" dirty="0"/>
          </a:p>
          <a:p>
            <a:pPr marL="257175" indent="-257175">
              <a:spcBef>
                <a:spcPct val="20000"/>
              </a:spcBef>
              <a:defRPr/>
            </a:pPr>
            <a:endParaRPr lang="de-DE" dirty="0"/>
          </a:p>
          <a:p>
            <a:pPr>
              <a:defRPr/>
            </a:pPr>
            <a:r>
              <a:rPr lang="de-DE" dirty="0"/>
              <a:t> </a:t>
            </a:r>
          </a:p>
          <a:p>
            <a:endParaRPr lang="de-DE" dirty="0"/>
          </a:p>
        </p:txBody>
      </p:sp>
      <p:pic>
        <p:nvPicPr>
          <p:cNvPr id="8" name="Picture 2" descr="C:\Users\Ulrich\Desktop\Osn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7544" y="4408939"/>
            <a:ext cx="3312368" cy="2836485"/>
          </a:xfrm>
        </p:spPr>
      </p:pic>
      <p:pic>
        <p:nvPicPr>
          <p:cNvPr id="9" name="Picture 2" descr="G:\Methoden\Methodenkiste\Daum_ABB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44008" y="4365104"/>
            <a:ext cx="3818696" cy="2982075"/>
          </a:xfrm>
          <a:prstGeom prst="rect">
            <a:avLst/>
          </a:prstGeom>
        </p:spPr>
      </p:pic>
    </p:spTree>
    <p:extLst>
      <p:ext uri="{BB962C8B-B14F-4D97-AF65-F5344CB8AC3E}">
        <p14:creationId xmlns:p14="http://schemas.microsoft.com/office/powerpoint/2010/main" val="317823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496" y="836712"/>
            <a:ext cx="9174480" cy="5489571"/>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8100000" scaled="1"/>
            <a:tileRect/>
          </a:gradFill>
          <a:ln>
            <a:noFill/>
          </a:ln>
        </p:spPr>
        <p:txBody>
          <a:bodyPr wrap="square" lIns="87078" tIns="36000" rIns="87078" bIns="36000" anchor="b">
            <a:spAutoFit/>
          </a:bodyPr>
          <a:lstStyle>
            <a:lvl1pPr defTabSz="871538">
              <a:defRPr sz="900">
                <a:solidFill>
                  <a:schemeClr val="tx1"/>
                </a:solidFill>
                <a:latin typeface="Arial" panose="020B0604020202020204" pitchFamily="34" charset="0"/>
              </a:defRPr>
            </a:lvl1pPr>
            <a:lvl2pPr marL="742950" indent="-285750" defTabSz="871538">
              <a:defRPr sz="900">
                <a:solidFill>
                  <a:schemeClr val="tx1"/>
                </a:solidFill>
                <a:latin typeface="Arial" panose="020B0604020202020204" pitchFamily="34" charset="0"/>
              </a:defRPr>
            </a:lvl2pPr>
            <a:lvl3pPr marL="1143000" indent="-228600" defTabSz="871538">
              <a:defRPr sz="900">
                <a:solidFill>
                  <a:schemeClr val="tx1"/>
                </a:solidFill>
                <a:latin typeface="Arial" panose="020B0604020202020204" pitchFamily="34" charset="0"/>
              </a:defRPr>
            </a:lvl3pPr>
            <a:lvl4pPr marL="1600200" indent="-228600" defTabSz="871538">
              <a:defRPr sz="900">
                <a:solidFill>
                  <a:schemeClr val="tx1"/>
                </a:solidFill>
                <a:latin typeface="Arial" panose="020B0604020202020204" pitchFamily="34" charset="0"/>
              </a:defRPr>
            </a:lvl4pPr>
            <a:lvl5pPr marL="2057400" indent="-228600" defTabSz="871538">
              <a:defRPr sz="900">
                <a:solidFill>
                  <a:schemeClr val="tx1"/>
                </a:solidFill>
                <a:latin typeface="Arial" panose="020B0604020202020204" pitchFamily="34" charset="0"/>
              </a:defRPr>
            </a:lvl5pPr>
            <a:lvl6pPr marL="2514600" indent="-228600" algn="r" defTabSz="871538" eaLnBrk="0" fontAlgn="base" hangingPunct="0">
              <a:spcBef>
                <a:spcPct val="50000"/>
              </a:spcBef>
              <a:spcAft>
                <a:spcPct val="0"/>
              </a:spcAft>
              <a:defRPr sz="900">
                <a:solidFill>
                  <a:schemeClr val="tx1"/>
                </a:solidFill>
                <a:latin typeface="Arial" panose="020B0604020202020204" pitchFamily="34" charset="0"/>
              </a:defRPr>
            </a:lvl6pPr>
            <a:lvl7pPr marL="2971800" indent="-228600" algn="r" defTabSz="871538" eaLnBrk="0" fontAlgn="base" hangingPunct="0">
              <a:spcBef>
                <a:spcPct val="50000"/>
              </a:spcBef>
              <a:spcAft>
                <a:spcPct val="0"/>
              </a:spcAft>
              <a:defRPr sz="900">
                <a:solidFill>
                  <a:schemeClr val="tx1"/>
                </a:solidFill>
                <a:latin typeface="Arial" panose="020B0604020202020204" pitchFamily="34" charset="0"/>
              </a:defRPr>
            </a:lvl7pPr>
            <a:lvl8pPr marL="3429000" indent="-228600" algn="r" defTabSz="871538" eaLnBrk="0" fontAlgn="base" hangingPunct="0">
              <a:spcBef>
                <a:spcPct val="50000"/>
              </a:spcBef>
              <a:spcAft>
                <a:spcPct val="0"/>
              </a:spcAft>
              <a:defRPr sz="900">
                <a:solidFill>
                  <a:schemeClr val="tx1"/>
                </a:solidFill>
                <a:latin typeface="Arial" panose="020B0604020202020204" pitchFamily="34" charset="0"/>
              </a:defRPr>
            </a:lvl8pPr>
            <a:lvl9pPr marL="3886200" indent="-228600" algn="r" defTabSz="871538" eaLnBrk="0" fontAlgn="base" hangingPunct="0">
              <a:spcBef>
                <a:spcPct val="50000"/>
              </a:spcBef>
              <a:spcAft>
                <a:spcPct val="0"/>
              </a:spcAft>
              <a:defRPr sz="900">
                <a:solidFill>
                  <a:schemeClr val="tx1"/>
                </a:solidFill>
                <a:latin typeface="Arial" panose="020B0604020202020204" pitchFamily="34" charset="0"/>
              </a:defRPr>
            </a:lvl9pPr>
          </a:lstStyle>
          <a:p>
            <a:r>
              <a:rPr lang="de-DE" sz="3200" b="1" dirty="0"/>
              <a:t>Von der Gemeinwesenarbeit zur sozialräumlichen </a:t>
            </a:r>
            <a:r>
              <a:rPr lang="de-DE" sz="3200" b="1" dirty="0" smtClean="0"/>
              <a:t>Jugendarbeit</a:t>
            </a:r>
          </a:p>
          <a:p>
            <a:pPr marL="514350" indent="-514350">
              <a:buFont typeface="+mj-lt"/>
              <a:buAutoNum type="arabicPeriod"/>
            </a:pPr>
            <a:r>
              <a:rPr lang="de-DE" sz="2400" b="1" dirty="0" smtClean="0"/>
              <a:t>Grundlage: Sozialraum- und Lebensweltanalyse, sozialräumliche Konzeptentwicklung</a:t>
            </a:r>
          </a:p>
          <a:p>
            <a:pPr marL="514350" indent="-514350">
              <a:buFont typeface="+mj-lt"/>
              <a:buAutoNum type="arabicPeriod"/>
            </a:pPr>
            <a:r>
              <a:rPr lang="de-DE" sz="2400" b="1" u="sng" dirty="0" smtClean="0"/>
              <a:t>Theoretische Bausteine: Subjektorientierung, Sozialökologie, flexibler Raumbegriff, Aneignungskonzept</a:t>
            </a:r>
          </a:p>
          <a:p>
            <a:pPr marL="514350" indent="-514350">
              <a:buFont typeface="+mj-lt"/>
              <a:buAutoNum type="arabicPeriod"/>
            </a:pPr>
            <a:r>
              <a:rPr lang="de-DE" sz="2400" b="1" dirty="0" smtClean="0"/>
              <a:t>Konzeptionelle Bausteine (einige):</a:t>
            </a:r>
          </a:p>
          <a:p>
            <a:pPr marL="1257300" lvl="1" indent="-514350">
              <a:buFont typeface="Arial" panose="020B0604020202020204" pitchFamily="34" charset="0"/>
              <a:buChar char="•"/>
            </a:pPr>
            <a:r>
              <a:rPr lang="de-DE" sz="2400" b="1" dirty="0" smtClean="0"/>
              <a:t>an den Orten der Jugendlichen</a:t>
            </a:r>
          </a:p>
          <a:p>
            <a:pPr marL="1257300" lvl="1" indent="-514350">
              <a:buFont typeface="Arial" panose="020B0604020202020204" pitchFamily="34" charset="0"/>
              <a:buChar char="•"/>
            </a:pPr>
            <a:r>
              <a:rPr lang="de-DE" sz="2400" b="1" dirty="0"/>
              <a:t>i</a:t>
            </a:r>
            <a:r>
              <a:rPr lang="de-DE" sz="2400" b="1" dirty="0" smtClean="0"/>
              <a:t>m öffentlichen Raum</a:t>
            </a:r>
          </a:p>
          <a:p>
            <a:pPr marL="1257300" lvl="1" indent="-514350">
              <a:buFont typeface="Arial" panose="020B0604020202020204" pitchFamily="34" charset="0"/>
              <a:buChar char="•"/>
            </a:pPr>
            <a:r>
              <a:rPr lang="de-DE" sz="2400" b="1" dirty="0"/>
              <a:t>t</a:t>
            </a:r>
            <a:r>
              <a:rPr lang="de-DE" sz="2400" b="1" dirty="0" smtClean="0"/>
              <a:t>emporäre Räume</a:t>
            </a:r>
          </a:p>
          <a:p>
            <a:pPr marL="1257300" lvl="1" indent="-514350">
              <a:buFont typeface="Arial" panose="020B0604020202020204" pitchFamily="34" charset="0"/>
              <a:buChar char="•"/>
            </a:pPr>
            <a:r>
              <a:rPr lang="de-DE" sz="2400" b="1" dirty="0"/>
              <a:t>g</a:t>
            </a:r>
            <a:r>
              <a:rPr lang="de-DE" sz="2400" b="1" dirty="0" smtClean="0"/>
              <a:t>egenkulturelle Räume</a:t>
            </a:r>
          </a:p>
          <a:p>
            <a:pPr marL="1257300" lvl="1" indent="-514350">
              <a:buFont typeface="Arial" panose="020B0604020202020204" pitchFamily="34" charset="0"/>
              <a:buChar char="•"/>
            </a:pPr>
            <a:r>
              <a:rPr lang="de-DE" sz="2400" b="1" dirty="0"/>
              <a:t>p</a:t>
            </a:r>
            <a:r>
              <a:rPr lang="de-DE" sz="2400" b="1" dirty="0" smtClean="0"/>
              <a:t>artizipative, aktivierende Lebensweltanalyse mit Jugendlichen als Teil der Jugendarbeit</a:t>
            </a:r>
            <a:endParaRPr lang="de-DE" sz="2400" b="1" dirty="0"/>
          </a:p>
          <a:p>
            <a:pPr marL="0" lvl="1" indent="0"/>
            <a:r>
              <a:rPr lang="de-DE" sz="2400" b="1" dirty="0" smtClean="0"/>
              <a:t>4.  Resümee </a:t>
            </a:r>
            <a:r>
              <a:rPr lang="de-DE" sz="2400" b="1" dirty="0"/>
              <a:t>für die „Wiederentdeckung des Sozialraums“</a:t>
            </a:r>
            <a:endParaRPr lang="de-DE" sz="2400" b="1" dirty="0" smtClean="0"/>
          </a:p>
        </p:txBody>
      </p:sp>
    </p:spTree>
    <p:extLst>
      <p:ext uri="{BB962C8B-B14F-4D97-AF65-F5344CB8AC3E}">
        <p14:creationId xmlns:p14="http://schemas.microsoft.com/office/powerpoint/2010/main" val="137770614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7494"/>
            <a:ext cx="8694740" cy="857250"/>
          </a:xfrm>
        </p:spPr>
        <p:txBody>
          <a:bodyPr>
            <a:normAutofit fontScale="90000"/>
          </a:bodyPr>
          <a:lstStyle/>
          <a:p>
            <a:r>
              <a:rPr lang="de-DE" sz="2100" b="1" dirty="0"/>
              <a:t>Auch in der Wissenschaft stehen unterschiedliche Raummodelle in Konkurrenz: das Idealbild des sich in der Entwicklung des Menschen erweiternden Handlungsraums. </a:t>
            </a:r>
            <a:r>
              <a:rPr lang="de-DE" sz="1800" dirty="0"/>
              <a:t/>
            </a:r>
            <a:br>
              <a:rPr lang="de-DE" sz="1800" dirty="0"/>
            </a:br>
            <a:r>
              <a:rPr lang="de-DE" sz="1650" b="1" dirty="0"/>
              <a:t>„Die Ökologie der menschlichen Entwicklung nach </a:t>
            </a:r>
            <a:r>
              <a:rPr lang="de-DE" sz="1650" b="1" dirty="0" err="1"/>
              <a:t>Urie</a:t>
            </a:r>
            <a:r>
              <a:rPr lang="de-DE" sz="1650" b="1" dirty="0"/>
              <a:t> </a:t>
            </a:r>
            <a:r>
              <a:rPr lang="de-DE" sz="1650" b="1" dirty="0" err="1"/>
              <a:t>Bronfenbrenner</a:t>
            </a:r>
            <a:r>
              <a:rPr lang="de-DE" sz="1650" b="1" dirty="0"/>
              <a:t> „ aus dem aktuellen NRW- Projekt „Kein Kind zurücklassen“</a:t>
            </a:r>
            <a:endParaRPr lang="de-DE" sz="1650" dirty="0"/>
          </a:p>
        </p:txBody>
      </p:sp>
      <p:pic>
        <p:nvPicPr>
          <p:cNvPr id="1026" name="Picture 2" descr="C:\Users\Deinet\Desktop\Unbenannt.GIF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4035" y="1340768"/>
            <a:ext cx="6039010" cy="5536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4"/>
          <p:cNvSpPr txBox="1">
            <a:spLocks noChangeArrowheads="1"/>
          </p:cNvSpPr>
          <p:nvPr/>
        </p:nvSpPr>
        <p:spPr bwMode="auto">
          <a:xfrm>
            <a:off x="6624639" y="1808560"/>
            <a:ext cx="156567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de-DE" sz="1350" dirty="0"/>
              <a:t>Strohmeier u.a. 2014, S. 10</a:t>
            </a:r>
          </a:p>
        </p:txBody>
      </p:sp>
    </p:spTree>
    <p:extLst>
      <p:ext uri="{BB962C8B-B14F-4D97-AF65-F5344CB8AC3E}">
        <p14:creationId xmlns:p14="http://schemas.microsoft.com/office/powerpoint/2010/main" val="2802056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827584" y="404664"/>
            <a:ext cx="6892429" cy="5454401"/>
          </a:xfrm>
        </p:spPr>
        <p:txBody>
          <a:bodyPr/>
          <a:lstStyle/>
          <a:p>
            <a:pPr eaLnBrk="1" hangingPunct="1">
              <a:buFontTx/>
              <a:buNone/>
            </a:pPr>
            <a:r>
              <a:rPr lang="de-DE" altLang="de-DE" dirty="0" smtClean="0"/>
              <a:t>Das </a:t>
            </a:r>
            <a:r>
              <a:rPr lang="de-DE" altLang="de-DE" dirty="0"/>
              <a:t>Inselmodell zur Beschreibung subjektiver Lebenswelten</a:t>
            </a:r>
            <a:endParaRPr lang="de-DE" altLang="de-DE" b="1" dirty="0"/>
          </a:p>
        </p:txBody>
      </p:sp>
      <p:sp>
        <p:nvSpPr>
          <p:cNvPr id="18435" name="Oval 3"/>
          <p:cNvSpPr>
            <a:spLocks noChangeArrowheads="1"/>
          </p:cNvSpPr>
          <p:nvPr/>
        </p:nvSpPr>
        <p:spPr bwMode="auto">
          <a:xfrm>
            <a:off x="3113486" y="2781301"/>
            <a:ext cx="1997869" cy="1997869"/>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36" name="Text Box 4"/>
          <p:cNvSpPr txBox="1">
            <a:spLocks noChangeArrowheads="1"/>
          </p:cNvSpPr>
          <p:nvPr/>
        </p:nvSpPr>
        <p:spPr bwMode="auto">
          <a:xfrm>
            <a:off x="3600451" y="3424238"/>
            <a:ext cx="1079897" cy="30008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b="1" dirty="0"/>
              <a:t>Wohnort</a:t>
            </a:r>
          </a:p>
        </p:txBody>
      </p:sp>
      <p:sp>
        <p:nvSpPr>
          <p:cNvPr id="18437" name="Line 5"/>
          <p:cNvSpPr>
            <a:spLocks noChangeShapeType="1"/>
          </p:cNvSpPr>
          <p:nvPr/>
        </p:nvSpPr>
        <p:spPr bwMode="auto">
          <a:xfrm flipV="1">
            <a:off x="4572001" y="3537348"/>
            <a:ext cx="1350169" cy="21550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38" name="Oval 6"/>
          <p:cNvSpPr>
            <a:spLocks noChangeArrowheads="1"/>
          </p:cNvSpPr>
          <p:nvPr/>
        </p:nvSpPr>
        <p:spPr bwMode="auto">
          <a:xfrm>
            <a:off x="5760245" y="3213498"/>
            <a:ext cx="1674019" cy="1674019"/>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39" name="Text Box 7"/>
          <p:cNvSpPr txBox="1">
            <a:spLocks noChangeArrowheads="1"/>
          </p:cNvSpPr>
          <p:nvPr/>
        </p:nvSpPr>
        <p:spPr bwMode="auto">
          <a:xfrm>
            <a:off x="5868592" y="3752851"/>
            <a:ext cx="13501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endParaRPr lang="de-DE" altLang="de-DE" sz="1350"/>
          </a:p>
        </p:txBody>
      </p:sp>
      <p:sp>
        <p:nvSpPr>
          <p:cNvPr id="18440" name="Text Box 8"/>
          <p:cNvSpPr txBox="1">
            <a:spLocks noChangeArrowheads="1"/>
          </p:cNvSpPr>
          <p:nvPr/>
        </p:nvSpPr>
        <p:spPr bwMode="auto">
          <a:xfrm>
            <a:off x="5813823" y="3482579"/>
            <a:ext cx="1512094" cy="12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b="1"/>
              <a:t>Schulzentrum in der Kreisstadt,</a:t>
            </a:r>
          </a:p>
          <a:p>
            <a:pPr eaLnBrk="1" hangingPunct="1">
              <a:spcBef>
                <a:spcPct val="50000"/>
              </a:spcBef>
              <a:buFontTx/>
              <a:buNone/>
            </a:pPr>
            <a:r>
              <a:rPr lang="de-DE" altLang="de-DE" sz="1350" b="1"/>
              <a:t>Verabredungen mit Freunden</a:t>
            </a:r>
          </a:p>
        </p:txBody>
      </p:sp>
      <p:sp>
        <p:nvSpPr>
          <p:cNvPr id="18441" name="Text Box 9"/>
          <p:cNvSpPr txBox="1">
            <a:spLocks noChangeArrowheads="1"/>
          </p:cNvSpPr>
          <p:nvPr/>
        </p:nvSpPr>
        <p:spPr bwMode="auto">
          <a:xfrm>
            <a:off x="3600450" y="4185048"/>
            <a:ext cx="8096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Bushaltestelle</a:t>
            </a:r>
          </a:p>
        </p:txBody>
      </p:sp>
      <p:sp>
        <p:nvSpPr>
          <p:cNvPr id="18442" name="Text Box 10"/>
          <p:cNvSpPr txBox="1">
            <a:spLocks noChangeArrowheads="1"/>
          </p:cNvSpPr>
          <p:nvPr/>
        </p:nvSpPr>
        <p:spPr bwMode="auto">
          <a:xfrm>
            <a:off x="3492103" y="2888457"/>
            <a:ext cx="12418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Sportverein, Sportplatz</a:t>
            </a:r>
          </a:p>
        </p:txBody>
      </p:sp>
      <p:sp>
        <p:nvSpPr>
          <p:cNvPr id="18443" name="Oval 11"/>
          <p:cNvSpPr>
            <a:spLocks noChangeArrowheads="1"/>
          </p:cNvSpPr>
          <p:nvPr/>
        </p:nvSpPr>
        <p:spPr bwMode="auto">
          <a:xfrm>
            <a:off x="2087167" y="3914776"/>
            <a:ext cx="1350169" cy="1188244"/>
          </a:xfrm>
          <a:prstGeom prst="ellipse">
            <a:avLst/>
          </a:prstGeom>
          <a:solidFill>
            <a:srgbClr val="00FF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44" name="Text Box 12"/>
          <p:cNvSpPr txBox="1">
            <a:spLocks noChangeArrowheads="1"/>
          </p:cNvSpPr>
          <p:nvPr/>
        </p:nvSpPr>
        <p:spPr bwMode="auto">
          <a:xfrm>
            <a:off x="2141935" y="4238626"/>
            <a:ext cx="1133475"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b="1"/>
              <a:t>Pokern im</a:t>
            </a:r>
          </a:p>
          <a:p>
            <a:pPr eaLnBrk="1" hangingPunct="1">
              <a:spcBef>
                <a:spcPct val="50000"/>
              </a:spcBef>
              <a:buFontTx/>
              <a:buNone/>
            </a:pPr>
            <a:r>
              <a:rPr lang="de-DE" altLang="de-DE" sz="1350" b="1"/>
              <a:t>Internet</a:t>
            </a:r>
          </a:p>
        </p:txBody>
      </p:sp>
      <p:sp>
        <p:nvSpPr>
          <p:cNvPr id="18445" name="Oval 13"/>
          <p:cNvSpPr>
            <a:spLocks noChangeArrowheads="1"/>
          </p:cNvSpPr>
          <p:nvPr/>
        </p:nvSpPr>
        <p:spPr bwMode="auto">
          <a:xfrm>
            <a:off x="6246019" y="2187178"/>
            <a:ext cx="1619250" cy="917972"/>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46" name="Oval 14"/>
          <p:cNvSpPr>
            <a:spLocks noChangeArrowheads="1"/>
          </p:cNvSpPr>
          <p:nvPr/>
        </p:nvSpPr>
        <p:spPr bwMode="auto">
          <a:xfrm>
            <a:off x="3654030" y="4617244"/>
            <a:ext cx="1350169" cy="648891"/>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47" name="Text Box 15"/>
          <p:cNvSpPr txBox="1">
            <a:spLocks noChangeArrowheads="1"/>
          </p:cNvSpPr>
          <p:nvPr/>
        </p:nvSpPr>
        <p:spPr bwMode="auto">
          <a:xfrm>
            <a:off x="3762376" y="4779169"/>
            <a:ext cx="1188244" cy="36933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800"/>
              <a:t>Chatroom</a:t>
            </a:r>
          </a:p>
        </p:txBody>
      </p:sp>
      <p:sp>
        <p:nvSpPr>
          <p:cNvPr id="18448" name="Line 16"/>
          <p:cNvSpPr>
            <a:spLocks noChangeShapeType="1"/>
          </p:cNvSpPr>
          <p:nvPr/>
        </p:nvSpPr>
        <p:spPr bwMode="auto">
          <a:xfrm flipH="1" flipV="1">
            <a:off x="4518422" y="3807619"/>
            <a:ext cx="1241822" cy="5393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49" name="Oval 17"/>
          <p:cNvSpPr>
            <a:spLocks noChangeArrowheads="1"/>
          </p:cNvSpPr>
          <p:nvPr/>
        </p:nvSpPr>
        <p:spPr bwMode="auto">
          <a:xfrm>
            <a:off x="1925241" y="2078833"/>
            <a:ext cx="919163" cy="756047"/>
          </a:xfrm>
          <a:prstGeom prst="ellipse">
            <a:avLst/>
          </a:prstGeom>
          <a:solidFill>
            <a:srgbClr val="FFCC99"/>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50" name="Oval 18"/>
          <p:cNvSpPr>
            <a:spLocks noChangeArrowheads="1"/>
          </p:cNvSpPr>
          <p:nvPr/>
        </p:nvSpPr>
        <p:spPr bwMode="auto">
          <a:xfrm>
            <a:off x="1601392" y="3105150"/>
            <a:ext cx="864394" cy="648891"/>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51" name="Oval 19"/>
          <p:cNvSpPr>
            <a:spLocks noChangeArrowheads="1"/>
          </p:cNvSpPr>
          <p:nvPr/>
        </p:nvSpPr>
        <p:spPr bwMode="auto">
          <a:xfrm>
            <a:off x="3545681" y="1863328"/>
            <a:ext cx="1458516" cy="756047"/>
          </a:xfrm>
          <a:prstGeom prst="ellipse">
            <a:avLst/>
          </a:prstGeom>
          <a:solidFill>
            <a:srgbClr val="FF99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de-DE" altLang="de-DE" sz="1350"/>
          </a:p>
        </p:txBody>
      </p:sp>
      <p:sp>
        <p:nvSpPr>
          <p:cNvPr id="18452" name="Oval 20"/>
          <p:cNvSpPr>
            <a:spLocks noChangeArrowheads="1"/>
          </p:cNvSpPr>
          <p:nvPr/>
        </p:nvSpPr>
        <p:spPr bwMode="auto">
          <a:xfrm>
            <a:off x="6084095" y="1603772"/>
            <a:ext cx="1188244" cy="432197"/>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53" name="Line 21"/>
          <p:cNvSpPr>
            <a:spLocks noChangeShapeType="1"/>
          </p:cNvSpPr>
          <p:nvPr/>
        </p:nvSpPr>
        <p:spPr bwMode="auto">
          <a:xfrm flipH="1" flipV="1">
            <a:off x="2412206" y="3429000"/>
            <a:ext cx="809625" cy="535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54" name="Line 22"/>
          <p:cNvSpPr>
            <a:spLocks noChangeShapeType="1"/>
          </p:cNvSpPr>
          <p:nvPr/>
        </p:nvSpPr>
        <p:spPr bwMode="auto">
          <a:xfrm flipV="1">
            <a:off x="4950619" y="2781300"/>
            <a:ext cx="1457325" cy="3774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55" name="Line 23"/>
          <p:cNvSpPr>
            <a:spLocks noChangeShapeType="1"/>
          </p:cNvSpPr>
          <p:nvPr/>
        </p:nvSpPr>
        <p:spPr bwMode="auto">
          <a:xfrm flipH="1" flipV="1">
            <a:off x="2736058" y="2511030"/>
            <a:ext cx="917972" cy="3774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56" name="Line 24"/>
          <p:cNvSpPr>
            <a:spLocks noChangeShapeType="1"/>
          </p:cNvSpPr>
          <p:nvPr/>
        </p:nvSpPr>
        <p:spPr bwMode="auto">
          <a:xfrm flipH="1" flipV="1">
            <a:off x="4518423" y="2564606"/>
            <a:ext cx="53578"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57" name="Line 25"/>
          <p:cNvSpPr>
            <a:spLocks noChangeShapeType="1"/>
          </p:cNvSpPr>
          <p:nvPr/>
        </p:nvSpPr>
        <p:spPr bwMode="auto">
          <a:xfrm flipH="1">
            <a:off x="4895851" y="2888458"/>
            <a:ext cx="1512094" cy="4321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58" name="Line 26"/>
          <p:cNvSpPr>
            <a:spLocks noChangeShapeType="1"/>
          </p:cNvSpPr>
          <p:nvPr/>
        </p:nvSpPr>
        <p:spPr bwMode="auto">
          <a:xfrm flipH="1">
            <a:off x="4139805" y="2619375"/>
            <a:ext cx="53578" cy="161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59" name="Line 27"/>
          <p:cNvSpPr>
            <a:spLocks noChangeShapeType="1"/>
          </p:cNvSpPr>
          <p:nvPr/>
        </p:nvSpPr>
        <p:spPr bwMode="auto">
          <a:xfrm>
            <a:off x="2357439" y="3590926"/>
            <a:ext cx="756047" cy="1083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60" name="Line 28"/>
          <p:cNvSpPr>
            <a:spLocks noChangeShapeType="1"/>
          </p:cNvSpPr>
          <p:nvPr/>
        </p:nvSpPr>
        <p:spPr bwMode="auto">
          <a:xfrm>
            <a:off x="2681289" y="2672955"/>
            <a:ext cx="702469" cy="7024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61" name="Text Box 29"/>
          <p:cNvSpPr txBox="1">
            <a:spLocks noChangeArrowheads="1"/>
          </p:cNvSpPr>
          <p:nvPr/>
        </p:nvSpPr>
        <p:spPr bwMode="auto">
          <a:xfrm>
            <a:off x="1871664" y="2294335"/>
            <a:ext cx="102631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Verwandte</a:t>
            </a:r>
          </a:p>
        </p:txBody>
      </p:sp>
      <p:sp>
        <p:nvSpPr>
          <p:cNvPr id="18462" name="Text Box 30"/>
          <p:cNvSpPr txBox="1">
            <a:spLocks noChangeArrowheads="1"/>
          </p:cNvSpPr>
          <p:nvPr/>
        </p:nvSpPr>
        <p:spPr bwMode="auto">
          <a:xfrm>
            <a:off x="6786563" y="2457451"/>
            <a:ext cx="647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Party, Disko</a:t>
            </a:r>
          </a:p>
        </p:txBody>
      </p:sp>
      <p:sp>
        <p:nvSpPr>
          <p:cNvPr id="18463" name="Text Box 31"/>
          <p:cNvSpPr txBox="1">
            <a:spLocks noChangeArrowheads="1"/>
          </p:cNvSpPr>
          <p:nvPr/>
        </p:nvSpPr>
        <p:spPr bwMode="auto">
          <a:xfrm>
            <a:off x="6331745" y="1554956"/>
            <a:ext cx="10798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Shopping-mall</a:t>
            </a:r>
          </a:p>
        </p:txBody>
      </p:sp>
      <p:sp>
        <p:nvSpPr>
          <p:cNvPr id="18464" name="Text Box 32"/>
          <p:cNvSpPr txBox="1">
            <a:spLocks noChangeArrowheads="1"/>
          </p:cNvSpPr>
          <p:nvPr/>
        </p:nvSpPr>
        <p:spPr bwMode="auto">
          <a:xfrm>
            <a:off x="3924301" y="2078832"/>
            <a:ext cx="5941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Kurs</a:t>
            </a:r>
          </a:p>
        </p:txBody>
      </p:sp>
      <p:sp>
        <p:nvSpPr>
          <p:cNvPr id="18465" name="Oval 33"/>
          <p:cNvSpPr>
            <a:spLocks noChangeArrowheads="1"/>
          </p:cNvSpPr>
          <p:nvPr/>
        </p:nvSpPr>
        <p:spPr bwMode="auto">
          <a:xfrm>
            <a:off x="6084094" y="4455320"/>
            <a:ext cx="972741" cy="432197"/>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de-DE" altLang="de-DE" sz="1350"/>
              <a:t>Schülercafe</a:t>
            </a:r>
          </a:p>
        </p:txBody>
      </p:sp>
      <p:sp>
        <p:nvSpPr>
          <p:cNvPr id="18466" name="Line 34"/>
          <p:cNvSpPr>
            <a:spLocks noChangeShapeType="1"/>
          </p:cNvSpPr>
          <p:nvPr/>
        </p:nvSpPr>
        <p:spPr bwMode="auto">
          <a:xfrm flipV="1">
            <a:off x="4680349" y="1808560"/>
            <a:ext cx="1620440" cy="10798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67" name="Line 35"/>
          <p:cNvSpPr>
            <a:spLocks noChangeShapeType="1"/>
          </p:cNvSpPr>
          <p:nvPr/>
        </p:nvSpPr>
        <p:spPr bwMode="auto">
          <a:xfrm flipH="1">
            <a:off x="4625578" y="1970486"/>
            <a:ext cx="1728788" cy="11882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68" name="Oval 36"/>
          <p:cNvSpPr>
            <a:spLocks noChangeArrowheads="1"/>
          </p:cNvSpPr>
          <p:nvPr/>
        </p:nvSpPr>
        <p:spPr bwMode="auto">
          <a:xfrm>
            <a:off x="5489972" y="4887516"/>
            <a:ext cx="756047" cy="647700"/>
          </a:xfrm>
          <a:prstGeom prst="ellipse">
            <a:avLst/>
          </a:prstGeom>
          <a:solidFill>
            <a:srgbClr val="00FF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69" name="Line 37"/>
          <p:cNvSpPr>
            <a:spLocks noChangeShapeType="1"/>
          </p:cNvSpPr>
          <p:nvPr/>
        </p:nvSpPr>
        <p:spPr bwMode="auto">
          <a:xfrm>
            <a:off x="4895851" y="4346973"/>
            <a:ext cx="864394" cy="7024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70" name="Line 38"/>
          <p:cNvSpPr>
            <a:spLocks noChangeShapeType="1"/>
          </p:cNvSpPr>
          <p:nvPr/>
        </p:nvSpPr>
        <p:spPr bwMode="auto">
          <a:xfrm flipH="1" flipV="1">
            <a:off x="4787505" y="4455320"/>
            <a:ext cx="810815" cy="59412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8471" name="Text Box 39"/>
          <p:cNvSpPr txBox="1">
            <a:spLocks noChangeArrowheads="1"/>
          </p:cNvSpPr>
          <p:nvPr/>
        </p:nvSpPr>
        <p:spPr bwMode="auto">
          <a:xfrm>
            <a:off x="5489974" y="4941095"/>
            <a:ext cx="113466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b="1"/>
              <a:t>Clique (Bauwagen)</a:t>
            </a:r>
          </a:p>
        </p:txBody>
      </p:sp>
      <p:sp>
        <p:nvSpPr>
          <p:cNvPr id="18472" name="Oval 40"/>
          <p:cNvSpPr>
            <a:spLocks noChangeArrowheads="1"/>
          </p:cNvSpPr>
          <p:nvPr/>
        </p:nvSpPr>
        <p:spPr bwMode="auto">
          <a:xfrm>
            <a:off x="3383758" y="3807619"/>
            <a:ext cx="1079897" cy="37742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de-DE" altLang="de-DE" sz="1350"/>
          </a:p>
        </p:txBody>
      </p:sp>
      <p:sp>
        <p:nvSpPr>
          <p:cNvPr id="18473" name="Text Box 41"/>
          <p:cNvSpPr txBox="1">
            <a:spLocks noChangeArrowheads="1"/>
          </p:cNvSpPr>
          <p:nvPr/>
        </p:nvSpPr>
        <p:spPr bwMode="auto">
          <a:xfrm>
            <a:off x="3599261" y="3757613"/>
            <a:ext cx="70246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Verein am Ort</a:t>
            </a:r>
          </a:p>
        </p:txBody>
      </p:sp>
      <p:sp>
        <p:nvSpPr>
          <p:cNvPr id="18474" name="Text Box 42"/>
          <p:cNvSpPr txBox="1">
            <a:spLocks noChangeArrowheads="1"/>
          </p:cNvSpPr>
          <p:nvPr/>
        </p:nvSpPr>
        <p:spPr bwMode="auto">
          <a:xfrm>
            <a:off x="1640682" y="468630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de-DE" altLang="de-DE" sz="1350"/>
          </a:p>
        </p:txBody>
      </p:sp>
      <p:sp>
        <p:nvSpPr>
          <p:cNvPr id="18475" name="Text Box 43"/>
          <p:cNvSpPr txBox="1">
            <a:spLocks noChangeArrowheads="1"/>
          </p:cNvSpPr>
          <p:nvPr/>
        </p:nvSpPr>
        <p:spPr bwMode="auto">
          <a:xfrm>
            <a:off x="1710930" y="3163492"/>
            <a:ext cx="70127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de-DE" altLang="de-DE" sz="1350"/>
              <a:t>Job im Laden</a:t>
            </a:r>
          </a:p>
        </p:txBody>
      </p:sp>
      <p:sp>
        <p:nvSpPr>
          <p:cNvPr id="2" name="Textfeld 1"/>
          <p:cNvSpPr txBox="1"/>
          <p:nvPr/>
        </p:nvSpPr>
        <p:spPr>
          <a:xfrm>
            <a:off x="395536" y="5801489"/>
            <a:ext cx="2388219" cy="507831"/>
          </a:xfrm>
          <a:prstGeom prst="rect">
            <a:avLst/>
          </a:prstGeom>
          <a:noFill/>
        </p:spPr>
        <p:txBody>
          <a:bodyPr wrap="square" rtlCol="0">
            <a:spAutoFit/>
          </a:bodyPr>
          <a:lstStyle/>
          <a:p>
            <a:r>
              <a:rPr lang="de-DE" altLang="de-DE" sz="1350" dirty="0" err="1"/>
              <a:t>Deinet</a:t>
            </a:r>
            <a:r>
              <a:rPr lang="de-DE" altLang="de-DE" sz="1350" dirty="0"/>
              <a:t> in Anlehnung an </a:t>
            </a:r>
            <a:r>
              <a:rPr lang="de-DE" altLang="de-DE" sz="1350" dirty="0" err="1"/>
              <a:t>Zeiher</a:t>
            </a:r>
            <a:r>
              <a:rPr lang="de-DE" altLang="de-DE" sz="1350" dirty="0"/>
              <a:t> (1983)</a:t>
            </a:r>
            <a:endParaRPr lang="de-DE" sz="1350" dirty="0"/>
          </a:p>
        </p:txBody>
      </p:sp>
    </p:spTree>
    <p:extLst>
      <p:ext uri="{BB962C8B-B14F-4D97-AF65-F5344CB8AC3E}">
        <p14:creationId xmlns:p14="http://schemas.microsoft.com/office/powerpoint/2010/main" val="2775193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1545</Words>
  <Application>Microsoft Office PowerPoint</Application>
  <PresentationFormat>Bildschirmpräsentation (4:3)</PresentationFormat>
  <Paragraphs>269</Paragraphs>
  <Slides>43</Slides>
  <Notes>10</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43</vt:i4>
      </vt:variant>
    </vt:vector>
  </HeadingPairs>
  <TitlesOfParts>
    <vt:vector size="45" baseType="lpstr">
      <vt:lpstr>Larissa</vt:lpstr>
      <vt:lpstr>Arbeitsblatt</vt:lpstr>
      <vt:lpstr>PowerPoint-Präsentation</vt:lpstr>
      <vt:lpstr>PowerPoint-Präsentation</vt:lpstr>
      <vt:lpstr>PowerPoint-Präsentation</vt:lpstr>
      <vt:lpstr>PowerPoint-Präsentation</vt:lpstr>
      <vt:lpstr>Perspektiven und Praxis sozialräumlicher Jugendarbeit:  Veränderungen der Lebenswelten und der Rahmenbedingungen bestimmen die Konzepte der Kinder- und Jugendarbeit, und deshalb müssen wir uns mit den „Räumen“ der Kinder und Jugendlichen beschäftigen! Das ist – kurzgesagt – der sozialräumliche Ansatz!</vt:lpstr>
      <vt:lpstr>PowerPoint-Präsentation</vt:lpstr>
      <vt:lpstr>PowerPoint-Präsentation</vt:lpstr>
      <vt:lpstr>Auch in der Wissenschaft stehen unterschiedliche Raummodelle in Konkurrenz: das Idealbild des sich in der Entwicklung des Menschen erweiternden Handlungsraums.  „Die Ökologie der menschlichen Entwicklung nach Urie Bronfenbrenner „ aus dem aktuellen NRW- Projekt „Kein Kind zurücklassen“</vt:lpstr>
      <vt:lpstr>PowerPoint-Präsentation</vt:lpstr>
      <vt:lpstr>PowerPoint-Präsentation</vt:lpstr>
      <vt:lpstr>Klassische Raumvorstellungen (Beispiel Jugendarbeit)</vt:lpstr>
      <vt:lpstr>Dynamisierung der Räume der Jugendlichen  </vt:lpstr>
      <vt:lpstr>Die Dynamisierung der Räume führt auch dazu, dass der jugendpolitische Rahmen zu eng für die neue Raumordnung ist! </vt:lpstr>
      <vt:lpstr>Kinder und Jugendliche eignen sich Räume an, sie machen aus Orten Räume!</vt:lpstr>
      <vt:lpstr>Kinder schaffen sich eigene „Räume“: Beispiel Bambusgebüsch (Verstecken und Geheimgang)</vt:lpstr>
      <vt:lpstr>Aneignungsräume der Jugendlichen</vt:lpstr>
      <vt:lpstr>Tätige Aneignung der gegenständlichen und symbolischen Kultur, Aneignung als…(unsere Untersuchungsdimensionen)</vt:lpstr>
      <vt:lpstr>Learning by doing“ (J. Dewey)!</vt:lpstr>
      <vt:lpstr>PowerPoint-Präsentation</vt:lpstr>
      <vt:lpstr>PowerPoint-Präsentation</vt:lpstr>
      <vt:lpstr>Forschungsprojekt: „`Chillen´ in der Shopping Mall - neue Aneignungsformen von Jugendlichen in halböffentlichen, kommerziell definierten Räumen“ </vt:lpstr>
      <vt:lpstr>„Leo Chill“ als Angebot der Mobilen Jugendarbeit in der Mall in Leonberg</vt:lpstr>
      <vt:lpstr>Öffentliche Räume als Bestandteile lokaler Bildungslandschaften</vt:lpstr>
      <vt:lpstr>PowerPoint-Präsentation</vt:lpstr>
      <vt:lpstr>Kinderstädte als temporäre Räume in der Bildungslandschaft: Beispiel Mini-München</vt:lpstr>
      <vt:lpstr>Temporäre Räume in der  Bildungslandschaft: Aktionen und Projekte, z.B. Kommunalwahl: Aktion in der Pause (Befragung der Jugendlichen, Aktion…)war Anlass für eine konkrete Kooperation mit dem Jugendring Düsseldorf und der Hochschule </vt:lpstr>
      <vt:lpstr>PowerPoint-Präsentation</vt:lpstr>
      <vt:lpstr>Die Einbeziehung von informellen und non-formalen Bildungsorten in eine Bildungslandschaften ist schwierig!</vt:lpstr>
      <vt:lpstr>Revitalisierung öffentlicher Räume …</vt:lpstr>
      <vt:lpstr>PowerPoint-Präsentation</vt:lpstr>
      <vt:lpstr>Methodenkoffer</vt:lpstr>
      <vt:lpstr>PowerPoint-Präsentation</vt:lpstr>
      <vt:lpstr>Nadelmethode auch mit Kindern</vt:lpstr>
      <vt:lpstr>Der Dorfpolizist (Bezirksbeamte) ist eine Schlüsselperson</vt:lpstr>
      <vt:lpstr>…der Bademeister…</vt:lpstr>
      <vt:lpstr>PowerPoint-Präsentation</vt:lpstr>
      <vt:lpstr>Zeitbudget</vt:lpstr>
      <vt:lpstr>PowerPoint-Präsentation</vt:lpstr>
      <vt:lpstr>PowerPoint-Präsentation</vt:lpstr>
      <vt:lpstr>Befragung an Schulen</vt:lpstr>
      <vt:lpstr>„Cool, dass sich auch mal jemand für uns interessiert!“</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diesdas</dc:creator>
  <cp:lastModifiedBy>Servicestelle</cp:lastModifiedBy>
  <cp:revision>80</cp:revision>
  <dcterms:created xsi:type="dcterms:W3CDTF">2016-01-28T08:13:49Z</dcterms:created>
  <dcterms:modified xsi:type="dcterms:W3CDTF">2018-10-09T09:06:37Z</dcterms:modified>
</cp:coreProperties>
</file>